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theme/themeOverride2.xml" ContentType="application/vnd.openxmlformats-officedocument.themeOverrid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  <p:sldMasterId id="2147483681" r:id="rId3"/>
    <p:sldMasterId id="2147483694" r:id="rId4"/>
    <p:sldMasterId id="2147483706" r:id="rId5"/>
    <p:sldMasterId id="2147483718" r:id="rId6"/>
  </p:sldMasterIdLst>
  <p:notesMasterIdLst>
    <p:notesMasterId r:id="rId37"/>
  </p:notesMasterIdLst>
  <p:sldIdLst>
    <p:sldId id="256" r:id="rId7"/>
    <p:sldId id="1163" r:id="rId8"/>
    <p:sldId id="1196" r:id="rId9"/>
    <p:sldId id="1192" r:id="rId10"/>
    <p:sldId id="311" r:id="rId11"/>
    <p:sldId id="1197" r:id="rId12"/>
    <p:sldId id="1190" r:id="rId13"/>
    <p:sldId id="1193" r:id="rId14"/>
    <p:sldId id="1159" r:id="rId15"/>
    <p:sldId id="1166" r:id="rId16"/>
    <p:sldId id="1195" r:id="rId17"/>
    <p:sldId id="1205" r:id="rId18"/>
    <p:sldId id="1206" r:id="rId19"/>
    <p:sldId id="1209" r:id="rId20"/>
    <p:sldId id="1210" r:id="rId21"/>
    <p:sldId id="1211" r:id="rId22"/>
    <p:sldId id="1212" r:id="rId23"/>
    <p:sldId id="1213" r:id="rId24"/>
    <p:sldId id="1214" r:id="rId25"/>
    <p:sldId id="1202" r:id="rId26"/>
    <p:sldId id="1207" r:id="rId27"/>
    <p:sldId id="1208" r:id="rId28"/>
    <p:sldId id="1204" r:id="rId29"/>
    <p:sldId id="1199" r:id="rId30"/>
    <p:sldId id="1200" r:id="rId31"/>
    <p:sldId id="1201" r:id="rId32"/>
    <p:sldId id="308" r:id="rId33"/>
    <p:sldId id="309" r:id="rId34"/>
    <p:sldId id="310" r:id="rId35"/>
    <p:sldId id="269" r:id="rId36"/>
  </p:sldIdLst>
  <p:sldSz cx="12192000" cy="6858000"/>
  <p:notesSz cx="7102475" cy="1120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91" autoAdjust="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Program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</c:f>
              <c:strCache>
                <c:ptCount val="1"/>
                <c:pt idx="0">
                  <c:v>Jumlah Program dan Kegiatan Diskan Buleleng 2019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20-4683-8934-ACAC71F408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Kegiatan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</c:f>
              <c:strCache>
                <c:ptCount val="1"/>
                <c:pt idx="0">
                  <c:v>Jumlah Program dan Kegiatan Diskan Buleleng 2019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20-4683-8934-ACAC71F40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97130952"/>
        <c:axId val="497134560"/>
        <c:axId val="0"/>
      </c:bar3DChart>
      <c:catAx>
        <c:axId val="49713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134560"/>
        <c:crosses val="autoZero"/>
        <c:auto val="1"/>
        <c:lblAlgn val="ctr"/>
        <c:lblOffset val="100"/>
        <c:noMultiLvlLbl val="0"/>
      </c:catAx>
      <c:valAx>
        <c:axId val="49713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13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Program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Program Sekretariat (Rutin)</c:v>
                </c:pt>
                <c:pt idx="1">
                  <c:v>Program Prioritas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6D-42B7-844E-1898EFE111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Kegiatan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Program Sekretariat (Rutin)</c:v>
                </c:pt>
                <c:pt idx="1">
                  <c:v>Program Prioritas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28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6D-42B7-844E-1898EFE11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7146696"/>
        <c:axId val="497141448"/>
      </c:barChart>
      <c:catAx>
        <c:axId val="49714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141448"/>
        <c:crosses val="autoZero"/>
        <c:auto val="1"/>
        <c:lblAlgn val="ctr"/>
        <c:lblOffset val="100"/>
        <c:noMultiLvlLbl val="0"/>
      </c:catAx>
      <c:valAx>
        <c:axId val="49714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14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90E411-51F8-4375-AC6C-698EF84278E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1CA5DE2A-1293-486A-BFD8-4392575799A0}">
      <dgm:prSet phldrT="[Text]" custT="1"/>
      <dgm:spPr/>
      <dgm:t>
        <a:bodyPr/>
        <a:lstStyle/>
        <a:p>
          <a:r>
            <a:rPr lang="id-ID" sz="1800" dirty="0">
              <a:latin typeface="Tahoma" pitchFamily="34" charset="0"/>
              <a:ea typeface="Tahoma" pitchFamily="34" charset="0"/>
              <a:cs typeface="Tahoma" pitchFamily="34" charset="0"/>
            </a:rPr>
            <a:t>PENINGKATAN KUALITAS SUMBER DAYA MANUSIA (SDM) GUNA PERCEPATAN PEMBANGUNAN EKONOMI INKLUSIF BERBASIS PERTANIAN DAN PENANGGULANGAN KEMISKINAN</a:t>
          </a:r>
        </a:p>
      </dgm:t>
    </dgm:pt>
    <dgm:pt modelId="{8071E9C6-F4F5-438F-A05F-76E7BF3ABDAC}" type="parTrans" cxnId="{A8D1ACA9-A299-4A7F-B403-8A4B3B118B4B}">
      <dgm:prSet/>
      <dgm:spPr/>
      <dgm:t>
        <a:bodyPr/>
        <a:lstStyle/>
        <a:p>
          <a:endParaRPr lang="id-ID"/>
        </a:p>
      </dgm:t>
    </dgm:pt>
    <dgm:pt modelId="{EAFB666A-457C-464C-8B10-A1895505B17E}" type="sibTrans" cxnId="{A8D1ACA9-A299-4A7F-B403-8A4B3B118B4B}">
      <dgm:prSet/>
      <dgm:spPr/>
      <dgm:t>
        <a:bodyPr/>
        <a:lstStyle/>
        <a:p>
          <a:endParaRPr lang="id-ID"/>
        </a:p>
      </dgm:t>
    </dgm:pt>
    <dgm:pt modelId="{67001D8E-9AB0-4EAB-9B2B-6E287B43ACC1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800" dirty="0">
              <a:solidFill>
                <a:schemeClr val="tx1"/>
              </a:solidFill>
            </a:rPr>
            <a:t>Pemantapan Pembangunan Infrastruktur</a:t>
          </a:r>
        </a:p>
      </dgm:t>
    </dgm:pt>
    <dgm:pt modelId="{DE488967-6C61-426C-B189-FF36CFBAB84B}" type="parTrans" cxnId="{F5DBBDB0-C487-410F-A445-56164903B231}">
      <dgm:prSet/>
      <dgm:spPr/>
      <dgm:t>
        <a:bodyPr/>
        <a:lstStyle/>
        <a:p>
          <a:endParaRPr lang="id-ID"/>
        </a:p>
      </dgm:t>
    </dgm:pt>
    <dgm:pt modelId="{5F3709B0-7664-45F0-B542-EB1055ADD5FF}" type="sibTrans" cxnId="{F5DBBDB0-C487-410F-A445-56164903B231}">
      <dgm:prSet/>
      <dgm:spPr/>
      <dgm:t>
        <a:bodyPr/>
        <a:lstStyle/>
        <a:p>
          <a:endParaRPr lang="id-ID"/>
        </a:p>
      </dgm:t>
    </dgm:pt>
    <dgm:pt modelId="{15AA89C4-09AD-444E-B4E4-A4B58F41125E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1800" dirty="0">
              <a:solidFill>
                <a:schemeClr val="tx1"/>
              </a:solidFill>
            </a:rPr>
            <a:t>Politik, Hukum, dan Tata Kelola Pemerintahan</a:t>
          </a:r>
        </a:p>
      </dgm:t>
    </dgm:pt>
    <dgm:pt modelId="{F09E9A44-0C2B-459F-9383-0C43947E9A02}" type="parTrans" cxnId="{6275EB48-DAC5-4D96-8CCC-C4206B6FE92A}">
      <dgm:prSet/>
      <dgm:spPr/>
      <dgm:t>
        <a:bodyPr/>
        <a:lstStyle/>
        <a:p>
          <a:endParaRPr lang="id-ID"/>
        </a:p>
      </dgm:t>
    </dgm:pt>
    <dgm:pt modelId="{9D0EC48A-786E-4757-B45B-9B459CE76156}" type="sibTrans" cxnId="{6275EB48-DAC5-4D96-8CCC-C4206B6FE92A}">
      <dgm:prSet/>
      <dgm:spPr/>
      <dgm:t>
        <a:bodyPr/>
        <a:lstStyle/>
        <a:p>
          <a:endParaRPr lang="id-ID"/>
        </a:p>
      </dgm:t>
    </dgm:pt>
    <dgm:pt modelId="{CCC2F664-659F-4383-AECE-A3AFF9190E92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800" dirty="0">
              <a:solidFill>
                <a:schemeClr val="tx1"/>
              </a:solidFill>
            </a:rPr>
            <a:t>Pembangunan Sumber Daya Manusia (SDM) Berkualitas dan Berdaya Saing</a:t>
          </a:r>
        </a:p>
      </dgm:t>
    </dgm:pt>
    <dgm:pt modelId="{435E5785-1FBE-4421-AC49-12CFD672422C}" type="parTrans" cxnId="{E6B6D2BB-4831-4350-AC7E-EBD397334357}">
      <dgm:prSet/>
      <dgm:spPr/>
      <dgm:t>
        <a:bodyPr/>
        <a:lstStyle/>
        <a:p>
          <a:endParaRPr lang="id-ID"/>
        </a:p>
      </dgm:t>
    </dgm:pt>
    <dgm:pt modelId="{1DFA6984-A086-4EF0-A2AF-00230C142D4C}" type="sibTrans" cxnId="{E6B6D2BB-4831-4350-AC7E-EBD397334357}">
      <dgm:prSet/>
      <dgm:spPr/>
      <dgm:t>
        <a:bodyPr/>
        <a:lstStyle/>
        <a:p>
          <a:endParaRPr lang="id-ID"/>
        </a:p>
      </dgm:t>
    </dgm:pt>
    <dgm:pt modelId="{D768940B-955F-45A6-BB2F-EE81D8FAD215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800" dirty="0">
              <a:solidFill>
                <a:schemeClr val="tx1"/>
              </a:solidFill>
            </a:rPr>
            <a:t>Pembangunan Ekonomi dengan Mendorong Sektor Pertanian Dalam Arti Luas</a:t>
          </a:r>
        </a:p>
      </dgm:t>
    </dgm:pt>
    <dgm:pt modelId="{377D83B0-0050-4AFA-B5D3-AFE329E8991D}" type="parTrans" cxnId="{5DAB3086-389B-48CB-8397-8F170E948D4F}">
      <dgm:prSet/>
      <dgm:spPr/>
      <dgm:t>
        <a:bodyPr/>
        <a:lstStyle/>
        <a:p>
          <a:endParaRPr lang="id-ID"/>
        </a:p>
      </dgm:t>
    </dgm:pt>
    <dgm:pt modelId="{6DF54AE6-C530-479F-BBCA-452FC0A5754E}" type="sibTrans" cxnId="{5DAB3086-389B-48CB-8397-8F170E948D4F}">
      <dgm:prSet/>
      <dgm:spPr/>
      <dgm:t>
        <a:bodyPr/>
        <a:lstStyle/>
        <a:p>
          <a:endParaRPr lang="id-ID"/>
        </a:p>
      </dgm:t>
    </dgm:pt>
    <dgm:pt modelId="{AA982764-8941-42D6-A659-54BBA8903799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800" dirty="0">
              <a:solidFill>
                <a:schemeClr val="tx1"/>
              </a:solidFill>
            </a:rPr>
            <a:t>Pembangunan Kewilayahan Berbasis Potensi Wilayah </a:t>
          </a:r>
        </a:p>
      </dgm:t>
    </dgm:pt>
    <dgm:pt modelId="{DABFFAB6-0A80-4585-92B8-3EA54E3DE9D0}" type="parTrans" cxnId="{133C7292-219D-49DC-A932-69A99EB4B017}">
      <dgm:prSet/>
      <dgm:spPr/>
      <dgm:t>
        <a:bodyPr/>
        <a:lstStyle/>
        <a:p>
          <a:endParaRPr lang="id-ID"/>
        </a:p>
      </dgm:t>
    </dgm:pt>
    <dgm:pt modelId="{C30ACE62-03E4-418E-80FE-3F145EB9A6C2}" type="sibTrans" cxnId="{133C7292-219D-49DC-A932-69A99EB4B017}">
      <dgm:prSet/>
      <dgm:spPr/>
      <dgm:t>
        <a:bodyPr/>
        <a:lstStyle/>
        <a:p>
          <a:endParaRPr lang="id-ID"/>
        </a:p>
      </dgm:t>
    </dgm:pt>
    <dgm:pt modelId="{AFFB02F4-70A0-4D34-BE5C-7FCAC67DED35}" type="pres">
      <dgm:prSet presAssocID="{CE90E411-51F8-4375-AC6C-698EF84278E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08EA7D0-7713-49CD-B214-32498A51AE92}" type="pres">
      <dgm:prSet presAssocID="{1CA5DE2A-1293-486A-BFD8-4392575799A0}" presName="root1" presStyleCnt="0"/>
      <dgm:spPr/>
    </dgm:pt>
    <dgm:pt modelId="{2131C2CE-AF08-49D1-B1BB-18DC03CC9381}" type="pres">
      <dgm:prSet presAssocID="{1CA5DE2A-1293-486A-BFD8-4392575799A0}" presName="LevelOneTextNode" presStyleLbl="node0" presStyleIdx="0" presStyleCnt="1" custScaleX="193082" custScaleY="502434" custLinFactNeighborX="-73997" custLinFactNeighborY="-20273">
        <dgm:presLayoutVars>
          <dgm:chPref val="3"/>
        </dgm:presLayoutVars>
      </dgm:prSet>
      <dgm:spPr/>
    </dgm:pt>
    <dgm:pt modelId="{8751196A-3ACA-40E7-86B4-E695B980278C}" type="pres">
      <dgm:prSet presAssocID="{1CA5DE2A-1293-486A-BFD8-4392575799A0}" presName="level2hierChild" presStyleCnt="0"/>
      <dgm:spPr/>
    </dgm:pt>
    <dgm:pt modelId="{4507A23D-6B80-4F26-B3D7-09512408257B}" type="pres">
      <dgm:prSet presAssocID="{435E5785-1FBE-4421-AC49-12CFD672422C}" presName="conn2-1" presStyleLbl="parChTrans1D2" presStyleIdx="0" presStyleCnt="5"/>
      <dgm:spPr/>
    </dgm:pt>
    <dgm:pt modelId="{DE8EF61B-21CC-4A20-8B81-502170F65709}" type="pres">
      <dgm:prSet presAssocID="{435E5785-1FBE-4421-AC49-12CFD672422C}" presName="connTx" presStyleLbl="parChTrans1D2" presStyleIdx="0" presStyleCnt="5"/>
      <dgm:spPr/>
    </dgm:pt>
    <dgm:pt modelId="{402D3B8A-FA9E-4546-B75D-736B60472B88}" type="pres">
      <dgm:prSet presAssocID="{CCC2F664-659F-4383-AECE-A3AFF9190E92}" presName="root2" presStyleCnt="0"/>
      <dgm:spPr/>
    </dgm:pt>
    <dgm:pt modelId="{83787831-5A60-4BF0-BD7C-14BC5408E111}" type="pres">
      <dgm:prSet presAssocID="{CCC2F664-659F-4383-AECE-A3AFF9190E92}" presName="LevelTwoTextNode" presStyleLbl="node2" presStyleIdx="0" presStyleCnt="5" custScaleX="405668">
        <dgm:presLayoutVars>
          <dgm:chPref val="3"/>
        </dgm:presLayoutVars>
      </dgm:prSet>
      <dgm:spPr/>
    </dgm:pt>
    <dgm:pt modelId="{5FCC707B-AA53-4350-AB4D-9C9F501482C1}" type="pres">
      <dgm:prSet presAssocID="{CCC2F664-659F-4383-AECE-A3AFF9190E92}" presName="level3hierChild" presStyleCnt="0"/>
      <dgm:spPr/>
    </dgm:pt>
    <dgm:pt modelId="{DE1295ED-5FF5-4A02-84D9-12F065C1F67E}" type="pres">
      <dgm:prSet presAssocID="{377D83B0-0050-4AFA-B5D3-AFE329E8991D}" presName="conn2-1" presStyleLbl="parChTrans1D2" presStyleIdx="1" presStyleCnt="5"/>
      <dgm:spPr/>
    </dgm:pt>
    <dgm:pt modelId="{7D96B156-7797-4DCF-8642-B96332B52A9F}" type="pres">
      <dgm:prSet presAssocID="{377D83B0-0050-4AFA-B5D3-AFE329E8991D}" presName="connTx" presStyleLbl="parChTrans1D2" presStyleIdx="1" presStyleCnt="5"/>
      <dgm:spPr/>
    </dgm:pt>
    <dgm:pt modelId="{1483E561-6E50-4B05-8A3E-60E525CF2BB2}" type="pres">
      <dgm:prSet presAssocID="{D768940B-955F-45A6-BB2F-EE81D8FAD215}" presName="root2" presStyleCnt="0"/>
      <dgm:spPr/>
    </dgm:pt>
    <dgm:pt modelId="{FAB119B0-47F1-44C9-B213-3E49C58384A3}" type="pres">
      <dgm:prSet presAssocID="{D768940B-955F-45A6-BB2F-EE81D8FAD215}" presName="LevelTwoTextNode" presStyleLbl="node2" presStyleIdx="1" presStyleCnt="5" custScaleX="405668">
        <dgm:presLayoutVars>
          <dgm:chPref val="3"/>
        </dgm:presLayoutVars>
      </dgm:prSet>
      <dgm:spPr/>
    </dgm:pt>
    <dgm:pt modelId="{22CC00F7-2239-42B1-A4B3-377B31785996}" type="pres">
      <dgm:prSet presAssocID="{D768940B-955F-45A6-BB2F-EE81D8FAD215}" presName="level3hierChild" presStyleCnt="0"/>
      <dgm:spPr/>
    </dgm:pt>
    <dgm:pt modelId="{EC7D43D4-2ED5-4629-B7BD-243859C5785B}" type="pres">
      <dgm:prSet presAssocID="{DABFFAB6-0A80-4585-92B8-3EA54E3DE9D0}" presName="conn2-1" presStyleLbl="parChTrans1D2" presStyleIdx="2" presStyleCnt="5"/>
      <dgm:spPr/>
    </dgm:pt>
    <dgm:pt modelId="{53F9F57E-C786-49B9-95BE-D9DF9A19E579}" type="pres">
      <dgm:prSet presAssocID="{DABFFAB6-0A80-4585-92B8-3EA54E3DE9D0}" presName="connTx" presStyleLbl="parChTrans1D2" presStyleIdx="2" presStyleCnt="5"/>
      <dgm:spPr/>
    </dgm:pt>
    <dgm:pt modelId="{D3C404D8-DF86-4323-9E36-6B7880E5EEA4}" type="pres">
      <dgm:prSet presAssocID="{AA982764-8941-42D6-A659-54BBA8903799}" presName="root2" presStyleCnt="0"/>
      <dgm:spPr/>
    </dgm:pt>
    <dgm:pt modelId="{F39AE2C9-D0D0-4F58-B254-78DFB73082B6}" type="pres">
      <dgm:prSet presAssocID="{AA982764-8941-42D6-A659-54BBA8903799}" presName="LevelTwoTextNode" presStyleLbl="node2" presStyleIdx="2" presStyleCnt="5" custScaleX="405668">
        <dgm:presLayoutVars>
          <dgm:chPref val="3"/>
        </dgm:presLayoutVars>
      </dgm:prSet>
      <dgm:spPr/>
    </dgm:pt>
    <dgm:pt modelId="{FB455562-13B6-4589-85F7-2EEB46103C8D}" type="pres">
      <dgm:prSet presAssocID="{AA982764-8941-42D6-A659-54BBA8903799}" presName="level3hierChild" presStyleCnt="0"/>
      <dgm:spPr/>
    </dgm:pt>
    <dgm:pt modelId="{B9185425-2864-46EC-A7FA-674B172F525F}" type="pres">
      <dgm:prSet presAssocID="{DE488967-6C61-426C-B189-FF36CFBAB84B}" presName="conn2-1" presStyleLbl="parChTrans1D2" presStyleIdx="3" presStyleCnt="5"/>
      <dgm:spPr/>
    </dgm:pt>
    <dgm:pt modelId="{3EBECC6D-CC66-46ED-A1CA-EF088CEC6CAB}" type="pres">
      <dgm:prSet presAssocID="{DE488967-6C61-426C-B189-FF36CFBAB84B}" presName="connTx" presStyleLbl="parChTrans1D2" presStyleIdx="3" presStyleCnt="5"/>
      <dgm:spPr/>
    </dgm:pt>
    <dgm:pt modelId="{845E6402-F0FA-4CF7-8D26-6A7A7B87048B}" type="pres">
      <dgm:prSet presAssocID="{67001D8E-9AB0-4EAB-9B2B-6E287B43ACC1}" presName="root2" presStyleCnt="0"/>
      <dgm:spPr/>
    </dgm:pt>
    <dgm:pt modelId="{82A160F6-60F2-42EC-9E79-0CA85EE68617}" type="pres">
      <dgm:prSet presAssocID="{67001D8E-9AB0-4EAB-9B2B-6E287B43ACC1}" presName="LevelTwoTextNode" presStyleLbl="node2" presStyleIdx="3" presStyleCnt="5" custScaleX="405668">
        <dgm:presLayoutVars>
          <dgm:chPref val="3"/>
        </dgm:presLayoutVars>
      </dgm:prSet>
      <dgm:spPr/>
    </dgm:pt>
    <dgm:pt modelId="{6B2D1290-76D7-45E1-81E3-CDB703EF197A}" type="pres">
      <dgm:prSet presAssocID="{67001D8E-9AB0-4EAB-9B2B-6E287B43ACC1}" presName="level3hierChild" presStyleCnt="0"/>
      <dgm:spPr/>
    </dgm:pt>
    <dgm:pt modelId="{2940BD64-0DEB-4E46-9882-8381A9540988}" type="pres">
      <dgm:prSet presAssocID="{F09E9A44-0C2B-459F-9383-0C43947E9A02}" presName="conn2-1" presStyleLbl="parChTrans1D2" presStyleIdx="4" presStyleCnt="5"/>
      <dgm:spPr/>
    </dgm:pt>
    <dgm:pt modelId="{2F099F50-D079-4D72-B85A-51A23B95C0F6}" type="pres">
      <dgm:prSet presAssocID="{F09E9A44-0C2B-459F-9383-0C43947E9A02}" presName="connTx" presStyleLbl="parChTrans1D2" presStyleIdx="4" presStyleCnt="5"/>
      <dgm:spPr/>
    </dgm:pt>
    <dgm:pt modelId="{6A1C7F67-7103-4102-963D-46576CB110FA}" type="pres">
      <dgm:prSet presAssocID="{15AA89C4-09AD-444E-B4E4-A4B58F41125E}" presName="root2" presStyleCnt="0"/>
      <dgm:spPr/>
    </dgm:pt>
    <dgm:pt modelId="{B0DAF25C-9537-4433-9B3B-E427DA62D442}" type="pres">
      <dgm:prSet presAssocID="{15AA89C4-09AD-444E-B4E4-A4B58F41125E}" presName="LevelTwoTextNode" presStyleLbl="node2" presStyleIdx="4" presStyleCnt="5" custScaleX="405668">
        <dgm:presLayoutVars>
          <dgm:chPref val="3"/>
        </dgm:presLayoutVars>
      </dgm:prSet>
      <dgm:spPr/>
    </dgm:pt>
    <dgm:pt modelId="{DE4E1336-4C06-47F8-8F2C-48EADA4F4823}" type="pres">
      <dgm:prSet presAssocID="{15AA89C4-09AD-444E-B4E4-A4B58F41125E}" presName="level3hierChild" presStyleCnt="0"/>
      <dgm:spPr/>
    </dgm:pt>
  </dgm:ptLst>
  <dgm:cxnLst>
    <dgm:cxn modelId="{157A0F0A-6EBD-4861-961B-9D916ED76848}" type="presOf" srcId="{DABFFAB6-0A80-4585-92B8-3EA54E3DE9D0}" destId="{53F9F57E-C786-49B9-95BE-D9DF9A19E579}" srcOrd="1" destOrd="0" presId="urn:microsoft.com/office/officeart/2005/8/layout/hierarchy2"/>
    <dgm:cxn modelId="{FE53EF1D-E4AC-4AEB-A749-1D014E88CDB1}" type="presOf" srcId="{CCC2F664-659F-4383-AECE-A3AFF9190E92}" destId="{83787831-5A60-4BF0-BD7C-14BC5408E111}" srcOrd="0" destOrd="0" presId="urn:microsoft.com/office/officeart/2005/8/layout/hierarchy2"/>
    <dgm:cxn modelId="{587B0D35-48FD-412E-98BB-D91D2C45E945}" type="presOf" srcId="{AA982764-8941-42D6-A659-54BBA8903799}" destId="{F39AE2C9-D0D0-4F58-B254-78DFB73082B6}" srcOrd="0" destOrd="0" presId="urn:microsoft.com/office/officeart/2005/8/layout/hierarchy2"/>
    <dgm:cxn modelId="{DEEF0766-8770-42F2-ADEA-B73F6A8CBE97}" type="presOf" srcId="{67001D8E-9AB0-4EAB-9B2B-6E287B43ACC1}" destId="{82A160F6-60F2-42EC-9E79-0CA85EE68617}" srcOrd="0" destOrd="0" presId="urn:microsoft.com/office/officeart/2005/8/layout/hierarchy2"/>
    <dgm:cxn modelId="{6275EB48-DAC5-4D96-8CCC-C4206B6FE92A}" srcId="{1CA5DE2A-1293-486A-BFD8-4392575799A0}" destId="{15AA89C4-09AD-444E-B4E4-A4B58F41125E}" srcOrd="4" destOrd="0" parTransId="{F09E9A44-0C2B-459F-9383-0C43947E9A02}" sibTransId="{9D0EC48A-786E-4757-B45B-9B459CE76156}"/>
    <dgm:cxn modelId="{1E9C486F-BDAA-4802-9F16-06A85F6F0BA8}" type="presOf" srcId="{377D83B0-0050-4AFA-B5D3-AFE329E8991D}" destId="{7D96B156-7797-4DCF-8642-B96332B52A9F}" srcOrd="1" destOrd="0" presId="urn:microsoft.com/office/officeart/2005/8/layout/hierarchy2"/>
    <dgm:cxn modelId="{FFCD8478-0316-41F8-BF10-5D96E819EAE6}" type="presOf" srcId="{DE488967-6C61-426C-B189-FF36CFBAB84B}" destId="{B9185425-2864-46EC-A7FA-674B172F525F}" srcOrd="0" destOrd="0" presId="urn:microsoft.com/office/officeart/2005/8/layout/hierarchy2"/>
    <dgm:cxn modelId="{73B74482-D813-4058-98BD-81F9D20998EB}" type="presOf" srcId="{D768940B-955F-45A6-BB2F-EE81D8FAD215}" destId="{FAB119B0-47F1-44C9-B213-3E49C58384A3}" srcOrd="0" destOrd="0" presId="urn:microsoft.com/office/officeart/2005/8/layout/hierarchy2"/>
    <dgm:cxn modelId="{5DAB3086-389B-48CB-8397-8F170E948D4F}" srcId="{1CA5DE2A-1293-486A-BFD8-4392575799A0}" destId="{D768940B-955F-45A6-BB2F-EE81D8FAD215}" srcOrd="1" destOrd="0" parTransId="{377D83B0-0050-4AFA-B5D3-AFE329E8991D}" sibTransId="{6DF54AE6-C530-479F-BBCA-452FC0A5754E}"/>
    <dgm:cxn modelId="{133C7292-219D-49DC-A932-69A99EB4B017}" srcId="{1CA5DE2A-1293-486A-BFD8-4392575799A0}" destId="{AA982764-8941-42D6-A659-54BBA8903799}" srcOrd="2" destOrd="0" parTransId="{DABFFAB6-0A80-4585-92B8-3EA54E3DE9D0}" sibTransId="{C30ACE62-03E4-418E-80FE-3F145EB9A6C2}"/>
    <dgm:cxn modelId="{1D865B94-2497-470A-919F-6F4412BE7F8E}" type="presOf" srcId="{F09E9A44-0C2B-459F-9383-0C43947E9A02}" destId="{2940BD64-0DEB-4E46-9882-8381A9540988}" srcOrd="0" destOrd="0" presId="urn:microsoft.com/office/officeart/2005/8/layout/hierarchy2"/>
    <dgm:cxn modelId="{AD233398-E2E8-4371-A387-051DD8BBC193}" type="presOf" srcId="{435E5785-1FBE-4421-AC49-12CFD672422C}" destId="{DE8EF61B-21CC-4A20-8B81-502170F65709}" srcOrd="1" destOrd="0" presId="urn:microsoft.com/office/officeart/2005/8/layout/hierarchy2"/>
    <dgm:cxn modelId="{A8D1ACA9-A299-4A7F-B403-8A4B3B118B4B}" srcId="{CE90E411-51F8-4375-AC6C-698EF84278E8}" destId="{1CA5DE2A-1293-486A-BFD8-4392575799A0}" srcOrd="0" destOrd="0" parTransId="{8071E9C6-F4F5-438F-A05F-76E7BF3ABDAC}" sibTransId="{EAFB666A-457C-464C-8B10-A1895505B17E}"/>
    <dgm:cxn modelId="{66D7C6A9-0F62-4FCA-B323-92397D51F013}" type="presOf" srcId="{377D83B0-0050-4AFA-B5D3-AFE329E8991D}" destId="{DE1295ED-5FF5-4A02-84D9-12F065C1F67E}" srcOrd="0" destOrd="0" presId="urn:microsoft.com/office/officeart/2005/8/layout/hierarchy2"/>
    <dgm:cxn modelId="{4B6B0DAB-4896-4E26-9C30-5B830E68DF60}" type="presOf" srcId="{F09E9A44-0C2B-459F-9383-0C43947E9A02}" destId="{2F099F50-D079-4D72-B85A-51A23B95C0F6}" srcOrd="1" destOrd="0" presId="urn:microsoft.com/office/officeart/2005/8/layout/hierarchy2"/>
    <dgm:cxn modelId="{F5DBBDB0-C487-410F-A445-56164903B231}" srcId="{1CA5DE2A-1293-486A-BFD8-4392575799A0}" destId="{67001D8E-9AB0-4EAB-9B2B-6E287B43ACC1}" srcOrd="3" destOrd="0" parTransId="{DE488967-6C61-426C-B189-FF36CFBAB84B}" sibTransId="{5F3709B0-7664-45F0-B542-EB1055ADD5FF}"/>
    <dgm:cxn modelId="{D3368CB2-10C9-40B0-AD1C-4AF15DC021FC}" type="presOf" srcId="{1CA5DE2A-1293-486A-BFD8-4392575799A0}" destId="{2131C2CE-AF08-49D1-B1BB-18DC03CC9381}" srcOrd="0" destOrd="0" presId="urn:microsoft.com/office/officeart/2005/8/layout/hierarchy2"/>
    <dgm:cxn modelId="{B037E6B3-5E43-4C8B-8AB4-EF0EFBBEF190}" type="presOf" srcId="{DE488967-6C61-426C-B189-FF36CFBAB84B}" destId="{3EBECC6D-CC66-46ED-A1CA-EF088CEC6CAB}" srcOrd="1" destOrd="0" presId="urn:microsoft.com/office/officeart/2005/8/layout/hierarchy2"/>
    <dgm:cxn modelId="{E6B6D2BB-4831-4350-AC7E-EBD397334357}" srcId="{1CA5DE2A-1293-486A-BFD8-4392575799A0}" destId="{CCC2F664-659F-4383-AECE-A3AFF9190E92}" srcOrd="0" destOrd="0" parTransId="{435E5785-1FBE-4421-AC49-12CFD672422C}" sibTransId="{1DFA6984-A086-4EF0-A2AF-00230C142D4C}"/>
    <dgm:cxn modelId="{EC9173D3-4100-418D-8649-18F6766987A4}" type="presOf" srcId="{15AA89C4-09AD-444E-B4E4-A4B58F41125E}" destId="{B0DAF25C-9537-4433-9B3B-E427DA62D442}" srcOrd="0" destOrd="0" presId="urn:microsoft.com/office/officeart/2005/8/layout/hierarchy2"/>
    <dgm:cxn modelId="{014068EC-BDC7-473C-902E-1C82D8D8A23D}" type="presOf" srcId="{435E5785-1FBE-4421-AC49-12CFD672422C}" destId="{4507A23D-6B80-4F26-B3D7-09512408257B}" srcOrd="0" destOrd="0" presId="urn:microsoft.com/office/officeart/2005/8/layout/hierarchy2"/>
    <dgm:cxn modelId="{9774A4F0-E36F-4A4F-A727-B4DA6A3FF9C1}" type="presOf" srcId="{CE90E411-51F8-4375-AC6C-698EF84278E8}" destId="{AFFB02F4-70A0-4D34-BE5C-7FCAC67DED35}" srcOrd="0" destOrd="0" presId="urn:microsoft.com/office/officeart/2005/8/layout/hierarchy2"/>
    <dgm:cxn modelId="{605D5EF2-BC67-4A8C-9F17-10A6FC0B30F9}" type="presOf" srcId="{DABFFAB6-0A80-4585-92B8-3EA54E3DE9D0}" destId="{EC7D43D4-2ED5-4629-B7BD-243859C5785B}" srcOrd="0" destOrd="0" presId="urn:microsoft.com/office/officeart/2005/8/layout/hierarchy2"/>
    <dgm:cxn modelId="{94BA3A25-F56D-4DBD-9D38-090F36B49C33}" type="presParOf" srcId="{AFFB02F4-70A0-4D34-BE5C-7FCAC67DED35}" destId="{608EA7D0-7713-49CD-B214-32498A51AE92}" srcOrd="0" destOrd="0" presId="urn:microsoft.com/office/officeart/2005/8/layout/hierarchy2"/>
    <dgm:cxn modelId="{DDB8C038-0669-48F6-A4E8-41D479D4AAAA}" type="presParOf" srcId="{608EA7D0-7713-49CD-B214-32498A51AE92}" destId="{2131C2CE-AF08-49D1-B1BB-18DC03CC9381}" srcOrd="0" destOrd="0" presId="urn:microsoft.com/office/officeart/2005/8/layout/hierarchy2"/>
    <dgm:cxn modelId="{CAC0E082-EC40-4F5C-BF2D-AF984FCE32E2}" type="presParOf" srcId="{608EA7D0-7713-49CD-B214-32498A51AE92}" destId="{8751196A-3ACA-40E7-86B4-E695B980278C}" srcOrd="1" destOrd="0" presId="urn:microsoft.com/office/officeart/2005/8/layout/hierarchy2"/>
    <dgm:cxn modelId="{732D53E0-4B5E-4A75-8BD7-7C326C54DEE9}" type="presParOf" srcId="{8751196A-3ACA-40E7-86B4-E695B980278C}" destId="{4507A23D-6B80-4F26-B3D7-09512408257B}" srcOrd="0" destOrd="0" presId="urn:microsoft.com/office/officeart/2005/8/layout/hierarchy2"/>
    <dgm:cxn modelId="{93AECD69-03AF-4645-A81B-D7E5BC17A10F}" type="presParOf" srcId="{4507A23D-6B80-4F26-B3D7-09512408257B}" destId="{DE8EF61B-21CC-4A20-8B81-502170F65709}" srcOrd="0" destOrd="0" presId="urn:microsoft.com/office/officeart/2005/8/layout/hierarchy2"/>
    <dgm:cxn modelId="{5D76B30C-EC9D-459A-857C-05BA09863B51}" type="presParOf" srcId="{8751196A-3ACA-40E7-86B4-E695B980278C}" destId="{402D3B8A-FA9E-4546-B75D-736B60472B88}" srcOrd="1" destOrd="0" presId="urn:microsoft.com/office/officeart/2005/8/layout/hierarchy2"/>
    <dgm:cxn modelId="{2BA2CF22-5FF0-4207-BB80-6F9C0347DAB4}" type="presParOf" srcId="{402D3B8A-FA9E-4546-B75D-736B60472B88}" destId="{83787831-5A60-4BF0-BD7C-14BC5408E111}" srcOrd="0" destOrd="0" presId="urn:microsoft.com/office/officeart/2005/8/layout/hierarchy2"/>
    <dgm:cxn modelId="{C65108C2-CEF0-4532-ABAA-CDA0D21DF5A7}" type="presParOf" srcId="{402D3B8A-FA9E-4546-B75D-736B60472B88}" destId="{5FCC707B-AA53-4350-AB4D-9C9F501482C1}" srcOrd="1" destOrd="0" presId="urn:microsoft.com/office/officeart/2005/8/layout/hierarchy2"/>
    <dgm:cxn modelId="{91F683A5-1292-4FEF-8331-59D048F77AFF}" type="presParOf" srcId="{8751196A-3ACA-40E7-86B4-E695B980278C}" destId="{DE1295ED-5FF5-4A02-84D9-12F065C1F67E}" srcOrd="2" destOrd="0" presId="urn:microsoft.com/office/officeart/2005/8/layout/hierarchy2"/>
    <dgm:cxn modelId="{37F5AAC9-1F42-4BC8-A7F7-D09A93AF3698}" type="presParOf" srcId="{DE1295ED-5FF5-4A02-84D9-12F065C1F67E}" destId="{7D96B156-7797-4DCF-8642-B96332B52A9F}" srcOrd="0" destOrd="0" presId="urn:microsoft.com/office/officeart/2005/8/layout/hierarchy2"/>
    <dgm:cxn modelId="{0E5FA4C2-7BD1-4F8C-8702-F6A3FE297F4A}" type="presParOf" srcId="{8751196A-3ACA-40E7-86B4-E695B980278C}" destId="{1483E561-6E50-4B05-8A3E-60E525CF2BB2}" srcOrd="3" destOrd="0" presId="urn:microsoft.com/office/officeart/2005/8/layout/hierarchy2"/>
    <dgm:cxn modelId="{A7462826-9AC6-42D4-BFDF-DEC32770FB60}" type="presParOf" srcId="{1483E561-6E50-4B05-8A3E-60E525CF2BB2}" destId="{FAB119B0-47F1-44C9-B213-3E49C58384A3}" srcOrd="0" destOrd="0" presId="urn:microsoft.com/office/officeart/2005/8/layout/hierarchy2"/>
    <dgm:cxn modelId="{5924A4B8-A1F7-4D4F-B9BC-D85404B0443E}" type="presParOf" srcId="{1483E561-6E50-4B05-8A3E-60E525CF2BB2}" destId="{22CC00F7-2239-42B1-A4B3-377B31785996}" srcOrd="1" destOrd="0" presId="urn:microsoft.com/office/officeart/2005/8/layout/hierarchy2"/>
    <dgm:cxn modelId="{1F25177F-524F-49BF-9F89-BE8E02B3A0D5}" type="presParOf" srcId="{8751196A-3ACA-40E7-86B4-E695B980278C}" destId="{EC7D43D4-2ED5-4629-B7BD-243859C5785B}" srcOrd="4" destOrd="0" presId="urn:microsoft.com/office/officeart/2005/8/layout/hierarchy2"/>
    <dgm:cxn modelId="{B8D373E7-7FEF-489E-8FFD-C73AB771CD9B}" type="presParOf" srcId="{EC7D43D4-2ED5-4629-B7BD-243859C5785B}" destId="{53F9F57E-C786-49B9-95BE-D9DF9A19E579}" srcOrd="0" destOrd="0" presId="urn:microsoft.com/office/officeart/2005/8/layout/hierarchy2"/>
    <dgm:cxn modelId="{A8D945C0-736C-418A-BE99-D34E72D4DD41}" type="presParOf" srcId="{8751196A-3ACA-40E7-86B4-E695B980278C}" destId="{D3C404D8-DF86-4323-9E36-6B7880E5EEA4}" srcOrd="5" destOrd="0" presId="urn:microsoft.com/office/officeart/2005/8/layout/hierarchy2"/>
    <dgm:cxn modelId="{094C3FF8-61C8-40E0-A5A2-0A334CE5B359}" type="presParOf" srcId="{D3C404D8-DF86-4323-9E36-6B7880E5EEA4}" destId="{F39AE2C9-D0D0-4F58-B254-78DFB73082B6}" srcOrd="0" destOrd="0" presId="urn:microsoft.com/office/officeart/2005/8/layout/hierarchy2"/>
    <dgm:cxn modelId="{4E27DB72-0771-48CD-AB0C-AE551F1CB8D8}" type="presParOf" srcId="{D3C404D8-DF86-4323-9E36-6B7880E5EEA4}" destId="{FB455562-13B6-4589-85F7-2EEB46103C8D}" srcOrd="1" destOrd="0" presId="urn:microsoft.com/office/officeart/2005/8/layout/hierarchy2"/>
    <dgm:cxn modelId="{40C3EF8E-7972-4067-83BE-D1C93FA11578}" type="presParOf" srcId="{8751196A-3ACA-40E7-86B4-E695B980278C}" destId="{B9185425-2864-46EC-A7FA-674B172F525F}" srcOrd="6" destOrd="0" presId="urn:microsoft.com/office/officeart/2005/8/layout/hierarchy2"/>
    <dgm:cxn modelId="{6FF941DA-338C-40F8-B63B-6FF5C3DADD32}" type="presParOf" srcId="{B9185425-2864-46EC-A7FA-674B172F525F}" destId="{3EBECC6D-CC66-46ED-A1CA-EF088CEC6CAB}" srcOrd="0" destOrd="0" presId="urn:microsoft.com/office/officeart/2005/8/layout/hierarchy2"/>
    <dgm:cxn modelId="{9BE454A8-B409-43A1-A5CF-4ED0A9E1223B}" type="presParOf" srcId="{8751196A-3ACA-40E7-86B4-E695B980278C}" destId="{845E6402-F0FA-4CF7-8D26-6A7A7B87048B}" srcOrd="7" destOrd="0" presId="urn:microsoft.com/office/officeart/2005/8/layout/hierarchy2"/>
    <dgm:cxn modelId="{2C9B7111-0A8B-4CBB-B05B-A13CCCDB64EB}" type="presParOf" srcId="{845E6402-F0FA-4CF7-8D26-6A7A7B87048B}" destId="{82A160F6-60F2-42EC-9E79-0CA85EE68617}" srcOrd="0" destOrd="0" presId="urn:microsoft.com/office/officeart/2005/8/layout/hierarchy2"/>
    <dgm:cxn modelId="{B5E70ED7-0EDA-403C-83F6-07848380FA24}" type="presParOf" srcId="{845E6402-F0FA-4CF7-8D26-6A7A7B87048B}" destId="{6B2D1290-76D7-45E1-81E3-CDB703EF197A}" srcOrd="1" destOrd="0" presId="urn:microsoft.com/office/officeart/2005/8/layout/hierarchy2"/>
    <dgm:cxn modelId="{8DB5D629-9114-4AAF-BDBA-E1B0E5EF3B81}" type="presParOf" srcId="{8751196A-3ACA-40E7-86B4-E695B980278C}" destId="{2940BD64-0DEB-4E46-9882-8381A9540988}" srcOrd="8" destOrd="0" presId="urn:microsoft.com/office/officeart/2005/8/layout/hierarchy2"/>
    <dgm:cxn modelId="{485C780F-D793-4820-AAD8-DFF347BFF6D4}" type="presParOf" srcId="{2940BD64-0DEB-4E46-9882-8381A9540988}" destId="{2F099F50-D079-4D72-B85A-51A23B95C0F6}" srcOrd="0" destOrd="0" presId="urn:microsoft.com/office/officeart/2005/8/layout/hierarchy2"/>
    <dgm:cxn modelId="{6EB167B2-2302-4A27-8586-DB7C0C1D7CAF}" type="presParOf" srcId="{8751196A-3ACA-40E7-86B4-E695B980278C}" destId="{6A1C7F67-7103-4102-963D-46576CB110FA}" srcOrd="9" destOrd="0" presId="urn:microsoft.com/office/officeart/2005/8/layout/hierarchy2"/>
    <dgm:cxn modelId="{E3F759B3-87C9-45B8-99D0-A776208FC1C7}" type="presParOf" srcId="{6A1C7F67-7103-4102-963D-46576CB110FA}" destId="{B0DAF25C-9537-4433-9B3B-E427DA62D442}" srcOrd="0" destOrd="0" presId="urn:microsoft.com/office/officeart/2005/8/layout/hierarchy2"/>
    <dgm:cxn modelId="{1DAD04C5-A43B-4758-AA62-3ED2B22BE72E}" type="presParOf" srcId="{6A1C7F67-7103-4102-963D-46576CB110FA}" destId="{DE4E1336-4C06-47F8-8F2C-48EADA4F482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1C2CE-AF08-49D1-B1BB-18DC03CC9381}">
      <dsp:nvSpPr>
        <dsp:cNvPr id="0" name=""/>
        <dsp:cNvSpPr/>
      </dsp:nvSpPr>
      <dsp:spPr>
        <a:xfrm>
          <a:off x="0" y="56391"/>
          <a:ext cx="2433636" cy="3166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latin typeface="Tahoma" pitchFamily="34" charset="0"/>
              <a:ea typeface="Tahoma" pitchFamily="34" charset="0"/>
              <a:cs typeface="Tahoma" pitchFamily="34" charset="0"/>
            </a:rPr>
            <a:t>PENINGKATAN KUALITAS SUMBER DAYA MANUSIA (SDM) GUNA PERCEPATAN PEMBANGUNAN EKONOMI INKLUSIF BERBASIS PERTANIAN DAN PENANGGULANGAN KEMISKINAN</a:t>
          </a:r>
        </a:p>
      </dsp:txBody>
      <dsp:txXfrm>
        <a:off x="71279" y="127670"/>
        <a:ext cx="2291078" cy="3023821"/>
      </dsp:txXfrm>
    </dsp:sp>
    <dsp:sp modelId="{4507A23D-6B80-4F26-B3D7-09512408257B}">
      <dsp:nvSpPr>
        <dsp:cNvPr id="0" name=""/>
        <dsp:cNvSpPr/>
      </dsp:nvSpPr>
      <dsp:spPr>
        <a:xfrm rot="18034883">
          <a:off x="2056547" y="962676"/>
          <a:ext cx="1535259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535259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85795" y="940341"/>
        <a:ext cx="76762" cy="76762"/>
      </dsp:txXfrm>
    </dsp:sp>
    <dsp:sp modelId="{83787831-5A60-4BF0-BD7C-14BC5408E111}">
      <dsp:nvSpPr>
        <dsp:cNvPr id="0" name=""/>
        <dsp:cNvSpPr/>
      </dsp:nvSpPr>
      <dsp:spPr>
        <a:xfrm>
          <a:off x="3214718" y="2760"/>
          <a:ext cx="5113104" cy="630208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chemeClr val="tx1"/>
              </a:solidFill>
            </a:rPr>
            <a:t>Pembangunan Sumber Daya Manusia (SDM) Berkualitas dan Berdaya Saing</a:t>
          </a:r>
        </a:p>
      </dsp:txBody>
      <dsp:txXfrm>
        <a:off x="3233176" y="21218"/>
        <a:ext cx="5076188" cy="593292"/>
      </dsp:txXfrm>
    </dsp:sp>
    <dsp:sp modelId="{DE1295ED-5FF5-4A02-84D9-12F065C1F67E}">
      <dsp:nvSpPr>
        <dsp:cNvPr id="0" name=""/>
        <dsp:cNvSpPr/>
      </dsp:nvSpPr>
      <dsp:spPr>
        <a:xfrm rot="19356569">
          <a:off x="2332631" y="1325046"/>
          <a:ext cx="983092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983092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99600" y="1316515"/>
        <a:ext cx="49154" cy="49154"/>
      </dsp:txXfrm>
    </dsp:sp>
    <dsp:sp modelId="{FAB119B0-47F1-44C9-B213-3E49C58384A3}">
      <dsp:nvSpPr>
        <dsp:cNvPr id="0" name=""/>
        <dsp:cNvSpPr/>
      </dsp:nvSpPr>
      <dsp:spPr>
        <a:xfrm>
          <a:off x="3214718" y="727499"/>
          <a:ext cx="5113104" cy="630208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chemeClr val="tx1"/>
              </a:solidFill>
            </a:rPr>
            <a:t>Pembangunan Ekonomi dengan Mendorong Sektor Pertanian Dalam Arti Luas</a:t>
          </a:r>
        </a:p>
      </dsp:txBody>
      <dsp:txXfrm>
        <a:off x="3233176" y="745957"/>
        <a:ext cx="5076188" cy="593292"/>
      </dsp:txXfrm>
    </dsp:sp>
    <dsp:sp modelId="{EC7D43D4-2ED5-4629-B7BD-243859C5785B}">
      <dsp:nvSpPr>
        <dsp:cNvPr id="0" name=""/>
        <dsp:cNvSpPr/>
      </dsp:nvSpPr>
      <dsp:spPr>
        <a:xfrm rot="557379">
          <a:off x="2428446" y="1687415"/>
          <a:ext cx="791461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791461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804390" y="1683675"/>
        <a:ext cx="39573" cy="39573"/>
      </dsp:txXfrm>
    </dsp:sp>
    <dsp:sp modelId="{F39AE2C9-D0D0-4F58-B254-78DFB73082B6}">
      <dsp:nvSpPr>
        <dsp:cNvPr id="0" name=""/>
        <dsp:cNvSpPr/>
      </dsp:nvSpPr>
      <dsp:spPr>
        <a:xfrm>
          <a:off x="3214718" y="1452238"/>
          <a:ext cx="5113104" cy="630208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chemeClr val="tx1"/>
              </a:solidFill>
            </a:rPr>
            <a:t>Pembangunan Kewilayahan Berbasis Potensi Wilayah </a:t>
          </a:r>
        </a:p>
      </dsp:txBody>
      <dsp:txXfrm>
        <a:off x="3233176" y="1470696"/>
        <a:ext cx="5076188" cy="593292"/>
      </dsp:txXfrm>
    </dsp:sp>
    <dsp:sp modelId="{B9185425-2864-46EC-A7FA-674B172F525F}">
      <dsp:nvSpPr>
        <dsp:cNvPr id="0" name=""/>
        <dsp:cNvSpPr/>
      </dsp:nvSpPr>
      <dsp:spPr>
        <a:xfrm rot="2850202">
          <a:off x="2246066" y="2049785"/>
          <a:ext cx="1156220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156220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95271" y="2036926"/>
        <a:ext cx="57811" cy="57811"/>
      </dsp:txXfrm>
    </dsp:sp>
    <dsp:sp modelId="{82A160F6-60F2-42EC-9E79-0CA85EE68617}">
      <dsp:nvSpPr>
        <dsp:cNvPr id="0" name=""/>
        <dsp:cNvSpPr/>
      </dsp:nvSpPr>
      <dsp:spPr>
        <a:xfrm>
          <a:off x="3214718" y="2176978"/>
          <a:ext cx="5113104" cy="630208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chemeClr val="tx1"/>
              </a:solidFill>
            </a:rPr>
            <a:t>Pemantapan Pembangunan Infrastruktur</a:t>
          </a:r>
        </a:p>
      </dsp:txBody>
      <dsp:txXfrm>
        <a:off x="3233176" y="2195436"/>
        <a:ext cx="5076188" cy="593292"/>
      </dsp:txXfrm>
    </dsp:sp>
    <dsp:sp modelId="{2940BD64-0DEB-4E46-9882-8381A9540988}">
      <dsp:nvSpPr>
        <dsp:cNvPr id="0" name=""/>
        <dsp:cNvSpPr/>
      </dsp:nvSpPr>
      <dsp:spPr>
        <a:xfrm rot="3819267">
          <a:off x="1944152" y="2412154"/>
          <a:ext cx="1760050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760050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600" kern="1200"/>
        </a:p>
      </dsp:txBody>
      <dsp:txXfrm>
        <a:off x="2780176" y="2384199"/>
        <a:ext cx="88002" cy="88002"/>
      </dsp:txXfrm>
    </dsp:sp>
    <dsp:sp modelId="{B0DAF25C-9537-4433-9B3B-E427DA62D442}">
      <dsp:nvSpPr>
        <dsp:cNvPr id="0" name=""/>
        <dsp:cNvSpPr/>
      </dsp:nvSpPr>
      <dsp:spPr>
        <a:xfrm>
          <a:off x="3214718" y="2901717"/>
          <a:ext cx="5113104" cy="63020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chemeClr val="tx1"/>
              </a:solidFill>
            </a:rPr>
            <a:t>Politik, Hukum, dan Tata Kelola Pemerintahan</a:t>
          </a:r>
        </a:p>
      </dsp:txBody>
      <dsp:txXfrm>
        <a:off x="3233176" y="2920175"/>
        <a:ext cx="5076188" cy="593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3077739" cy="562415"/>
          </a:xfrm>
          <a:prstGeom prst="rect">
            <a:avLst/>
          </a:prstGeom>
        </p:spPr>
        <p:txBody>
          <a:bodyPr vert="horz" lIns="104590" tIns="52295" rIns="104590" bIns="52295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6" y="0"/>
            <a:ext cx="3077739" cy="562415"/>
          </a:xfrm>
          <a:prstGeom prst="rect">
            <a:avLst/>
          </a:prstGeom>
        </p:spPr>
        <p:txBody>
          <a:bodyPr vert="horz" lIns="104590" tIns="52295" rIns="104590" bIns="52295" rtlCol="0"/>
          <a:lstStyle>
            <a:lvl1pPr algn="r">
              <a:defRPr sz="1400"/>
            </a:lvl1pPr>
          </a:lstStyle>
          <a:p>
            <a:fld id="{05C8D526-D1C4-4B84-8C34-5A20B5B4FD24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2088" y="1403350"/>
            <a:ext cx="6718300" cy="37798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4590" tIns="52295" rIns="104590" bIns="5229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5394498"/>
            <a:ext cx="5681980" cy="4413677"/>
          </a:xfrm>
          <a:prstGeom prst="rect">
            <a:avLst/>
          </a:prstGeom>
        </p:spPr>
        <p:txBody>
          <a:bodyPr vert="horz" lIns="104590" tIns="52295" rIns="104590" bIns="5229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10646927"/>
            <a:ext cx="3077739" cy="562412"/>
          </a:xfrm>
          <a:prstGeom prst="rect">
            <a:avLst/>
          </a:prstGeom>
        </p:spPr>
        <p:txBody>
          <a:bodyPr vert="horz" lIns="104590" tIns="52295" rIns="104590" bIns="52295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6" y="10646927"/>
            <a:ext cx="3077739" cy="562412"/>
          </a:xfrm>
          <a:prstGeom prst="rect">
            <a:avLst/>
          </a:prstGeom>
        </p:spPr>
        <p:txBody>
          <a:bodyPr vert="horz" lIns="104590" tIns="52295" rIns="104590" bIns="52295" rtlCol="0" anchor="b"/>
          <a:lstStyle>
            <a:lvl1pPr algn="r">
              <a:defRPr sz="1400"/>
            </a:lvl1pPr>
          </a:lstStyle>
          <a:p>
            <a:fld id="{9EC53E70-642C-46C2-8349-FD55B375A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32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0" marR="0" lvl="0" indent="0" algn="r" defTabSz="13177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898E40-9E03-4514-B315-6F39A49A3B85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13177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780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881063" y="1023938"/>
            <a:ext cx="9118601" cy="5129212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839520" indent="-322893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91568" indent="-258314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808196" indent="-258314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324824" indent="-258314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841452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358079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874706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391333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44EF69-9326-4B7A-B9CA-C6C6E66E8FD7}" type="slidenum">
              <a:rPr lang="en-US" sz="19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z="19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44EF69-9326-4B7A-B9CA-C6C6E66E8FD7}" type="slidenum">
              <a:rPr lang="en-US" sz="18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z="18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34E473-3F28-4D0B-B47A-974B6734203B}" type="slidenum">
              <a:rPr lang="en-US" sz="18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z="18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DF2A39-BA1B-4C24-8BD8-004A51BE854F}" type="slidenum">
              <a:rPr lang="en-US" sz="18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z="18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799" y="5349904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3"/>
            <a:ext cx="1127760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064" indent="0" algn="ctr">
              <a:buNone/>
            </a:lvl2pPr>
            <a:lvl3pPr marL="914129" indent="0" algn="ctr">
              <a:buNone/>
            </a:lvl3pPr>
            <a:lvl4pPr marL="1371192" indent="0" algn="ctr">
              <a:buNone/>
            </a:lvl4pPr>
            <a:lvl5pPr marL="1828254" indent="0" algn="ctr">
              <a:buNone/>
            </a:lvl5pPr>
            <a:lvl6pPr marL="2285319" indent="0" algn="ctr">
              <a:buNone/>
            </a:lvl6pPr>
            <a:lvl7pPr marL="2742384" indent="0" algn="ctr">
              <a:buNone/>
            </a:lvl7pPr>
            <a:lvl8pPr marL="3199447" indent="0" algn="ctr">
              <a:buNone/>
            </a:lvl8pPr>
            <a:lvl9pPr marL="3656509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8313C-A9D0-45FC-BD1F-D0B779301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48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698" y="76203"/>
            <a:ext cx="3861246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5CCDA-69D7-48C3-A05B-E42EFD87F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38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799" y="3444904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4" y="2947087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9816A-FAF6-4CA0-A9C6-588C4408F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3422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399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0C7A5-A7E7-4FEB-8734-68C2816E4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7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799" y="601980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9" y="5410201"/>
            <a:ext cx="11480799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9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45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8" y="1316045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3424" y="6477000"/>
            <a:ext cx="101514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30453-EAFE-458B-AC87-92DE11740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70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9E86F-2BA7-43C0-91FC-76CB37C1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611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12176-CC5B-42B7-A106-4529DF6C1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644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85799" y="5849119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1"/>
            <a:ext cx="112776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2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4" y="609600"/>
            <a:ext cx="7120466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61736-82E6-47B8-8512-5933015A1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756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2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695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698B9-260A-4D1B-A138-E92F45C66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8274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02F2F-7D0D-482C-A377-30A55F0ED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69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3999" y="549280"/>
            <a:ext cx="243840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3" y="549280"/>
            <a:ext cx="8331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9811A-0116-4979-BA01-BF7A19F39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919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8CDF6-9A2F-4CF1-80CA-8E389CAAD2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3DC2B-62C6-4A8E-9AC3-CC3D6FC4D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551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13BB3-004E-4F0E-B59C-9A408A9874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2D952-8805-4523-A2CA-E284D92383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7349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23C43-0AC9-42B4-814D-5B2CDF6E1A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3FF9F-B931-4CF3-827E-A7DD4C3B3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668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D1FE7-6237-4C6F-9DDD-CA09DDE5D9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7ED3C-AFEF-4B6D-A582-5C6AA5389B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294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DD8E3-3CCE-41A9-9882-5D5EED33C6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8AD7C-1222-4D03-9C07-231BA86BEE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969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E5FAC-4A3A-440B-BD33-447C949808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674BE-BEC4-4F5C-94A9-25926DE3C1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227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84764-AC9C-451C-8614-C09DB5483B0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1073A-4EDF-4F00-83E7-F5C8C55E8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358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66E1C-B805-44D8-8742-22372C0049D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DA596-D915-4D1B-96CD-FD96C7CFCF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340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58A8D-459D-4603-B958-5F60E7E88A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344AD-88AF-44D9-9A26-A1AD25BD88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305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8FF26-82E7-4C70-934B-1D301EB5A8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DA019-991F-48B7-BB83-DD0265ADC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7152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0AD02-F0F0-4F0E-B135-5913A0B943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0782B-3BEB-4468-A483-767AC2E7CC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795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2 columns" type="twoColTx">
  <p:cSld name="Title + 2 column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0" y="1"/>
            <a:ext cx="12191939" cy="6857852"/>
          </a:xfrm>
          <a:custGeom>
            <a:avLst/>
            <a:gdLst/>
            <a:ahLst/>
            <a:cxnLst/>
            <a:rect l="0" t="0" r="0" b="0"/>
            <a:pathLst>
              <a:path w="94270" h="53026" extrusionOk="0">
                <a:moveTo>
                  <a:pt x="7992" y="4456"/>
                </a:moveTo>
                <a:lnTo>
                  <a:pt x="8489" y="4732"/>
                </a:lnTo>
                <a:lnTo>
                  <a:pt x="9078" y="5082"/>
                </a:lnTo>
                <a:lnTo>
                  <a:pt x="9833" y="5542"/>
                </a:lnTo>
                <a:lnTo>
                  <a:pt x="10753" y="6113"/>
                </a:lnTo>
                <a:lnTo>
                  <a:pt x="11784" y="6794"/>
                </a:lnTo>
                <a:lnTo>
                  <a:pt x="12908" y="7586"/>
                </a:lnTo>
                <a:lnTo>
                  <a:pt x="13478" y="8027"/>
                </a:lnTo>
                <a:lnTo>
                  <a:pt x="14086" y="8469"/>
                </a:lnTo>
                <a:lnTo>
                  <a:pt x="14694" y="8948"/>
                </a:lnTo>
                <a:lnTo>
                  <a:pt x="15301" y="9445"/>
                </a:lnTo>
                <a:lnTo>
                  <a:pt x="15927" y="9961"/>
                </a:lnTo>
                <a:lnTo>
                  <a:pt x="16535" y="10513"/>
                </a:lnTo>
                <a:lnTo>
                  <a:pt x="17142" y="11065"/>
                </a:lnTo>
                <a:lnTo>
                  <a:pt x="17731" y="11636"/>
                </a:lnTo>
                <a:lnTo>
                  <a:pt x="18302" y="12225"/>
                </a:lnTo>
                <a:lnTo>
                  <a:pt x="18873" y="12833"/>
                </a:lnTo>
                <a:lnTo>
                  <a:pt x="19407" y="13459"/>
                </a:lnTo>
                <a:lnTo>
                  <a:pt x="19941" y="14085"/>
                </a:lnTo>
                <a:lnTo>
                  <a:pt x="20420" y="14748"/>
                </a:lnTo>
                <a:lnTo>
                  <a:pt x="20880" y="15411"/>
                </a:lnTo>
                <a:lnTo>
                  <a:pt x="21303" y="16092"/>
                </a:lnTo>
                <a:lnTo>
                  <a:pt x="21690" y="16773"/>
                </a:lnTo>
                <a:lnTo>
                  <a:pt x="21856" y="17123"/>
                </a:lnTo>
                <a:lnTo>
                  <a:pt x="22021" y="17473"/>
                </a:lnTo>
                <a:lnTo>
                  <a:pt x="22169" y="17822"/>
                </a:lnTo>
                <a:lnTo>
                  <a:pt x="22316" y="18172"/>
                </a:lnTo>
                <a:lnTo>
                  <a:pt x="22445" y="18522"/>
                </a:lnTo>
                <a:lnTo>
                  <a:pt x="22555" y="18872"/>
                </a:lnTo>
                <a:lnTo>
                  <a:pt x="22647" y="19222"/>
                </a:lnTo>
                <a:lnTo>
                  <a:pt x="22739" y="19572"/>
                </a:lnTo>
                <a:lnTo>
                  <a:pt x="22813" y="19921"/>
                </a:lnTo>
                <a:lnTo>
                  <a:pt x="22887" y="20271"/>
                </a:lnTo>
                <a:lnTo>
                  <a:pt x="22924" y="20603"/>
                </a:lnTo>
                <a:lnTo>
                  <a:pt x="22960" y="20934"/>
                </a:lnTo>
                <a:lnTo>
                  <a:pt x="23016" y="21597"/>
                </a:lnTo>
                <a:lnTo>
                  <a:pt x="23016" y="22260"/>
                </a:lnTo>
                <a:lnTo>
                  <a:pt x="22979" y="22886"/>
                </a:lnTo>
                <a:lnTo>
                  <a:pt x="22905" y="23512"/>
                </a:lnTo>
                <a:lnTo>
                  <a:pt x="22795" y="24119"/>
                </a:lnTo>
                <a:lnTo>
                  <a:pt x="22666" y="24708"/>
                </a:lnTo>
                <a:lnTo>
                  <a:pt x="22500" y="25298"/>
                </a:lnTo>
                <a:lnTo>
                  <a:pt x="22316" y="25850"/>
                </a:lnTo>
                <a:lnTo>
                  <a:pt x="22113" y="26384"/>
                </a:lnTo>
                <a:lnTo>
                  <a:pt x="21893" y="26899"/>
                </a:lnTo>
                <a:lnTo>
                  <a:pt x="21653" y="27397"/>
                </a:lnTo>
                <a:lnTo>
                  <a:pt x="21395" y="27875"/>
                </a:lnTo>
                <a:lnTo>
                  <a:pt x="21156" y="28336"/>
                </a:lnTo>
                <a:lnTo>
                  <a:pt x="20880" y="28777"/>
                </a:lnTo>
                <a:lnTo>
                  <a:pt x="20622" y="29182"/>
                </a:lnTo>
                <a:lnTo>
                  <a:pt x="20364" y="29569"/>
                </a:lnTo>
                <a:lnTo>
                  <a:pt x="20107" y="29919"/>
                </a:lnTo>
                <a:lnTo>
                  <a:pt x="19849" y="30250"/>
                </a:lnTo>
                <a:lnTo>
                  <a:pt x="19370" y="30821"/>
                </a:lnTo>
                <a:lnTo>
                  <a:pt x="18965" y="31281"/>
                </a:lnTo>
                <a:lnTo>
                  <a:pt x="18634" y="31631"/>
                </a:lnTo>
                <a:lnTo>
                  <a:pt x="18357" y="31907"/>
                </a:lnTo>
                <a:lnTo>
                  <a:pt x="17952" y="31889"/>
                </a:lnTo>
                <a:lnTo>
                  <a:pt x="17474" y="31852"/>
                </a:lnTo>
                <a:lnTo>
                  <a:pt x="16866" y="31779"/>
                </a:lnTo>
                <a:lnTo>
                  <a:pt x="16130" y="31650"/>
                </a:lnTo>
                <a:lnTo>
                  <a:pt x="15725" y="31576"/>
                </a:lnTo>
                <a:lnTo>
                  <a:pt x="15283" y="31466"/>
                </a:lnTo>
                <a:lnTo>
                  <a:pt x="14841" y="31355"/>
                </a:lnTo>
                <a:lnTo>
                  <a:pt x="14362" y="31226"/>
                </a:lnTo>
                <a:lnTo>
                  <a:pt x="13883" y="31079"/>
                </a:lnTo>
                <a:lnTo>
                  <a:pt x="13405" y="30895"/>
                </a:lnTo>
                <a:lnTo>
                  <a:pt x="12889" y="30711"/>
                </a:lnTo>
                <a:lnTo>
                  <a:pt x="12392" y="30490"/>
                </a:lnTo>
                <a:lnTo>
                  <a:pt x="11877" y="30250"/>
                </a:lnTo>
                <a:lnTo>
                  <a:pt x="11361" y="29974"/>
                </a:lnTo>
                <a:lnTo>
                  <a:pt x="10864" y="29680"/>
                </a:lnTo>
                <a:lnTo>
                  <a:pt x="10367" y="29348"/>
                </a:lnTo>
                <a:lnTo>
                  <a:pt x="9870" y="28998"/>
                </a:lnTo>
                <a:lnTo>
                  <a:pt x="9391" y="28612"/>
                </a:lnTo>
                <a:lnTo>
                  <a:pt x="8931" y="28188"/>
                </a:lnTo>
                <a:lnTo>
                  <a:pt x="8470" y="27728"/>
                </a:lnTo>
                <a:lnTo>
                  <a:pt x="8047" y="27249"/>
                </a:lnTo>
                <a:lnTo>
                  <a:pt x="7642" y="26715"/>
                </a:lnTo>
                <a:lnTo>
                  <a:pt x="7439" y="26439"/>
                </a:lnTo>
                <a:lnTo>
                  <a:pt x="7255" y="26145"/>
                </a:lnTo>
                <a:lnTo>
                  <a:pt x="7071" y="25850"/>
                </a:lnTo>
                <a:lnTo>
                  <a:pt x="6905" y="25555"/>
                </a:lnTo>
                <a:lnTo>
                  <a:pt x="6740" y="25224"/>
                </a:lnTo>
                <a:lnTo>
                  <a:pt x="6592" y="24893"/>
                </a:lnTo>
                <a:lnTo>
                  <a:pt x="6445" y="24561"/>
                </a:lnTo>
                <a:lnTo>
                  <a:pt x="6298" y="24211"/>
                </a:lnTo>
                <a:lnTo>
                  <a:pt x="6169" y="23861"/>
                </a:lnTo>
                <a:lnTo>
                  <a:pt x="6058" y="23493"/>
                </a:lnTo>
                <a:lnTo>
                  <a:pt x="5948" y="23125"/>
                </a:lnTo>
                <a:lnTo>
                  <a:pt x="5856" y="22738"/>
                </a:lnTo>
                <a:lnTo>
                  <a:pt x="5690" y="21965"/>
                </a:lnTo>
                <a:lnTo>
                  <a:pt x="5561" y="21192"/>
                </a:lnTo>
                <a:lnTo>
                  <a:pt x="5451" y="20382"/>
                </a:lnTo>
                <a:lnTo>
                  <a:pt x="5396" y="19572"/>
                </a:lnTo>
                <a:lnTo>
                  <a:pt x="5359" y="18761"/>
                </a:lnTo>
                <a:lnTo>
                  <a:pt x="5359" y="17933"/>
                </a:lnTo>
                <a:lnTo>
                  <a:pt x="5377" y="17104"/>
                </a:lnTo>
                <a:lnTo>
                  <a:pt x="5432" y="16276"/>
                </a:lnTo>
                <a:lnTo>
                  <a:pt x="5488" y="15447"/>
                </a:lnTo>
                <a:lnTo>
                  <a:pt x="5580" y="14637"/>
                </a:lnTo>
                <a:lnTo>
                  <a:pt x="5690" y="13827"/>
                </a:lnTo>
                <a:lnTo>
                  <a:pt x="5801" y="13035"/>
                </a:lnTo>
                <a:lnTo>
                  <a:pt x="5930" y="12262"/>
                </a:lnTo>
                <a:lnTo>
                  <a:pt x="6077" y="11489"/>
                </a:lnTo>
                <a:lnTo>
                  <a:pt x="6224" y="10752"/>
                </a:lnTo>
                <a:lnTo>
                  <a:pt x="6390" y="10053"/>
                </a:lnTo>
                <a:lnTo>
                  <a:pt x="6703" y="8709"/>
                </a:lnTo>
                <a:lnTo>
                  <a:pt x="7034" y="7512"/>
                </a:lnTo>
                <a:lnTo>
                  <a:pt x="7329" y="6481"/>
                </a:lnTo>
                <a:lnTo>
                  <a:pt x="7605" y="5634"/>
                </a:lnTo>
                <a:lnTo>
                  <a:pt x="7808" y="5008"/>
                </a:lnTo>
                <a:lnTo>
                  <a:pt x="7992" y="4456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3" name="Shape 53"/>
          <p:cNvSpPr/>
          <p:nvPr/>
        </p:nvSpPr>
        <p:spPr>
          <a:xfrm>
            <a:off x="2676500" y="3735976"/>
            <a:ext cx="1993233" cy="1209753"/>
          </a:xfrm>
          <a:custGeom>
            <a:avLst/>
            <a:gdLst/>
            <a:ahLst/>
            <a:cxnLst/>
            <a:rect l="0" t="0" r="0" b="0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rgbClr val="9BCF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4" name="Shape 54"/>
          <p:cNvSpPr/>
          <p:nvPr/>
        </p:nvSpPr>
        <p:spPr>
          <a:xfrm rot="758744">
            <a:off x="1597752" y="4527106"/>
            <a:ext cx="776501" cy="1159708"/>
          </a:xfrm>
          <a:custGeom>
            <a:avLst/>
            <a:gdLst/>
            <a:ahLst/>
            <a:cxnLst/>
            <a:rect l="0" t="0" r="0" b="0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rgbClr val="51B1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5" name="Shape 55"/>
          <p:cNvSpPr/>
          <p:nvPr/>
        </p:nvSpPr>
        <p:spPr>
          <a:xfrm>
            <a:off x="2657487" y="1"/>
            <a:ext cx="2438517" cy="1857437"/>
          </a:xfrm>
          <a:custGeom>
            <a:avLst/>
            <a:gdLst/>
            <a:ahLst/>
            <a:cxnLst/>
            <a:rect l="0" t="0" r="0" b="0"/>
            <a:pathLst>
              <a:path w="18855" h="14362" extrusionOk="0">
                <a:moveTo>
                  <a:pt x="1400" y="0"/>
                </a:moveTo>
                <a:lnTo>
                  <a:pt x="1087" y="552"/>
                </a:lnTo>
                <a:lnTo>
                  <a:pt x="811" y="1123"/>
                </a:lnTo>
                <a:lnTo>
                  <a:pt x="571" y="1712"/>
                </a:lnTo>
                <a:lnTo>
                  <a:pt x="461" y="2025"/>
                </a:lnTo>
                <a:lnTo>
                  <a:pt x="369" y="2320"/>
                </a:lnTo>
                <a:lnTo>
                  <a:pt x="277" y="2633"/>
                </a:lnTo>
                <a:lnTo>
                  <a:pt x="203" y="2964"/>
                </a:lnTo>
                <a:lnTo>
                  <a:pt x="148" y="3277"/>
                </a:lnTo>
                <a:lnTo>
                  <a:pt x="93" y="3609"/>
                </a:lnTo>
                <a:lnTo>
                  <a:pt x="56" y="3922"/>
                </a:lnTo>
                <a:lnTo>
                  <a:pt x="19" y="4253"/>
                </a:lnTo>
                <a:lnTo>
                  <a:pt x="0" y="4603"/>
                </a:lnTo>
                <a:lnTo>
                  <a:pt x="0" y="4934"/>
                </a:lnTo>
                <a:lnTo>
                  <a:pt x="19" y="5413"/>
                </a:lnTo>
                <a:lnTo>
                  <a:pt x="56" y="5892"/>
                </a:lnTo>
                <a:lnTo>
                  <a:pt x="111" y="6370"/>
                </a:lnTo>
                <a:lnTo>
                  <a:pt x="185" y="6831"/>
                </a:lnTo>
                <a:lnTo>
                  <a:pt x="295" y="7291"/>
                </a:lnTo>
                <a:lnTo>
                  <a:pt x="424" y="7733"/>
                </a:lnTo>
                <a:lnTo>
                  <a:pt x="571" y="8175"/>
                </a:lnTo>
                <a:lnTo>
                  <a:pt x="737" y="8598"/>
                </a:lnTo>
                <a:lnTo>
                  <a:pt x="921" y="9022"/>
                </a:lnTo>
                <a:lnTo>
                  <a:pt x="1142" y="9427"/>
                </a:lnTo>
                <a:lnTo>
                  <a:pt x="1363" y="9813"/>
                </a:lnTo>
                <a:lnTo>
                  <a:pt x="1602" y="10200"/>
                </a:lnTo>
                <a:lnTo>
                  <a:pt x="1878" y="10568"/>
                </a:lnTo>
                <a:lnTo>
                  <a:pt x="2155" y="10937"/>
                </a:lnTo>
                <a:lnTo>
                  <a:pt x="2449" y="11268"/>
                </a:lnTo>
                <a:lnTo>
                  <a:pt x="2762" y="11599"/>
                </a:lnTo>
                <a:lnTo>
                  <a:pt x="3094" y="11912"/>
                </a:lnTo>
                <a:lnTo>
                  <a:pt x="3425" y="12207"/>
                </a:lnTo>
                <a:lnTo>
                  <a:pt x="3793" y="12483"/>
                </a:lnTo>
                <a:lnTo>
                  <a:pt x="4162" y="12759"/>
                </a:lnTo>
                <a:lnTo>
                  <a:pt x="4548" y="12999"/>
                </a:lnTo>
                <a:lnTo>
                  <a:pt x="4935" y="13220"/>
                </a:lnTo>
                <a:lnTo>
                  <a:pt x="5340" y="13441"/>
                </a:lnTo>
                <a:lnTo>
                  <a:pt x="5763" y="13625"/>
                </a:lnTo>
                <a:lnTo>
                  <a:pt x="6187" y="13790"/>
                </a:lnTo>
                <a:lnTo>
                  <a:pt x="6629" y="13938"/>
                </a:lnTo>
                <a:lnTo>
                  <a:pt x="7071" y="14066"/>
                </a:lnTo>
                <a:lnTo>
                  <a:pt x="7531" y="14177"/>
                </a:lnTo>
                <a:lnTo>
                  <a:pt x="7991" y="14251"/>
                </a:lnTo>
                <a:lnTo>
                  <a:pt x="8470" y="14306"/>
                </a:lnTo>
                <a:lnTo>
                  <a:pt x="8949" y="14343"/>
                </a:lnTo>
                <a:lnTo>
                  <a:pt x="9427" y="14361"/>
                </a:lnTo>
                <a:lnTo>
                  <a:pt x="9906" y="14343"/>
                </a:lnTo>
                <a:lnTo>
                  <a:pt x="10385" y="14306"/>
                </a:lnTo>
                <a:lnTo>
                  <a:pt x="10863" y="14251"/>
                </a:lnTo>
                <a:lnTo>
                  <a:pt x="11324" y="14177"/>
                </a:lnTo>
                <a:lnTo>
                  <a:pt x="11784" y="14066"/>
                </a:lnTo>
                <a:lnTo>
                  <a:pt x="12226" y="13938"/>
                </a:lnTo>
                <a:lnTo>
                  <a:pt x="12668" y="13790"/>
                </a:lnTo>
                <a:lnTo>
                  <a:pt x="13091" y="13625"/>
                </a:lnTo>
                <a:lnTo>
                  <a:pt x="13515" y="13441"/>
                </a:lnTo>
                <a:lnTo>
                  <a:pt x="13920" y="13220"/>
                </a:lnTo>
                <a:lnTo>
                  <a:pt x="14306" y="12999"/>
                </a:lnTo>
                <a:lnTo>
                  <a:pt x="14693" y="12759"/>
                </a:lnTo>
                <a:lnTo>
                  <a:pt x="15061" y="12483"/>
                </a:lnTo>
                <a:lnTo>
                  <a:pt x="15430" y="12207"/>
                </a:lnTo>
                <a:lnTo>
                  <a:pt x="15761" y="11912"/>
                </a:lnTo>
                <a:lnTo>
                  <a:pt x="16092" y="11599"/>
                </a:lnTo>
                <a:lnTo>
                  <a:pt x="16405" y="11268"/>
                </a:lnTo>
                <a:lnTo>
                  <a:pt x="16700" y="10937"/>
                </a:lnTo>
                <a:lnTo>
                  <a:pt x="16976" y="10568"/>
                </a:lnTo>
                <a:lnTo>
                  <a:pt x="17252" y="10200"/>
                </a:lnTo>
                <a:lnTo>
                  <a:pt x="17492" y="9813"/>
                </a:lnTo>
                <a:lnTo>
                  <a:pt x="17713" y="9427"/>
                </a:lnTo>
                <a:lnTo>
                  <a:pt x="17933" y="9022"/>
                </a:lnTo>
                <a:lnTo>
                  <a:pt x="18118" y="8598"/>
                </a:lnTo>
                <a:lnTo>
                  <a:pt x="18283" y="8175"/>
                </a:lnTo>
                <a:lnTo>
                  <a:pt x="18431" y="7733"/>
                </a:lnTo>
                <a:lnTo>
                  <a:pt x="18559" y="7291"/>
                </a:lnTo>
                <a:lnTo>
                  <a:pt x="18670" y="6831"/>
                </a:lnTo>
                <a:lnTo>
                  <a:pt x="18744" y="6370"/>
                </a:lnTo>
                <a:lnTo>
                  <a:pt x="18799" y="5892"/>
                </a:lnTo>
                <a:lnTo>
                  <a:pt x="18836" y="5413"/>
                </a:lnTo>
                <a:lnTo>
                  <a:pt x="18854" y="4934"/>
                </a:lnTo>
                <a:lnTo>
                  <a:pt x="18854" y="4603"/>
                </a:lnTo>
                <a:lnTo>
                  <a:pt x="18836" y="4253"/>
                </a:lnTo>
                <a:lnTo>
                  <a:pt x="18799" y="3922"/>
                </a:lnTo>
                <a:lnTo>
                  <a:pt x="18762" y="3609"/>
                </a:lnTo>
                <a:lnTo>
                  <a:pt x="18707" y="3277"/>
                </a:lnTo>
                <a:lnTo>
                  <a:pt x="18652" y="2964"/>
                </a:lnTo>
                <a:lnTo>
                  <a:pt x="18578" y="2633"/>
                </a:lnTo>
                <a:lnTo>
                  <a:pt x="18486" y="2320"/>
                </a:lnTo>
                <a:lnTo>
                  <a:pt x="18394" y="2025"/>
                </a:lnTo>
                <a:lnTo>
                  <a:pt x="18283" y="1712"/>
                </a:lnTo>
                <a:lnTo>
                  <a:pt x="18044" y="1123"/>
                </a:lnTo>
                <a:lnTo>
                  <a:pt x="17768" y="552"/>
                </a:lnTo>
                <a:lnTo>
                  <a:pt x="17455" y="0"/>
                </a:lnTo>
                <a:close/>
              </a:path>
            </a:pathLst>
          </a:custGeom>
          <a:solidFill>
            <a:srgbClr val="EEF1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6" name="Shape 56"/>
          <p:cNvSpPr/>
          <p:nvPr/>
        </p:nvSpPr>
        <p:spPr>
          <a:xfrm>
            <a:off x="2390807" y="5657700"/>
            <a:ext cx="1695516" cy="1200183"/>
          </a:xfrm>
          <a:custGeom>
            <a:avLst/>
            <a:gdLst/>
            <a:ahLst/>
            <a:cxnLst/>
            <a:rect l="0" t="0" r="0" b="0"/>
            <a:pathLst>
              <a:path w="13110" h="9280" extrusionOk="0">
                <a:moveTo>
                  <a:pt x="6224" y="0"/>
                </a:moveTo>
                <a:lnTo>
                  <a:pt x="5892" y="37"/>
                </a:lnTo>
                <a:lnTo>
                  <a:pt x="5561" y="74"/>
                </a:lnTo>
                <a:lnTo>
                  <a:pt x="5229" y="129"/>
                </a:lnTo>
                <a:lnTo>
                  <a:pt x="4916" y="203"/>
                </a:lnTo>
                <a:lnTo>
                  <a:pt x="4603" y="295"/>
                </a:lnTo>
                <a:lnTo>
                  <a:pt x="4309" y="405"/>
                </a:lnTo>
                <a:lnTo>
                  <a:pt x="3996" y="516"/>
                </a:lnTo>
                <a:lnTo>
                  <a:pt x="3720" y="644"/>
                </a:lnTo>
                <a:lnTo>
                  <a:pt x="3425" y="792"/>
                </a:lnTo>
                <a:lnTo>
                  <a:pt x="3149" y="957"/>
                </a:lnTo>
                <a:lnTo>
                  <a:pt x="2891" y="1123"/>
                </a:lnTo>
                <a:lnTo>
                  <a:pt x="2633" y="1307"/>
                </a:lnTo>
                <a:lnTo>
                  <a:pt x="2394" y="1491"/>
                </a:lnTo>
                <a:lnTo>
                  <a:pt x="2155" y="1694"/>
                </a:lnTo>
                <a:lnTo>
                  <a:pt x="1915" y="1915"/>
                </a:lnTo>
                <a:lnTo>
                  <a:pt x="1694" y="2154"/>
                </a:lnTo>
                <a:lnTo>
                  <a:pt x="1492" y="2394"/>
                </a:lnTo>
                <a:lnTo>
                  <a:pt x="1308" y="2633"/>
                </a:lnTo>
                <a:lnTo>
                  <a:pt x="1123" y="2891"/>
                </a:lnTo>
                <a:lnTo>
                  <a:pt x="958" y="3148"/>
                </a:lnTo>
                <a:lnTo>
                  <a:pt x="792" y="3425"/>
                </a:lnTo>
                <a:lnTo>
                  <a:pt x="645" y="3719"/>
                </a:lnTo>
                <a:lnTo>
                  <a:pt x="516" y="3995"/>
                </a:lnTo>
                <a:lnTo>
                  <a:pt x="405" y="4308"/>
                </a:lnTo>
                <a:lnTo>
                  <a:pt x="295" y="4603"/>
                </a:lnTo>
                <a:lnTo>
                  <a:pt x="203" y="4916"/>
                </a:lnTo>
                <a:lnTo>
                  <a:pt x="129" y="5229"/>
                </a:lnTo>
                <a:lnTo>
                  <a:pt x="74" y="5560"/>
                </a:lnTo>
                <a:lnTo>
                  <a:pt x="37" y="5892"/>
                </a:lnTo>
                <a:lnTo>
                  <a:pt x="0" y="6223"/>
                </a:lnTo>
                <a:lnTo>
                  <a:pt x="0" y="6555"/>
                </a:lnTo>
                <a:lnTo>
                  <a:pt x="19" y="6923"/>
                </a:lnTo>
                <a:lnTo>
                  <a:pt x="37" y="7273"/>
                </a:lnTo>
                <a:lnTo>
                  <a:pt x="92" y="7622"/>
                </a:lnTo>
                <a:lnTo>
                  <a:pt x="148" y="7972"/>
                </a:lnTo>
                <a:lnTo>
                  <a:pt x="240" y="8304"/>
                </a:lnTo>
                <a:lnTo>
                  <a:pt x="332" y="8635"/>
                </a:lnTo>
                <a:lnTo>
                  <a:pt x="461" y="8967"/>
                </a:lnTo>
                <a:lnTo>
                  <a:pt x="590" y="9280"/>
                </a:lnTo>
                <a:lnTo>
                  <a:pt x="12520" y="9280"/>
                </a:lnTo>
                <a:lnTo>
                  <a:pt x="12649" y="8967"/>
                </a:lnTo>
                <a:lnTo>
                  <a:pt x="12778" y="8635"/>
                </a:lnTo>
                <a:lnTo>
                  <a:pt x="12870" y="8304"/>
                </a:lnTo>
                <a:lnTo>
                  <a:pt x="12962" y="7972"/>
                </a:lnTo>
                <a:lnTo>
                  <a:pt x="13017" y="7622"/>
                </a:lnTo>
                <a:lnTo>
                  <a:pt x="13073" y="7273"/>
                </a:lnTo>
                <a:lnTo>
                  <a:pt x="13091" y="6923"/>
                </a:lnTo>
                <a:lnTo>
                  <a:pt x="13110" y="6555"/>
                </a:lnTo>
                <a:lnTo>
                  <a:pt x="13110" y="6223"/>
                </a:lnTo>
                <a:lnTo>
                  <a:pt x="13073" y="5892"/>
                </a:lnTo>
                <a:lnTo>
                  <a:pt x="13036" y="5560"/>
                </a:lnTo>
                <a:lnTo>
                  <a:pt x="12981" y="5229"/>
                </a:lnTo>
                <a:lnTo>
                  <a:pt x="12907" y="4916"/>
                </a:lnTo>
                <a:lnTo>
                  <a:pt x="12815" y="4603"/>
                </a:lnTo>
                <a:lnTo>
                  <a:pt x="12704" y="4308"/>
                </a:lnTo>
                <a:lnTo>
                  <a:pt x="12594" y="3995"/>
                </a:lnTo>
                <a:lnTo>
                  <a:pt x="12465" y="3719"/>
                </a:lnTo>
                <a:lnTo>
                  <a:pt x="12318" y="3425"/>
                </a:lnTo>
                <a:lnTo>
                  <a:pt x="12152" y="3148"/>
                </a:lnTo>
                <a:lnTo>
                  <a:pt x="11986" y="2891"/>
                </a:lnTo>
                <a:lnTo>
                  <a:pt x="11802" y="2633"/>
                </a:lnTo>
                <a:lnTo>
                  <a:pt x="11618" y="2394"/>
                </a:lnTo>
                <a:lnTo>
                  <a:pt x="11416" y="2154"/>
                </a:lnTo>
                <a:lnTo>
                  <a:pt x="11195" y="1915"/>
                </a:lnTo>
                <a:lnTo>
                  <a:pt x="10955" y="1694"/>
                </a:lnTo>
                <a:lnTo>
                  <a:pt x="10716" y="1491"/>
                </a:lnTo>
                <a:lnTo>
                  <a:pt x="10477" y="1307"/>
                </a:lnTo>
                <a:lnTo>
                  <a:pt x="10219" y="1123"/>
                </a:lnTo>
                <a:lnTo>
                  <a:pt x="9961" y="957"/>
                </a:lnTo>
                <a:lnTo>
                  <a:pt x="9685" y="792"/>
                </a:lnTo>
                <a:lnTo>
                  <a:pt x="9390" y="644"/>
                </a:lnTo>
                <a:lnTo>
                  <a:pt x="9114" y="516"/>
                </a:lnTo>
                <a:lnTo>
                  <a:pt x="8801" y="405"/>
                </a:lnTo>
                <a:lnTo>
                  <a:pt x="8507" y="295"/>
                </a:lnTo>
                <a:lnTo>
                  <a:pt x="8194" y="203"/>
                </a:lnTo>
                <a:lnTo>
                  <a:pt x="7881" y="129"/>
                </a:lnTo>
                <a:lnTo>
                  <a:pt x="7549" y="74"/>
                </a:lnTo>
                <a:lnTo>
                  <a:pt x="7218" y="37"/>
                </a:lnTo>
                <a:lnTo>
                  <a:pt x="6886" y="0"/>
                </a:lnTo>
                <a:close/>
              </a:path>
            </a:pathLst>
          </a:custGeom>
          <a:solidFill>
            <a:srgbClr val="EEF1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7" name="Shape 57"/>
          <p:cNvSpPr/>
          <p:nvPr/>
        </p:nvSpPr>
        <p:spPr>
          <a:xfrm>
            <a:off x="0" y="3876557"/>
            <a:ext cx="1295499" cy="2143128"/>
          </a:xfrm>
          <a:custGeom>
            <a:avLst/>
            <a:gdLst/>
            <a:ahLst/>
            <a:cxnLst/>
            <a:rect l="0" t="0" r="0" b="0"/>
            <a:pathLst>
              <a:path w="10017" h="16571" extrusionOk="0">
                <a:moveTo>
                  <a:pt x="1732" y="0"/>
                </a:moveTo>
                <a:lnTo>
                  <a:pt x="1290" y="19"/>
                </a:lnTo>
                <a:lnTo>
                  <a:pt x="848" y="55"/>
                </a:lnTo>
                <a:lnTo>
                  <a:pt x="424" y="111"/>
                </a:lnTo>
                <a:lnTo>
                  <a:pt x="1" y="184"/>
                </a:lnTo>
                <a:lnTo>
                  <a:pt x="1" y="16387"/>
                </a:lnTo>
                <a:lnTo>
                  <a:pt x="424" y="16460"/>
                </a:lnTo>
                <a:lnTo>
                  <a:pt x="848" y="16515"/>
                </a:lnTo>
                <a:lnTo>
                  <a:pt x="1290" y="16552"/>
                </a:lnTo>
                <a:lnTo>
                  <a:pt x="1732" y="16571"/>
                </a:lnTo>
                <a:lnTo>
                  <a:pt x="2155" y="16552"/>
                </a:lnTo>
                <a:lnTo>
                  <a:pt x="2579" y="16534"/>
                </a:lnTo>
                <a:lnTo>
                  <a:pt x="3002" y="16479"/>
                </a:lnTo>
                <a:lnTo>
                  <a:pt x="3407" y="16405"/>
                </a:lnTo>
                <a:lnTo>
                  <a:pt x="3794" y="16313"/>
                </a:lnTo>
                <a:lnTo>
                  <a:pt x="4199" y="16202"/>
                </a:lnTo>
                <a:lnTo>
                  <a:pt x="4586" y="16074"/>
                </a:lnTo>
                <a:lnTo>
                  <a:pt x="4954" y="15926"/>
                </a:lnTo>
                <a:lnTo>
                  <a:pt x="5322" y="15761"/>
                </a:lnTo>
                <a:lnTo>
                  <a:pt x="5672" y="15576"/>
                </a:lnTo>
                <a:lnTo>
                  <a:pt x="6022" y="15374"/>
                </a:lnTo>
                <a:lnTo>
                  <a:pt x="6371" y="15153"/>
                </a:lnTo>
                <a:lnTo>
                  <a:pt x="6684" y="14932"/>
                </a:lnTo>
                <a:lnTo>
                  <a:pt x="6997" y="14674"/>
                </a:lnTo>
                <a:lnTo>
                  <a:pt x="7310" y="14416"/>
                </a:lnTo>
                <a:lnTo>
                  <a:pt x="7587" y="14140"/>
                </a:lnTo>
                <a:lnTo>
                  <a:pt x="7863" y="13864"/>
                </a:lnTo>
                <a:lnTo>
                  <a:pt x="8121" y="13551"/>
                </a:lnTo>
                <a:lnTo>
                  <a:pt x="8378" y="13238"/>
                </a:lnTo>
                <a:lnTo>
                  <a:pt x="8599" y="12925"/>
                </a:lnTo>
                <a:lnTo>
                  <a:pt x="8820" y="12575"/>
                </a:lnTo>
                <a:lnTo>
                  <a:pt x="9023" y="12225"/>
                </a:lnTo>
                <a:lnTo>
                  <a:pt x="9207" y="11876"/>
                </a:lnTo>
                <a:lnTo>
                  <a:pt x="9373" y="11507"/>
                </a:lnTo>
                <a:lnTo>
                  <a:pt x="9520" y="11139"/>
                </a:lnTo>
                <a:lnTo>
                  <a:pt x="9649" y="10753"/>
                </a:lnTo>
                <a:lnTo>
                  <a:pt x="9759" y="10348"/>
                </a:lnTo>
                <a:lnTo>
                  <a:pt x="9851" y="9961"/>
                </a:lnTo>
                <a:lnTo>
                  <a:pt x="9925" y="9556"/>
                </a:lnTo>
                <a:lnTo>
                  <a:pt x="9980" y="9132"/>
                </a:lnTo>
                <a:lnTo>
                  <a:pt x="9999" y="8709"/>
                </a:lnTo>
                <a:lnTo>
                  <a:pt x="10017" y="8285"/>
                </a:lnTo>
                <a:lnTo>
                  <a:pt x="9999" y="7862"/>
                </a:lnTo>
                <a:lnTo>
                  <a:pt x="9980" y="7438"/>
                </a:lnTo>
                <a:lnTo>
                  <a:pt x="9925" y="7015"/>
                </a:lnTo>
                <a:lnTo>
                  <a:pt x="9851" y="6610"/>
                </a:lnTo>
                <a:lnTo>
                  <a:pt x="9759" y="6223"/>
                </a:lnTo>
                <a:lnTo>
                  <a:pt x="9649" y="5818"/>
                </a:lnTo>
                <a:lnTo>
                  <a:pt x="9520" y="5432"/>
                </a:lnTo>
                <a:lnTo>
                  <a:pt x="9373" y="5063"/>
                </a:lnTo>
                <a:lnTo>
                  <a:pt x="9207" y="4695"/>
                </a:lnTo>
                <a:lnTo>
                  <a:pt x="9023" y="4345"/>
                </a:lnTo>
                <a:lnTo>
                  <a:pt x="8820" y="3995"/>
                </a:lnTo>
                <a:lnTo>
                  <a:pt x="8599" y="3646"/>
                </a:lnTo>
                <a:lnTo>
                  <a:pt x="8378" y="3333"/>
                </a:lnTo>
                <a:lnTo>
                  <a:pt x="8121" y="3020"/>
                </a:lnTo>
                <a:lnTo>
                  <a:pt x="7863" y="2707"/>
                </a:lnTo>
                <a:lnTo>
                  <a:pt x="7587" y="2430"/>
                </a:lnTo>
                <a:lnTo>
                  <a:pt x="7310" y="2154"/>
                </a:lnTo>
                <a:lnTo>
                  <a:pt x="6997" y="1897"/>
                </a:lnTo>
                <a:lnTo>
                  <a:pt x="6684" y="1639"/>
                </a:lnTo>
                <a:lnTo>
                  <a:pt x="6371" y="1418"/>
                </a:lnTo>
                <a:lnTo>
                  <a:pt x="6022" y="1197"/>
                </a:lnTo>
                <a:lnTo>
                  <a:pt x="5672" y="994"/>
                </a:lnTo>
                <a:lnTo>
                  <a:pt x="5322" y="810"/>
                </a:lnTo>
                <a:lnTo>
                  <a:pt x="4954" y="645"/>
                </a:lnTo>
                <a:lnTo>
                  <a:pt x="4586" y="497"/>
                </a:lnTo>
                <a:lnTo>
                  <a:pt x="4199" y="368"/>
                </a:lnTo>
                <a:lnTo>
                  <a:pt x="3794" y="258"/>
                </a:lnTo>
                <a:lnTo>
                  <a:pt x="3407" y="166"/>
                </a:lnTo>
                <a:lnTo>
                  <a:pt x="3002" y="92"/>
                </a:lnTo>
                <a:lnTo>
                  <a:pt x="2579" y="37"/>
                </a:lnTo>
                <a:lnTo>
                  <a:pt x="2155" y="19"/>
                </a:lnTo>
                <a:lnTo>
                  <a:pt x="1732" y="0"/>
                </a:lnTo>
                <a:close/>
              </a:path>
            </a:pathLst>
          </a:custGeom>
          <a:solidFill>
            <a:srgbClr val="EEF1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5096000" y="1190967"/>
            <a:ext cx="6486400" cy="921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5096000" y="2301200"/>
            <a:ext cx="3148400" cy="4032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⊷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⊶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⊸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8433997" y="2301200"/>
            <a:ext cx="3148400" cy="4032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⊷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⊶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⊸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101612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892901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0651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2916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9250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189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239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352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2393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4216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4/30/2019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95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6835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7044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801" y="5349906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5"/>
            <a:ext cx="1127760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chemeClr val="tx2">
                    <a:shade val="75000"/>
                  </a:schemeClr>
                </a:solidFill>
              </a:defRPr>
            </a:lvl1pPr>
            <a:lvl2pPr marL="342798" indent="0" algn="ctr">
              <a:buNone/>
            </a:lvl2pPr>
            <a:lvl3pPr marL="685597" indent="0" algn="ctr">
              <a:buNone/>
            </a:lvl3pPr>
            <a:lvl4pPr marL="1028394" indent="0" algn="ctr">
              <a:buNone/>
            </a:lvl4pPr>
            <a:lvl5pPr marL="1371191" indent="0" algn="ctr">
              <a:buNone/>
            </a:lvl5pPr>
            <a:lvl6pPr marL="1713989" indent="0" algn="ctr">
              <a:buNone/>
            </a:lvl6pPr>
            <a:lvl7pPr marL="2056788" indent="0" algn="ctr">
              <a:buNone/>
            </a:lvl7pPr>
            <a:lvl8pPr marL="2399585" indent="0" algn="ctr">
              <a:buNone/>
            </a:lvl8pPr>
            <a:lvl9pPr marL="2742382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8313C-A9D0-45FC-BD1F-D0B779301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447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698" y="76203"/>
            <a:ext cx="3861247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5CCDA-69D7-48C3-A05B-E42EFD87F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469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801" y="3444904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15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5" y="2947087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9816A-FAF6-4CA0-A9C6-588C4408F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39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399" y="1600200"/>
            <a:ext cx="5588000" cy="4724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791200" cy="4724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0C7A5-A7E7-4FEB-8734-68C2816E4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938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1" y="6019805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10" y="5410201"/>
            <a:ext cx="11480799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60" y="666750"/>
            <a:ext cx="5720741" cy="639762"/>
          </a:xfrm>
        </p:spPr>
        <p:txBody>
          <a:bodyPr anchor="ctr"/>
          <a:lstStyle>
            <a:lvl1pPr marL="0" indent="0">
              <a:buNone/>
              <a:defRPr sz="135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8" y="666750"/>
            <a:ext cx="5722989" cy="639762"/>
          </a:xfrm>
        </p:spPr>
        <p:txBody>
          <a:bodyPr anchor="ctr"/>
          <a:lstStyle>
            <a:lvl1pPr marL="0" indent="0">
              <a:buNone/>
              <a:defRPr sz="135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60" y="1316047"/>
            <a:ext cx="5720741" cy="39417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8" y="1316047"/>
            <a:ext cx="5718048" cy="39417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3424" y="6477000"/>
            <a:ext cx="101514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30453-EAFE-458B-AC87-92DE11740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1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9E86F-2BA7-43C0-91FC-76CB37C1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839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12176-CC5B-42B7-A106-4529DF6C1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106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85801" y="5849121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1"/>
            <a:ext cx="11277600" cy="520700"/>
          </a:xfrm>
        </p:spPr>
        <p:txBody>
          <a:bodyPr/>
          <a:lstStyle>
            <a:lvl1pPr algn="l">
              <a:buNone/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3" y="609600"/>
            <a:ext cx="4011084" cy="4800600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61736-82E6-47B8-8512-5933015A1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218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3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/>
          <a:lstStyle>
            <a:lvl1pPr algn="l">
              <a:buNone/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695" tIns="0"/>
          <a:lstStyle>
            <a:lvl1pPr marL="0" indent="0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698B9-260A-4D1B-A138-E92F45C66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7155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02F2F-7D0D-482C-A377-30A55F0ED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029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1" y="549280"/>
            <a:ext cx="243840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3" y="549280"/>
            <a:ext cx="8331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9811A-0116-4979-BA01-BF7A19F39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252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3700F-5AC5-4D53-A281-447BB2C94B67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7883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272F5-AC99-4E35-BBD1-12499FAC952F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07898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62BC25-D46C-490F-93A4-4FE683D15A73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216178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8C2E13-FCC4-4A6F-A6F4-26F09A6EE81B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1605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C4A26-B801-49BE-8825-3D8F8F53B7E0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55710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5756F0-9317-467C-8B73-ADF49F2D3CC1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8999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ADD9C4-596B-40CC-86B5-3836437E405E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68861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B50867-AA7D-4834-913C-B1A4A0285DC1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99079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1D411E-B81A-47D4-B04A-A6AED6DF47B3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7822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99183A-7160-4ACF-813D-B2B5AB3E2E13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1467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3D11AF-6FCF-4C2C-AE73-B87506F193BE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651729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A261A-F6BC-4B4A-88C9-9586807CD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DC10-B815-4D27-961F-B1E7FE2C6632}" type="datetime1">
              <a:rPr lang="id-ID" smtClean="0"/>
              <a:pPr/>
              <a:t>30/04/2019</a:t>
            </a:fld>
            <a:endParaRPr lang="id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05D1-6AB0-4FCA-A8A6-EED739A7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162D1-5435-4259-BFD6-DD2C23D6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5468-DD46-406C-AEE6-D5A2BBE6E16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804225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23" y="233179"/>
            <a:ext cx="8797617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863" y="233180"/>
            <a:ext cx="2486138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22" y="6381793"/>
            <a:ext cx="12200022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00748" y="357105"/>
            <a:ext cx="8282524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8022" y="6380416"/>
            <a:ext cx="12200022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834683" y="677437"/>
            <a:ext cx="2473723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321205" y="938355"/>
            <a:ext cx="8229979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666197" y="2349781"/>
            <a:ext cx="3825983" cy="3128599"/>
          </a:xfrm>
        </p:spPr>
        <p:txBody>
          <a:bodyPr anchor="ctr"/>
          <a:lstStyle>
            <a:lvl1pPr algn="l"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508223" y="2350169"/>
            <a:ext cx="6874639" cy="3128210"/>
          </a:xfrm>
        </p:spPr>
        <p:txBody>
          <a:bodyPr anchor="ctr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200885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microsoft.com/office/2007/relationships/hdphoto" Target="../media/hdphoto1.wdp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799" y="105090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406880" y="1554163"/>
            <a:ext cx="1158168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942" y="76203"/>
            <a:ext cx="3351618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378" y="76203"/>
            <a:ext cx="4471564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3424" y="6477001"/>
            <a:ext cx="1015144" cy="24447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fld id="{95D0AB18-4521-4E53-851E-EA4D16519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880" y="457200"/>
            <a:ext cx="11581680" cy="838200"/>
          </a:xfrm>
          <a:prstGeom prst="rect">
            <a:avLst/>
          </a:prstGeom>
        </p:spPr>
        <p:txBody>
          <a:bodyPr vert="horz" lIns="91415" tIns="45707" rIns="91415" bIns="45707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799" y="105090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799" y="1057991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7765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064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129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192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254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798" indent="-3427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728" indent="-28566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2659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599724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6788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3850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0914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7980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5042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8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text styles</a:t>
            </a:r>
          </a:p>
          <a:p>
            <a:pPr lvl="1"/>
            <a:r>
              <a:rPr lang="en-US" altLang="id-ID"/>
              <a:t>Second level</a:t>
            </a:r>
          </a:p>
          <a:p>
            <a:pPr lvl="2"/>
            <a:r>
              <a:rPr lang="en-US" altLang="id-ID"/>
              <a:t>Third level</a:t>
            </a:r>
          </a:p>
          <a:p>
            <a:pPr lvl="3"/>
            <a:r>
              <a:rPr lang="en-US" altLang="id-ID"/>
              <a:t>Fourth level</a:t>
            </a:r>
          </a:p>
          <a:p>
            <a:pPr lvl="4"/>
            <a:r>
              <a:rPr lang="en-US" altLang="id-ID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6646F18-FE8B-4E25-810F-2A8D35F6E80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30E1AF-7A4E-4FA3-B675-AA061D510F3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68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39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1" y="1050905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406880" y="1554163"/>
            <a:ext cx="1158168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941" y="76203"/>
            <a:ext cx="3351619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379" y="76203"/>
            <a:ext cx="4471564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3424" y="6477003"/>
            <a:ext cx="1015144" cy="24447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fld id="{95D0AB18-4521-4E53-851E-EA4D16519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880" y="457200"/>
            <a:ext cx="11581680" cy="838200"/>
          </a:xfrm>
          <a:prstGeom prst="rect">
            <a:avLst/>
          </a:prstGeom>
        </p:spPr>
        <p:txBody>
          <a:bodyPr vert="horz" lIns="91415" tIns="45707" rIns="91415" bIns="45707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801" y="1050905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801" y="105799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96828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5pPr>
      <a:lvl6pPr marL="342798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6pPr>
      <a:lvl7pPr marL="685597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7pPr>
      <a:lvl8pPr marL="1028394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8pPr>
      <a:lvl9pPr marL="1371191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9pPr>
    </p:titleStyle>
    <p:bodyStyle>
      <a:lvl1pPr marL="257099" indent="-25709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57046" indent="-2142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100" kern="1200">
          <a:solidFill>
            <a:schemeClr val="tx2"/>
          </a:solidFill>
          <a:latin typeface="+mn-lt"/>
          <a:ea typeface="+mn-ea"/>
          <a:cs typeface="+mn-cs"/>
        </a:defRPr>
      </a:lvl2pPr>
      <a:lvl3pPr marL="856994" indent="-1713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199793" indent="-1713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1542591" indent="-1713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15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388" indent="-171398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350" kern="1200">
          <a:solidFill>
            <a:schemeClr val="tx2"/>
          </a:solidFill>
          <a:latin typeface="+mn-lt"/>
          <a:ea typeface="+mn-ea"/>
          <a:cs typeface="+mn-cs"/>
        </a:defRPr>
      </a:lvl6pPr>
      <a:lvl7pPr marL="2228186" indent="-171398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70985" indent="-171398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913782" indent="-171398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7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5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39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19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39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3995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23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1A8A15-F141-4E01-9E97-ACB0CCCA4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93DAF-444B-4622-A131-59BD73F12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11D3E-FB00-4725-B46B-DE3F22E71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8D43C-4FB0-474A-91B8-5F7EC2C1E619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30/04/2019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CEF8-CE09-4E6D-9213-50FA37316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C449D-8EE1-40A9-B8C4-8659B4280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362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71429-1E40-4579-BF85-2382B76C5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9477" y="2324101"/>
            <a:ext cx="10713046" cy="2209797"/>
          </a:xfrm>
        </p:spPr>
        <p:txBody>
          <a:bodyPr>
            <a:normAutofit/>
          </a:bodyPr>
          <a:lstStyle/>
          <a:p>
            <a:r>
              <a:rPr lang="en-US" dirty="0"/>
              <a:t>RENCANA KERJA</a:t>
            </a:r>
            <a:br>
              <a:rPr lang="en-US" dirty="0"/>
            </a:br>
            <a:r>
              <a:rPr lang="en-US" dirty="0" err="1"/>
              <a:t>dinas</a:t>
            </a:r>
            <a:r>
              <a:rPr lang="en-US" dirty="0"/>
              <a:t> </a:t>
            </a:r>
            <a:r>
              <a:rPr lang="en-US" dirty="0" err="1"/>
              <a:t>Perikanan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 </a:t>
            </a:r>
            <a:r>
              <a:rPr lang="en-US" dirty="0" err="1"/>
              <a:t>buleleng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TAHUN 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A60FF8-C6D7-4BED-8539-EFDBCE18B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971" y="373639"/>
            <a:ext cx="1236530" cy="10905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CBD7FD-8DB0-425E-8B20-1EB7FACB3F44}"/>
              </a:ext>
            </a:extLst>
          </p:cNvPr>
          <p:cNvSpPr txBox="1"/>
          <p:nvPr/>
        </p:nvSpPr>
        <p:spPr>
          <a:xfrm>
            <a:off x="5029197" y="734261"/>
            <a:ext cx="53201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/>
              <a:t>DINAS PERIKANAN </a:t>
            </a:r>
          </a:p>
          <a:p>
            <a:pPr algn="ctr"/>
            <a:r>
              <a:rPr lang="en-US" sz="2300" dirty="0"/>
              <a:t>KABUPATEN BULELENG</a:t>
            </a:r>
          </a:p>
        </p:txBody>
      </p:sp>
    </p:spTree>
    <p:extLst>
      <p:ext uri="{BB962C8B-B14F-4D97-AF65-F5344CB8AC3E}">
        <p14:creationId xmlns:p14="http://schemas.microsoft.com/office/powerpoint/2010/main" val="213718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1905793" y="5429536"/>
            <a:ext cx="8380412" cy="10042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538163" lvl="1" indent="-342900" algn="just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000" b="1" i="1" dirty="0">
                <a:solidFill>
                  <a:srgbClr val="000000"/>
                </a:solidFill>
                <a:latin typeface="Cambria" pitchFamily="18" charset="0"/>
              </a:rPr>
              <a:t>PERDA KABUPATEN BULELENG NO. 13 TAHUN 2016 </a:t>
            </a:r>
            <a:r>
              <a:rPr lang="en-US" sz="2000" i="1" dirty="0">
                <a:solidFill>
                  <a:srgbClr val="000000"/>
                </a:solidFill>
                <a:latin typeface="Cambria" pitchFamily="18" charset="0"/>
              </a:rPr>
              <a:t>TENTANG PEMBENTUKAN DAN SUSUNAN PERANGKAT DAERAH KABUPATEN BULELENG</a:t>
            </a:r>
            <a:endParaRPr lang="en-US" sz="2600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1889155" y="3344613"/>
            <a:ext cx="8413691" cy="16197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538163" lvl="1" indent="-342900" algn="just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000" b="1" i="1" dirty="0">
                <a:solidFill>
                  <a:srgbClr val="000000"/>
                </a:solidFill>
                <a:latin typeface="Cambria" pitchFamily="18" charset="0"/>
              </a:rPr>
              <a:t>PERMENKP RI NO. 26/PERMEN-KP/2016 TAHUN 2016  </a:t>
            </a:r>
            <a:r>
              <a:rPr lang="en-US" sz="2000" i="1" dirty="0">
                <a:solidFill>
                  <a:srgbClr val="000000"/>
                </a:solidFill>
                <a:latin typeface="Cambria" pitchFamily="18" charset="0"/>
              </a:rPr>
              <a:t>TENTANG PEDOMAN NOMENKLATUR PERANGKAT DAERAH DAN UNIT KERJA PADA PERANGKAT DAERAH PROVINSI DAN KABUPATEN/KOTA YANG MELAKSANAKAN URUSAN PEMERINTAHAN DI BIDANG KELAUTAN DAN PERIKANAN </a:t>
            </a:r>
            <a:endParaRPr lang="en-US" sz="2000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07348" y="144460"/>
            <a:ext cx="8984453" cy="100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25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155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31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4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618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/>
            <a:r>
              <a:rPr lang="en-US" b="1" cap="none" dirty="0">
                <a:solidFill>
                  <a:prstClr val="black"/>
                </a:solidFill>
                <a:effectLst/>
                <a:latin typeface="Calibri" pitchFamily="34" charset="0"/>
              </a:rPr>
              <a:t>KEWENANGAN</a:t>
            </a:r>
          </a:p>
          <a:p>
            <a:pPr algn="ctr" defTabSz="914400" eaLnBrk="1" hangingPunct="1"/>
            <a:r>
              <a:rPr lang="en-US" b="1" cap="none" dirty="0">
                <a:solidFill>
                  <a:prstClr val="black"/>
                </a:solidFill>
                <a:effectLst/>
                <a:latin typeface="Calibri" pitchFamily="34" charset="0"/>
              </a:rPr>
              <a:t>DINAS PERIKANAN KABUPATEN BULELENG</a:t>
            </a: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18EE11AA-777D-4484-A151-B532CDB60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0229" y="1431880"/>
            <a:ext cx="8413691" cy="15582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538163" lvl="1" indent="-342900" algn="just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400" i="1" dirty="0">
                <a:solidFill>
                  <a:srgbClr val="000000"/>
                </a:solidFill>
                <a:latin typeface="Cambria" pitchFamily="18" charset="0"/>
              </a:rPr>
              <a:t>BERDASARKAN UU NOMOR 23 TAHUN 2014 TENTANG PEMERINTAHAN DAERAH, PENGELOLAAN LAUT MENJADI WEWENANG PEMERINTAH PROVINSI TERMASUK </a:t>
            </a:r>
            <a:r>
              <a:rPr lang="en-US" sz="2300" i="1" dirty="0">
                <a:solidFill>
                  <a:srgbClr val="000000"/>
                </a:solidFill>
                <a:latin typeface="Cambria" pitchFamily="18" charset="0"/>
              </a:rPr>
              <a:t>KEGIATAN</a:t>
            </a:r>
            <a:r>
              <a:rPr lang="en-US" sz="2400" i="1" dirty="0">
                <a:solidFill>
                  <a:srgbClr val="000000"/>
                </a:solidFill>
                <a:latin typeface="Cambria" pitchFamily="18" charset="0"/>
              </a:rPr>
              <a:t> KONSERVASI DAN PENGAWASAN SUMBERDAYA KELAUTAN </a:t>
            </a:r>
            <a:endParaRPr lang="en-US" sz="2400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375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7AD7B5-12BA-418F-B553-9806BC78D86F}"/>
              </a:ext>
            </a:extLst>
          </p:cNvPr>
          <p:cNvPicPr/>
          <p:nvPr/>
        </p:nvPicPr>
        <p:blipFill rotWithShape="1">
          <a:blip r:embed="rId2"/>
          <a:srcRect l="12019" t="33923" r="7532" b="48708"/>
          <a:stretch/>
        </p:blipFill>
        <p:spPr bwMode="auto">
          <a:xfrm>
            <a:off x="110837" y="138539"/>
            <a:ext cx="11679386" cy="10806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F64420-B3D9-47DC-88A3-27A4F566E166}"/>
              </a:ext>
            </a:extLst>
          </p:cNvPr>
          <p:cNvPicPr/>
          <p:nvPr/>
        </p:nvPicPr>
        <p:blipFill rotWithShape="1">
          <a:blip r:embed="rId3"/>
          <a:srcRect l="13782" t="46598" r="7533" b="12771"/>
          <a:stretch/>
        </p:blipFill>
        <p:spPr bwMode="auto">
          <a:xfrm>
            <a:off x="353295" y="1246910"/>
            <a:ext cx="11464635" cy="26877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4696D5-2BC7-40B8-B355-ECD122871B1B}"/>
              </a:ext>
            </a:extLst>
          </p:cNvPr>
          <p:cNvPicPr/>
          <p:nvPr/>
        </p:nvPicPr>
        <p:blipFill rotWithShape="1">
          <a:blip r:embed="rId4"/>
          <a:srcRect l="13462" t="31254" r="7692" b="21324"/>
          <a:stretch/>
        </p:blipFill>
        <p:spPr bwMode="auto">
          <a:xfrm>
            <a:off x="325587" y="3796146"/>
            <a:ext cx="11464635" cy="30618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5ADEDC-2B5C-4D88-BE8E-DFDDE02C22B6}"/>
              </a:ext>
            </a:extLst>
          </p:cNvPr>
          <p:cNvSpPr/>
          <p:nvPr/>
        </p:nvSpPr>
        <p:spPr>
          <a:xfrm>
            <a:off x="9005455" y="498764"/>
            <a:ext cx="2784767" cy="62206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D2F1C0-F6E8-43E6-8C16-437750618EC3}"/>
              </a:ext>
            </a:extLst>
          </p:cNvPr>
          <p:cNvSpPr/>
          <p:nvPr/>
        </p:nvSpPr>
        <p:spPr>
          <a:xfrm rot="20423677">
            <a:off x="6493957" y="5294891"/>
            <a:ext cx="244289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Lampiran UU 23 </a:t>
            </a:r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sz="24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ahun</a:t>
            </a:r>
            <a:r>
              <a:rPr lang="en-US" sz="2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2014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1491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1955587" y="3505200"/>
            <a:ext cx="8380412" cy="4502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4763" lvl="1"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dirty="0">
                <a:solidFill>
                  <a:srgbClr val="000000"/>
                </a:solidFill>
                <a:latin typeface="Cambria" pitchFamily="18" charset="0"/>
              </a:rPr>
              <a:t>KEWENANGAN DINAS PERIKANAN KABUPATEN BULELENG</a:t>
            </a:r>
          </a:p>
        </p:txBody>
      </p:sp>
      <p:sp>
        <p:nvSpPr>
          <p:cNvPr id="5" name="Down Arrow 4"/>
          <p:cNvSpPr/>
          <p:nvPr/>
        </p:nvSpPr>
        <p:spPr>
          <a:xfrm>
            <a:off x="5618977" y="4038600"/>
            <a:ext cx="1020352" cy="609600"/>
          </a:xfrm>
          <a:prstGeom prst="downArrow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1922309" y="4666838"/>
            <a:ext cx="8413691" cy="8195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100013" lvl="1"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Cambria" pitchFamily="18" charset="0"/>
              </a:rPr>
              <a:t>PEMBERDAYAAN NELAYAN KECIL DAN USAHA KECIL PEMBUDIDAYAAN IKAN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4E2491-41C0-49CE-B6A1-01E282F90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587" y="677455"/>
            <a:ext cx="8486368" cy="22130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3DE6D14-7E5E-49F6-9655-356EC9EB019D}"/>
              </a:ext>
            </a:extLst>
          </p:cNvPr>
          <p:cNvSpPr/>
          <p:nvPr/>
        </p:nvSpPr>
        <p:spPr>
          <a:xfrm rot="20229553">
            <a:off x="598969" y="822520"/>
            <a:ext cx="1756244" cy="7814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2017</a:t>
            </a:r>
            <a:endParaRPr lang="en-US" sz="4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6501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756330" y="591377"/>
            <a:ext cx="6279306" cy="511383"/>
          </a:xfrm>
          <a:prstGeom prst="rect">
            <a:avLst/>
          </a:prstGeom>
        </p:spPr>
        <p:txBody>
          <a:bodyPr lIns="49513" tIns="24756" rIns="49513" bIns="24756" anchor="ctr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323" b="1" i="0" u="none" strike="noStrike" kern="1200" cap="none" spc="0" normalizeH="0" baseline="0" noProof="0" dirty="0">
                <a:ln w="900" cmpd="sng">
                  <a:solidFill>
                    <a:srgbClr val="4472C4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472C4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472C4">
                      <a:satMod val="190000"/>
                      <a:tint val="100000"/>
                      <a:alpha val="74000"/>
                    </a:srgbClr>
                  </a:innerShdw>
                </a:effectLst>
                <a:uLnTx/>
                <a:uFillTx/>
                <a:latin typeface="Impact" pitchFamily="34" charset="0"/>
                <a:ea typeface="+mn-ea"/>
                <a:cs typeface="+mn-cs"/>
              </a:rPr>
              <a:t>TEMA &amp; PRIORITAS RKPD  KABUPATEN BULELENG TAHUN 2020</a:t>
            </a:r>
            <a:endParaRPr kumimoji="0" lang="en-ID" sz="3323" b="1" i="0" u="none" strike="noStrike" kern="1200" cap="none" spc="0" normalizeH="0" baseline="0" noProof="0" dirty="0">
              <a:ln w="900" cmpd="sng">
                <a:solidFill>
                  <a:srgbClr val="4472C4">
                    <a:satMod val="190000"/>
                    <a:alpha val="55000"/>
                  </a:srgbClr>
                </a:solidFill>
                <a:prstDash val="solid"/>
              </a:ln>
              <a:solidFill>
                <a:srgbClr val="4472C4">
                  <a:satMod val="200000"/>
                  <a:tint val="3000"/>
                </a:srgbClr>
              </a:solidFill>
              <a:effectLst>
                <a:innerShdw blurRad="101600" dist="76200" dir="5400000">
                  <a:srgbClr val="4472C4">
                    <a:satMod val="190000"/>
                    <a:tint val="100000"/>
                    <a:alpha val="74000"/>
                  </a:srgbClr>
                </a:innerShdw>
              </a:effectLst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pic>
        <p:nvPicPr>
          <p:cNvPr id="17411" name="Picture 1">
            <a:extLst>
              <a:ext uri="{FF2B5EF4-FFF2-40B4-BE49-F238E27FC236}">
                <a16:creationId xmlns:a16="http://schemas.microsoft.com/office/drawing/2014/main" id="{24CB770A-EBA4-440D-BB73-9161E0929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807" y="239730"/>
            <a:ext cx="1101725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Diagram 35">
            <a:extLst>
              <a:ext uri="{FF2B5EF4-FFF2-40B4-BE49-F238E27FC236}">
                <a16:creationId xmlns:a16="http://schemas.microsoft.com/office/drawing/2014/main" id="{67C6AB2D-A527-4016-A627-A3AACC24C271}"/>
              </a:ext>
            </a:extLst>
          </p:cNvPr>
          <p:cNvGraphicFramePr/>
          <p:nvPr/>
        </p:nvGraphicFramePr>
        <p:xfrm>
          <a:off x="1756330" y="2476245"/>
          <a:ext cx="8604738" cy="3534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7" name="Title 1">
            <a:extLst>
              <a:ext uri="{FF2B5EF4-FFF2-40B4-BE49-F238E27FC236}">
                <a16:creationId xmlns:a16="http://schemas.microsoft.com/office/drawing/2014/main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2201825" y="1977270"/>
            <a:ext cx="1330037" cy="511383"/>
          </a:xfrm>
          <a:prstGeom prst="rect">
            <a:avLst/>
          </a:prstGeom>
        </p:spPr>
        <p:txBody>
          <a:bodyPr lIns="49513" tIns="24756" rIns="49513" bIns="24756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62" b="1" i="0" u="none" strike="noStrike" kern="1200" cap="none" spc="0" normalizeH="0" baseline="0" noProof="0" dirty="0">
                <a:ln w="50800"/>
                <a:solidFill>
                  <a:prstClr val="black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TEMA </a:t>
            </a:r>
            <a:endParaRPr kumimoji="0" lang="en-ID" sz="4062" b="1" i="0" u="none" strike="noStrike" kern="1200" cap="none" spc="0" normalizeH="0" baseline="0" noProof="0" dirty="0">
              <a:ln w="50800"/>
              <a:solidFill>
                <a:prstClr val="black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6076817" y="1977270"/>
            <a:ext cx="2353142" cy="511383"/>
          </a:xfrm>
          <a:prstGeom prst="rect">
            <a:avLst/>
          </a:prstGeom>
        </p:spPr>
        <p:txBody>
          <a:bodyPr lIns="49513" tIns="24756" rIns="49513" bIns="24756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62" b="1" i="0" u="none" strike="noStrike" kern="1200" cap="none" spc="0" normalizeH="0" baseline="0" noProof="0" dirty="0">
                <a:ln w="50800"/>
                <a:solidFill>
                  <a:prstClr val="black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PRIORITAS</a:t>
            </a:r>
            <a:endParaRPr kumimoji="0" lang="en-ID" sz="4062" b="1" i="0" u="none" strike="noStrike" kern="1200" cap="none" spc="0" normalizeH="0" baseline="0" noProof="0" dirty="0">
              <a:ln w="50800"/>
              <a:solidFill>
                <a:prstClr val="black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66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7"/>
          <p:cNvGrpSpPr>
            <a:grpSpLocks/>
          </p:cNvGrpSpPr>
          <p:nvPr/>
        </p:nvGrpSpPr>
        <p:grpSpPr bwMode="auto">
          <a:xfrm>
            <a:off x="1504902" y="138545"/>
            <a:ext cx="9177792" cy="1461655"/>
            <a:chOff x="0" y="0"/>
            <a:chExt cx="5760" cy="845"/>
          </a:xfrm>
          <a:gradFill>
            <a:gsLst>
              <a:gs pos="0">
                <a:srgbClr val="5E9EFF"/>
              </a:gs>
              <a:gs pos="40000">
                <a:srgbClr val="85C2FF"/>
              </a:gs>
              <a:gs pos="60000">
                <a:srgbClr val="C4D6EB"/>
              </a:gs>
              <a:gs pos="99000">
                <a:srgbClr val="D5DCEF"/>
              </a:gs>
              <a:gs pos="100000">
                <a:srgbClr val="FFEBFA"/>
              </a:gs>
            </a:gsLst>
            <a:lin ang="5400000" scaled="0"/>
          </a:gra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marL="0" marR="0" lvl="0" indent="0" algn="ctr" defTabSz="80145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marL="0" marR="0" lvl="0" indent="0" algn="ctr" defTabSz="80145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</p:grpSp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677201" y="457200"/>
            <a:ext cx="9128125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n-US" sz="32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TARGET RPJMD DAN RENSTRA DISKAN TAHUN 2020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72954"/>
              </p:ext>
            </p:extLst>
          </p:nvPr>
        </p:nvGraphicFramePr>
        <p:xfrm>
          <a:off x="1677201" y="1790852"/>
          <a:ext cx="8708745" cy="4757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2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76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2288"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NO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r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SASARAN STRATEGIS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INDIKATOR KINERJA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u="none" strike="noStrike" dirty="0">
                          <a:effectLst/>
                        </a:rPr>
                        <a:t>TARGET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44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fi-FI" sz="1600" u="none" strike="noStrike" dirty="0">
                          <a:effectLst/>
                        </a:rPr>
                        <a:t>Meningkatnya produksi perikanan 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Jumlah produksi perikanan budidaya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3.501,31 </a:t>
                      </a:r>
                      <a:r>
                        <a:rPr lang="id-ID" sz="1600" u="none" strike="noStrike" dirty="0">
                          <a:effectLst/>
                        </a:rPr>
                        <a:t>ton    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46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Jumlah produksi perikanan Tangkap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16.608,66 </a:t>
                      </a:r>
                      <a:r>
                        <a:rPr lang="id-ID" sz="1600" u="none" strike="noStrike" dirty="0">
                          <a:effectLst/>
                        </a:rPr>
                        <a:t>ton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241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Meningkatnya </a:t>
                      </a:r>
                      <a:r>
                        <a:rPr lang="en-US" sz="1600" u="none" strike="noStrike" dirty="0" err="1">
                          <a:effectLst/>
                        </a:rPr>
                        <a:t>konsumsi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ikan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masyarakat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Tingkat </a:t>
                      </a:r>
                      <a:r>
                        <a:rPr lang="en-US" sz="1600" u="none" strike="noStrike" dirty="0" err="1">
                          <a:effectLst/>
                        </a:rPr>
                        <a:t>konsumsi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ikan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masyarakat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37,91 kg/</a:t>
                      </a:r>
                      <a:r>
                        <a:rPr lang="en-US" sz="1600" u="none" strike="noStrike" dirty="0" err="1">
                          <a:effectLst/>
                        </a:rPr>
                        <a:t>kapita</a:t>
                      </a:r>
                      <a:r>
                        <a:rPr lang="en-US" sz="1600" u="none" strike="noStrike" dirty="0">
                          <a:effectLst/>
                        </a:rPr>
                        <a:t>/</a:t>
                      </a:r>
                      <a:r>
                        <a:rPr lang="en-US" sz="1600" u="none" strike="noStrike" dirty="0" err="1">
                          <a:effectLst/>
                        </a:rPr>
                        <a:t>tahun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86854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3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Meningkatnya SDM</a:t>
                      </a:r>
                      <a:r>
                        <a:rPr lang="en-US" sz="1600" u="none" strike="noStrike" dirty="0">
                          <a:effectLst/>
                        </a:rPr>
                        <a:t> Masyarakat</a:t>
                      </a:r>
                      <a:r>
                        <a:rPr lang="id-ID" sz="1600" u="none" strike="noStrike" dirty="0">
                          <a:effectLst/>
                        </a:rPr>
                        <a:t> 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err="1">
                          <a:effectLst/>
                        </a:rPr>
                        <a:t>Cakupan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bina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kelompok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2</a:t>
                      </a:r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r>
                        <a:rPr lang="id-ID" sz="1600" u="none" strike="noStrike" dirty="0">
                          <a:effectLst/>
                        </a:rPr>
                        <a:t> kelompok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4459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4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Pengembangan Kawasan 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err="1">
                          <a:effectLst/>
                        </a:rPr>
                        <a:t>Jumlah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sentra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1 </a:t>
                      </a:r>
                      <a:r>
                        <a:rPr lang="en-US" sz="1600" u="none" strike="noStrike" dirty="0" err="1">
                          <a:effectLst/>
                        </a:rPr>
                        <a:t>sentra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923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u="none" strike="noStrike">
                          <a:effectLst/>
                        </a:rPr>
                        <a:t> 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u="none" strike="noStrike">
                          <a:effectLst/>
                        </a:rPr>
                        <a:t> 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230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7"/>
          <p:cNvGrpSpPr>
            <a:grpSpLocks/>
          </p:cNvGrpSpPr>
          <p:nvPr/>
        </p:nvGrpSpPr>
        <p:grpSpPr bwMode="auto">
          <a:xfrm>
            <a:off x="1011384" y="55419"/>
            <a:ext cx="10127671" cy="1252191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64132" y="98290"/>
            <a:ext cx="10008108" cy="866775"/>
          </a:xfr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DAN KEGIATAN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KABUPATEN BULELENG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541680"/>
              </p:ext>
            </p:extLst>
          </p:nvPr>
        </p:nvGraphicFramePr>
        <p:xfrm>
          <a:off x="2808005" y="1364674"/>
          <a:ext cx="8305800" cy="3620659"/>
        </p:xfrm>
        <a:graphic>
          <a:graphicData uri="http://schemas.openxmlformats.org/drawingml/2006/table">
            <a:tbl>
              <a:tblPr>
                <a:solidFill>
                  <a:schemeClr val="accent1">
                    <a:lumMod val="20000"/>
                    <a:lumOff val="80000"/>
                  </a:schemeClr>
                </a:solidFill>
                <a:tableStyleId>{5C22544A-7EE6-4342-B048-85BDC9FD1C3A}</a:tableStyleId>
              </a:tblPr>
              <a:tblGrid>
                <a:gridCol w="554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1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964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2500" b="1" u="none" strike="noStrike" dirty="0">
                          <a:effectLst/>
                        </a:rPr>
                        <a:t>PROGRAM</a:t>
                      </a:r>
                      <a:endParaRPr lang="id-ID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20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1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</a:t>
                      </a:r>
                      <a:r>
                        <a:rPr lang="id-ID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Pengembangan Budidaya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2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</a:t>
                      </a:r>
                      <a:r>
                        <a:rPr lang="id-ID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Pengembangan Perikanan Tangkap</a:t>
                      </a: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3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</a:t>
                      </a:r>
                      <a:r>
                        <a:rPr lang="en-US" sz="1800" b="0" u="none" strike="noStrike" dirty="0" err="1">
                          <a:effectLst/>
                          <a:latin typeface="Century Gothic" panose="020B0502020202020204" pitchFamily="34" charset="0"/>
                        </a:rPr>
                        <a:t>Pengelolaan</a:t>
                      </a: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 dan </a:t>
                      </a:r>
                      <a:r>
                        <a:rPr lang="en-US" sz="1800" b="0" u="none" strike="noStrike" dirty="0" err="1">
                          <a:effectLst/>
                          <a:latin typeface="Century Gothic" panose="020B0502020202020204" pitchFamily="34" charset="0"/>
                        </a:rPr>
                        <a:t>Pemasaran</a:t>
                      </a: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Century Gothic" panose="020B0502020202020204" pitchFamily="34" charset="0"/>
                        </a:rPr>
                        <a:t>Produksi</a:t>
                      </a: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Century Gothic" panose="020B0502020202020204" pitchFamily="34" charset="0"/>
                        </a:rPr>
                        <a:t>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20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4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Pemberdayaan Masyarakat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5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Pengembangan Kawasan Budidaya Perikanan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6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Program Informasi Pembangunan Daerah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726718"/>
                  </a:ext>
                </a:extLst>
              </a:tr>
            </a:tbl>
          </a:graphicData>
        </a:graphic>
      </p:graphicFrame>
      <p:sp>
        <p:nvSpPr>
          <p:cNvPr id="4" name="Arrow: Striped Right 3">
            <a:extLst>
              <a:ext uri="{FF2B5EF4-FFF2-40B4-BE49-F238E27FC236}">
                <a16:creationId xmlns:a16="http://schemas.microsoft.com/office/drawing/2014/main" id="{11456DF2-0D13-42C0-9F54-F271810D261C}"/>
              </a:ext>
            </a:extLst>
          </p:cNvPr>
          <p:cNvSpPr/>
          <p:nvPr/>
        </p:nvSpPr>
        <p:spPr>
          <a:xfrm flipH="1">
            <a:off x="1921315" y="1967345"/>
            <a:ext cx="845125" cy="1066800"/>
          </a:xfrm>
          <a:prstGeom prst="stripedRightArrow">
            <a:avLst>
              <a:gd name="adj1" fmla="val 50000"/>
              <a:gd name="adj2" fmla="val 5163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A66FE8-1C2F-4E1C-84D2-2361F74CE1EC}"/>
              </a:ext>
            </a:extLst>
          </p:cNvPr>
          <p:cNvSpPr/>
          <p:nvPr/>
        </p:nvSpPr>
        <p:spPr>
          <a:xfrm rot="20229553">
            <a:off x="-111717" y="2108329"/>
            <a:ext cx="2351698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Prioritas</a:t>
            </a:r>
            <a:r>
              <a:rPr lang="en-US" sz="4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A6770ED-9105-4B6E-A9CE-30D50741B010}"/>
              </a:ext>
            </a:extLst>
          </p:cNvPr>
          <p:cNvSpPr/>
          <p:nvPr/>
        </p:nvSpPr>
        <p:spPr>
          <a:xfrm>
            <a:off x="2752793" y="1720807"/>
            <a:ext cx="600214" cy="2565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4A6174-6684-473B-9635-880730E240E5}"/>
              </a:ext>
            </a:extLst>
          </p:cNvPr>
          <p:cNvSpPr/>
          <p:nvPr/>
        </p:nvSpPr>
        <p:spPr>
          <a:xfrm rot="20229553">
            <a:off x="-42330" y="4154907"/>
            <a:ext cx="2502948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800" b="1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Penunjang</a:t>
            </a:r>
            <a:endParaRPr lang="en-US" sz="38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9E74940-6B15-4155-B996-53B13B282705}"/>
              </a:ext>
            </a:extLst>
          </p:cNvPr>
          <p:cNvSpPr/>
          <p:nvPr/>
        </p:nvSpPr>
        <p:spPr>
          <a:xfrm>
            <a:off x="2767061" y="4350917"/>
            <a:ext cx="600214" cy="70117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80BD34EC-30BF-4942-9207-E371625C47A6}"/>
              </a:ext>
            </a:extLst>
          </p:cNvPr>
          <p:cNvSpPr/>
          <p:nvPr/>
        </p:nvSpPr>
        <p:spPr>
          <a:xfrm flipH="1">
            <a:off x="2133397" y="4350916"/>
            <a:ext cx="609691" cy="701171"/>
          </a:xfrm>
          <a:prstGeom prst="stripedRightArrow">
            <a:avLst>
              <a:gd name="adj1" fmla="val 50000"/>
              <a:gd name="adj2" fmla="val 5163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07555E66-FB92-4F2A-9DE3-9488718592B3}"/>
              </a:ext>
            </a:extLst>
          </p:cNvPr>
          <p:cNvSpPr/>
          <p:nvPr/>
        </p:nvSpPr>
        <p:spPr>
          <a:xfrm>
            <a:off x="9892145" y="1967345"/>
            <a:ext cx="2161310" cy="3864811"/>
          </a:xfrm>
          <a:prstGeom prst="curvedLeftArrow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04E69B-6AE9-4338-845E-F4A70FD0EB78}"/>
              </a:ext>
            </a:extLst>
          </p:cNvPr>
          <p:cNvSpPr/>
          <p:nvPr/>
        </p:nvSpPr>
        <p:spPr>
          <a:xfrm>
            <a:off x="284892" y="5438965"/>
            <a:ext cx="1871855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Kegiatan</a:t>
            </a:r>
            <a:r>
              <a:rPr 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</a:t>
            </a:r>
            <a:r>
              <a:rPr lang="en-US" sz="3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rioritas</a:t>
            </a:r>
            <a:endParaRPr lang="en-US" sz="3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EE433CDD-4701-4CDF-9128-21702FF80361}"/>
              </a:ext>
            </a:extLst>
          </p:cNvPr>
          <p:cNvSpPr/>
          <p:nvPr/>
        </p:nvSpPr>
        <p:spPr>
          <a:xfrm>
            <a:off x="9130443" y="1967345"/>
            <a:ext cx="600214" cy="678873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B9FAED5F-66BE-4327-80A2-DF1014A5AB44}"/>
              </a:ext>
            </a:extLst>
          </p:cNvPr>
          <p:cNvSpPr/>
          <p:nvPr/>
        </p:nvSpPr>
        <p:spPr>
          <a:xfrm>
            <a:off x="9845613" y="2937770"/>
            <a:ext cx="1451801" cy="3864811"/>
          </a:xfrm>
          <a:prstGeom prst="curvedLeftArrow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632B6D0C-96BB-4188-A83F-C9A316E0B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397" y="5050129"/>
            <a:ext cx="7550728" cy="482254"/>
          </a:xfrm>
          <a:prstGeom prst="rect">
            <a:avLst/>
          </a:prstGeo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457200" indent="-457200" algn="ctr" defTabSz="914400" eaLnBrk="1" hangingPunct="1">
              <a:buAutoNum type="arabicPeriod"/>
              <a:defRPr/>
            </a:pP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Pengembangan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Prasarana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Perikanan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Budidaya</a:t>
            </a:r>
            <a:endParaRPr lang="en-US" sz="25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E4A8425C-2F3A-4EDC-A1CF-A6A1017EE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3111" y="6082460"/>
            <a:ext cx="6269034" cy="588356"/>
          </a:xfrm>
          <a:prstGeom prst="rect">
            <a:avLst/>
          </a:prstGeo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3.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Pemantapan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Pemasaran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Produksi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Perikanan</a:t>
            </a:r>
            <a:endParaRPr lang="en-US" sz="25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884C4FEA-A886-4ED9-9A4C-4EF74CBD3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6747" y="5466696"/>
            <a:ext cx="7901856" cy="482254"/>
          </a:xfrm>
          <a:prstGeom prst="rect">
            <a:avLst/>
          </a:prstGeo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2.  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Pengembangan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dan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Prasarana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Perikanan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Tangkap</a:t>
            </a:r>
            <a:endParaRPr lang="en-US" sz="25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58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7"/>
          <p:cNvGrpSpPr>
            <a:grpSpLocks/>
          </p:cNvGrpSpPr>
          <p:nvPr/>
        </p:nvGrpSpPr>
        <p:grpSpPr bwMode="auto">
          <a:xfrm>
            <a:off x="1386681" y="124695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677201" y="167565"/>
            <a:ext cx="9128125" cy="866775"/>
          </a:xfr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/ KEGIATAN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TAHUN 2020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969818" y="1295399"/>
            <a:ext cx="10565595" cy="1909753"/>
          </a:xfrm>
          <a:prstGeom prst="rect">
            <a:avLst/>
          </a:prstGeom>
          <a:noFill/>
          <a:ln>
            <a:noFill/>
          </a:ln>
          <a:extLst/>
        </p:spPr>
        <p:txBody>
          <a:bodyPr lIns="75942" tIns="37971" rIns="75942" bIns="3797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82550" lvl="2" defTabSz="914400" eaLnBrk="1" hangingPunct="1">
              <a:defRPr/>
            </a:pPr>
            <a:r>
              <a:rPr lang="nl-NL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PROGRAM / KEGIATAN DINAS PERIKANAN KABUPATEN BULELENG : </a:t>
            </a:r>
          </a:p>
          <a:p>
            <a:pPr marL="82550" lvl="2" defTabSz="914400" eaLnBrk="1" hangingPunct="1">
              <a:defRPr/>
            </a:pPr>
            <a:r>
              <a:rPr lang="nl-NL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 PROGRAM DAN 45 KEGIATAN</a:t>
            </a:r>
          </a:p>
          <a:p>
            <a:pPr marL="82550" lvl="2" defTabSz="914400" eaLnBrk="1" hangingPunct="1">
              <a:defRPr/>
            </a:pPr>
            <a:endParaRPr lang="nl-NL" sz="2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82550" lvl="2" defTabSz="914400" eaLnBrk="1" hangingPunct="1">
              <a:defRPr/>
            </a:pPr>
            <a:r>
              <a:rPr lang="nl-NL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TERDIRI DARI </a:t>
            </a:r>
            <a:r>
              <a:rPr lang="nl-NL" sz="20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 PROGRAM PRIORITAS, 17 Kegiatan </a:t>
            </a:r>
            <a:r>
              <a:rPr lang="nl-NL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DAN SELEBIHNYA ADALAH PROGRAM SEKRETARIAT (6 Program, 28 Kegiatan) </a:t>
            </a:r>
          </a:p>
          <a:p>
            <a:pPr marL="915897" lvl="2" defTabSz="914400" eaLnBrk="1" hangingPunct="1">
              <a:tabLst>
                <a:tab pos="625475" algn="l"/>
                <a:tab pos="4927600" algn="l"/>
                <a:tab pos="5199063" algn="l"/>
              </a:tabLst>
              <a:defRPr/>
            </a:pPr>
            <a:endParaRPr lang="nl-NL" sz="1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914129" lvl="2" defTabSz="914400" eaLnBrk="1" hangingPunct="1">
              <a:tabLst>
                <a:tab pos="627001" algn="l"/>
              </a:tabLst>
              <a:defRPr/>
            </a:pPr>
            <a:r>
              <a:rPr lang="nl-NL" sz="18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</a:t>
            </a:r>
            <a:endParaRPr lang="nl-NL" sz="1600" b="1" dirty="0">
              <a:solidFill>
                <a:prstClr val="black"/>
              </a:solidFill>
              <a:latin typeface="Berlin Sans FB Demi" pitchFamily="34" charset="0"/>
              <a:cs typeface="Arial" charset="0"/>
            </a:endParaRPr>
          </a:p>
          <a:p>
            <a:pPr marL="914129" lvl="2" defTabSz="914400" eaLnBrk="1" hangingPunct="1">
              <a:tabLst>
                <a:tab pos="627001" algn="l"/>
              </a:tabLs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</a:t>
            </a:r>
            <a:endParaRPr lang="nl-NL" sz="1400" b="1" dirty="0">
              <a:solidFill>
                <a:prstClr val="black"/>
              </a:solidFill>
              <a:latin typeface="Berlin Sans FB Demi" pitchFamily="34" charset="0"/>
              <a:cs typeface="Arial" charset="0"/>
            </a:endParaRPr>
          </a:p>
          <a:p>
            <a:pPr marL="914129" lvl="2" defTabSz="914400" eaLnBrk="1" hangingPunct="1">
              <a:tabLst>
                <a:tab pos="627001" algn="l"/>
              </a:tabLst>
              <a:defRPr/>
            </a:pPr>
            <a:r>
              <a:rPr lang="nl-NL" sz="14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</a:t>
            </a:r>
          </a:p>
          <a:p>
            <a:pPr marL="914129" lvl="2" defTabSz="914400" eaLnBrk="1" hangingPunct="1">
              <a:tabLst>
                <a:tab pos="627001" algn="l"/>
              </a:tabLst>
              <a:defRPr/>
            </a:pPr>
            <a:r>
              <a:rPr lang="nl-NL" sz="14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</a:t>
            </a:r>
            <a:r>
              <a:rPr lang="en-US" sz="14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		</a:t>
            </a:r>
          </a:p>
          <a:p>
            <a:pPr marL="395249" indent="-395249" defTabSz="914400" eaLnBrk="1" hangingPunct="1">
              <a:tabLst>
                <a:tab pos="627001" algn="l"/>
              </a:tabLst>
              <a:defRPr/>
            </a:pPr>
            <a:endParaRPr lang="en-US" sz="1400" b="1" cap="none" dirty="0">
              <a:solidFill>
                <a:prstClr val="black"/>
              </a:solidFill>
              <a:effectLst/>
              <a:latin typeface="Berlin Sans FB Demi" pitchFamily="34" charset="0"/>
            </a:endParaRPr>
          </a:p>
          <a:p>
            <a:pPr marL="395249" indent="-395249" defTabSz="914400" eaLnBrk="1" hangingPunct="1">
              <a:tabLst>
                <a:tab pos="627001" algn="l"/>
              </a:tabLst>
              <a:defRPr/>
            </a:pPr>
            <a:r>
              <a:rPr lang="en-US" sz="1400" b="1" cap="none" dirty="0">
                <a:solidFill>
                  <a:prstClr val="black"/>
                </a:solidFill>
                <a:effectLst/>
                <a:latin typeface="Berlin Sans FB Demi" pitchFamily="34" charset="0"/>
              </a:rPr>
              <a:t>		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BA2FA1A-026B-4350-B27C-A80F841AA0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7214005"/>
              </p:ext>
            </p:extLst>
          </p:nvPr>
        </p:nvGraphicFramePr>
        <p:xfrm>
          <a:off x="845129" y="3047999"/>
          <a:ext cx="5818908" cy="3642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06809A2-8319-4F13-A3F1-96AD19AC3F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4072268"/>
              </p:ext>
            </p:extLst>
          </p:nvPr>
        </p:nvGraphicFramePr>
        <p:xfrm>
          <a:off x="5800437" y="3047998"/>
          <a:ext cx="5734976" cy="3519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31570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7"/>
          <p:cNvGrpSpPr>
            <a:grpSpLocks/>
          </p:cNvGrpSpPr>
          <p:nvPr/>
        </p:nvGrpSpPr>
        <p:grpSpPr bwMode="auto">
          <a:xfrm>
            <a:off x="1386681" y="152405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38651" y="209125"/>
            <a:ext cx="9128125" cy="866775"/>
          </a:xfr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/ KEGIATAN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TAHUN 2020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386682" y="1295395"/>
            <a:ext cx="9418638" cy="5410200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lIns="75927" tIns="37963" rIns="75927" bIns="37963"/>
          <a:lstStyle>
            <a:lvl1pPr marL="395288" indent="-395288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42950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01738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6002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0574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>
                <a:tab pos="341211" algn="l"/>
              </a:tabLst>
              <a:defRPr/>
            </a:pPr>
            <a:r>
              <a:rPr lang="nn-NO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1)	PROGRAM PENGEMBANGAN BUDIDAYA PERIKANAN</a:t>
            </a:r>
            <a:r>
              <a:rPr lang="nn-NO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14129" algn="l"/>
              </a:tabLst>
              <a:defRPr/>
            </a:pPr>
            <a:r>
              <a:rPr lang="nl-N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Pembinaan dan Pengembangan Perikanan Budidaya	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14129" algn="l"/>
              </a:tabLst>
              <a:defRPr/>
            </a:pPr>
            <a:r>
              <a:rPr lang="nl-N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 Sarana Prasarana Perikanan Budidaya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nl-N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Pembinaan dan Pengembangan Pembenihan Ikan</a:t>
            </a: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Penangulangan,Pengendalian Hama Penyakit Ikan dan Lingkungan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 Bibit Unggul Ikan Air Tawar</a:t>
            </a:r>
          </a:p>
          <a:p>
            <a:pPr marL="626877" indent="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nl-NL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2)	PROGRAM PENGEMBANGAN PERIKANAN TANGKAP</a:t>
            </a:r>
            <a:endParaRPr lang="nn-NO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899933" indent="-285694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899933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 Sarana dan Prasarana Perikanan Tangkap</a:t>
            </a:r>
          </a:p>
          <a:p>
            <a:pPr marL="899933" indent="-285694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899933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Pemeliharaan Rutin / Berkala Tempat Pelelangan Ikan</a:t>
            </a:r>
          </a:p>
          <a:p>
            <a:pPr marL="614239" indent="0" defTabSz="914400" eaLnBrk="1" fontAlgn="base" hangingPunct="1">
              <a:spcBef>
                <a:spcPct val="0"/>
              </a:spcBef>
              <a:spcAft>
                <a:spcPct val="0"/>
              </a:spcAft>
              <a:tabLst>
                <a:tab pos="899933" algn="l"/>
              </a:tabLst>
              <a:defRPr/>
            </a:pP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3)	 PROGRAM PENGELOLAAN DAN PEMASARAN PRODUKSI PERIKANAN</a:t>
            </a:r>
          </a:p>
          <a:p>
            <a:pPr marL="626877" indent="287252" defTabSz="9144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682421" algn="l"/>
              </a:tabLst>
              <a:defRPr/>
            </a:pP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dan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Penatausahaan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Perikanan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626877" indent="287252" defTabSz="9144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682421" algn="l"/>
              </a:tabLst>
              <a:defRPr/>
            </a:pP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Kajian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Pengelolaan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dan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Pemasaran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Produksi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Perikanan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912543" lvl="1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Pembinaan dan Pengolahan /Mutu Hasil Perikanan</a:t>
            </a:r>
          </a:p>
          <a:p>
            <a:pPr marL="912543" lvl="1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Pemantapan Pemasaran Produksi Perikanan</a:t>
            </a:r>
          </a:p>
          <a:p>
            <a:pPr marL="626877" indent="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4)	PROGRAM PEMBERDAYAAN MASYARAKAT PERIKANAN</a:t>
            </a: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626877" indent="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Peningkatan Sumberdaya Masyarakat Perikanan	</a:t>
            </a:r>
          </a:p>
          <a:p>
            <a:pPr marL="626877" indent="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Evaluasi dan Supervisi Sumberdaya Masyarakat Perikanan	</a:t>
            </a:r>
          </a:p>
          <a:p>
            <a:pPr marL="626877" indent="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Pembinaan dan Penumbuhan Kelompok Masyarakat Perikanan</a:t>
            </a:r>
          </a:p>
          <a:p>
            <a:pPr marL="626877" indent="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Penyiapan Informasi Teknologi Perikanan dan Kemitraan	</a:t>
            </a:r>
          </a:p>
          <a:p>
            <a:pPr marL="614239" indent="0" defTabSz="914400" eaLnBrk="1" fontAlgn="base" hangingPunct="1">
              <a:spcBef>
                <a:spcPct val="0"/>
              </a:spcBef>
              <a:spcAft>
                <a:spcPct val="0"/>
              </a:spcAft>
              <a:tabLst>
                <a:tab pos="899933" algn="l"/>
              </a:tabLst>
              <a:defRPr/>
            </a:pPr>
            <a:r>
              <a:rPr lang="nl-N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	</a:t>
            </a: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nn-NO" sz="1600" b="1" dirty="0">
              <a:solidFill>
                <a:prstClr val="black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7"/>
          <p:cNvGrpSpPr>
            <a:grpSpLocks/>
          </p:cNvGrpSpPr>
          <p:nvPr/>
        </p:nvGrpSpPr>
        <p:grpSpPr bwMode="auto">
          <a:xfrm>
            <a:off x="1386681" y="96985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529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529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483235" y="125998"/>
            <a:ext cx="9128125" cy="866775"/>
          </a:xfr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/ KEGIATAN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TAHUN 2020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676400" y="1752600"/>
            <a:ext cx="8763000" cy="1676400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lIns="75927" tIns="37963" rIns="75927" bIns="37963"/>
          <a:lstStyle>
            <a:lvl1pPr marL="395288" indent="-395288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42950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01738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6002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0574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5)	PROGRAM PENGEMBANGAN KAWASAN BUDIDAYA PERIKANAN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 dan Penataan Kawasan Perikanan Darat</a:t>
            </a:r>
          </a:p>
          <a:p>
            <a:pPr marL="626877" indent="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6)	PROGRAM INFORMASI PEMBANGUNAN DAERAH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Penyelenggaraan Pameran / Pawai Pembangunan</a:t>
            </a: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fi-FI" sz="160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912543" lvl="1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fi-FI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i-FI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i-FI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nn-NO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n-NO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n-NO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nn-NO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n-NO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nl-NL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nl-NL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  <a:r>
              <a:rPr lang="en-US" sz="1600" b="1" dirty="0">
                <a:solidFill>
                  <a:prstClr val="black"/>
                </a:solidFill>
                <a:latin typeface="Berlin Sans FB Demi" pitchFamily="34" charset="0"/>
              </a:rPr>
              <a:t>		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Berlin Sans FB Demi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680055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A0BAA1-2EA3-4BCA-A2CC-D7AD2FB21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7" t="53994" r="8937" b="12240"/>
          <a:stretch/>
        </p:blipFill>
        <p:spPr>
          <a:xfrm>
            <a:off x="182016" y="4235096"/>
            <a:ext cx="11886960" cy="2506023"/>
          </a:xfrm>
          <a:prstGeom prst="rect">
            <a:avLst/>
          </a:prstGeom>
        </p:spPr>
      </p:pic>
      <p:grpSp>
        <p:nvGrpSpPr>
          <p:cNvPr id="4" name="Group 7">
            <a:extLst>
              <a:ext uri="{FF2B5EF4-FFF2-40B4-BE49-F238E27FC236}">
                <a16:creationId xmlns:a16="http://schemas.microsoft.com/office/drawing/2014/main" id="{E94552FD-982D-4357-AC45-AA9DA3CEA45F}"/>
              </a:ext>
            </a:extLst>
          </p:cNvPr>
          <p:cNvGrpSpPr>
            <a:grpSpLocks/>
          </p:cNvGrpSpPr>
          <p:nvPr/>
        </p:nvGrpSpPr>
        <p:grpSpPr bwMode="auto">
          <a:xfrm>
            <a:off x="696861" y="116881"/>
            <a:ext cx="10618839" cy="866775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AutoShape 8">
              <a:extLst>
                <a:ext uri="{FF2B5EF4-FFF2-40B4-BE49-F238E27FC236}">
                  <a16:creationId xmlns:a16="http://schemas.microsoft.com/office/drawing/2014/main" id="{5759E512-448E-4B5A-A3FB-24A118A6E7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algn="ctr" defTabSz="601088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275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6" name="AutoShape 9">
              <a:extLst>
                <a:ext uri="{FF2B5EF4-FFF2-40B4-BE49-F238E27FC236}">
                  <a16:creationId xmlns:a16="http://schemas.microsoft.com/office/drawing/2014/main" id="{875DFE82-2E96-4C6F-88EA-F2D2A7393C6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algn="ctr" defTabSz="601088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275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10" name="Rectangle 2">
            <a:extLst>
              <a:ext uri="{FF2B5EF4-FFF2-40B4-BE49-F238E27FC236}">
                <a16:creationId xmlns:a16="http://schemas.microsoft.com/office/drawing/2014/main" id="{5ECE816A-8877-4371-9864-A2FC43CF3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249373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USULAN MUSRENBANGKAB 2019 UNTUK RENJA DISKAN 2020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endParaRPr lang="en-US" sz="34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279D2B-D839-4300-A939-7A1DF4F1BF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4" t="44298" r="8937" b="11379"/>
          <a:stretch/>
        </p:blipFill>
        <p:spPr>
          <a:xfrm>
            <a:off x="167268" y="1012378"/>
            <a:ext cx="11886960" cy="331411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3944CED-1738-4E16-80C6-D2C340EBE328}"/>
              </a:ext>
            </a:extLst>
          </p:cNvPr>
          <p:cNvSpPr/>
          <p:nvPr/>
        </p:nvSpPr>
        <p:spPr>
          <a:xfrm rot="20876202">
            <a:off x="1110795" y="3952979"/>
            <a:ext cx="244289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Budidaya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8566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>
            <a:extLst>
              <a:ext uri="{FF2B5EF4-FFF2-40B4-BE49-F238E27FC236}">
                <a16:creationId xmlns:a16="http://schemas.microsoft.com/office/drawing/2014/main" id="{E94552FD-982D-4357-AC45-AA9DA3CEA45F}"/>
              </a:ext>
            </a:extLst>
          </p:cNvPr>
          <p:cNvGrpSpPr>
            <a:grpSpLocks/>
          </p:cNvGrpSpPr>
          <p:nvPr/>
        </p:nvGrpSpPr>
        <p:grpSpPr bwMode="auto">
          <a:xfrm>
            <a:off x="696861" y="116881"/>
            <a:ext cx="10618839" cy="866775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AutoShape 8">
              <a:extLst>
                <a:ext uri="{FF2B5EF4-FFF2-40B4-BE49-F238E27FC236}">
                  <a16:creationId xmlns:a16="http://schemas.microsoft.com/office/drawing/2014/main" id="{5759E512-448E-4B5A-A3FB-24A118A6E7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marL="0" marR="0" lvl="0" indent="0" algn="ctr" defTabSz="601088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  <p:sp>
          <p:nvSpPr>
            <p:cNvPr id="6" name="AutoShape 9">
              <a:extLst>
                <a:ext uri="{FF2B5EF4-FFF2-40B4-BE49-F238E27FC236}">
                  <a16:creationId xmlns:a16="http://schemas.microsoft.com/office/drawing/2014/main" id="{875DFE82-2E96-4C6F-88EA-F2D2A7393C6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marL="0" marR="0" lvl="0" indent="0" algn="ctr" defTabSz="601088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</p:grpSp>
      <p:sp>
        <p:nvSpPr>
          <p:cNvPr id="10" name="Rectangle 2">
            <a:extLst>
              <a:ext uri="{FF2B5EF4-FFF2-40B4-BE49-F238E27FC236}">
                <a16:creationId xmlns:a16="http://schemas.microsoft.com/office/drawing/2014/main" id="{5ECE816A-8877-4371-9864-A2FC43CF3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249373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MUSRENBANGKAB 2019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FCFB8E-D790-4752-BB31-E447666619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3" t="44513" r="9033" b="23428"/>
          <a:stretch/>
        </p:blipFill>
        <p:spPr>
          <a:xfrm>
            <a:off x="143796" y="1087426"/>
            <a:ext cx="11914056" cy="243845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3944CED-1738-4E16-80C6-D2C340EBE328}"/>
              </a:ext>
            </a:extLst>
          </p:cNvPr>
          <p:cNvSpPr/>
          <p:nvPr/>
        </p:nvSpPr>
        <p:spPr>
          <a:xfrm>
            <a:off x="876300" y="1844115"/>
            <a:ext cx="2812278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400" b="1" i="0" u="sng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Budidaya</a:t>
            </a:r>
            <a:r>
              <a:rPr kumimoji="0" lang="en-US" sz="2400" b="1" i="0" u="sng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,</a:t>
            </a:r>
            <a:br>
              <a:rPr kumimoji="0" lang="en-US" sz="2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Masuk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: 18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b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Hasil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Musrenbangkab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: 4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49B5EF-4B68-4464-A1B3-9846693C7F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9" t="44298" r="8937" b="12455"/>
          <a:stretch/>
        </p:blipFill>
        <p:spPr>
          <a:xfrm>
            <a:off x="143796" y="3525879"/>
            <a:ext cx="11914056" cy="327371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4271967-2C4C-41E3-B261-CC05E5473FEB}"/>
              </a:ext>
            </a:extLst>
          </p:cNvPr>
          <p:cNvSpPr/>
          <p:nvPr/>
        </p:nvSpPr>
        <p:spPr>
          <a:xfrm rot="20876202">
            <a:off x="1060991" y="5058733"/>
            <a:ext cx="244289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Tangkap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1791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>
            <a:extLst>
              <a:ext uri="{FF2B5EF4-FFF2-40B4-BE49-F238E27FC236}">
                <a16:creationId xmlns:a16="http://schemas.microsoft.com/office/drawing/2014/main" id="{E94552FD-982D-4357-AC45-AA9DA3CEA45F}"/>
              </a:ext>
            </a:extLst>
          </p:cNvPr>
          <p:cNvGrpSpPr>
            <a:grpSpLocks/>
          </p:cNvGrpSpPr>
          <p:nvPr/>
        </p:nvGrpSpPr>
        <p:grpSpPr bwMode="auto">
          <a:xfrm>
            <a:off x="696861" y="116881"/>
            <a:ext cx="10618839" cy="866775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AutoShape 8">
              <a:extLst>
                <a:ext uri="{FF2B5EF4-FFF2-40B4-BE49-F238E27FC236}">
                  <a16:creationId xmlns:a16="http://schemas.microsoft.com/office/drawing/2014/main" id="{5759E512-448E-4B5A-A3FB-24A118A6E7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marL="0" marR="0" lvl="0" indent="0" algn="ctr" defTabSz="601088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  <p:sp>
          <p:nvSpPr>
            <p:cNvPr id="6" name="AutoShape 9">
              <a:extLst>
                <a:ext uri="{FF2B5EF4-FFF2-40B4-BE49-F238E27FC236}">
                  <a16:creationId xmlns:a16="http://schemas.microsoft.com/office/drawing/2014/main" id="{875DFE82-2E96-4C6F-88EA-F2D2A7393C6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marL="0" marR="0" lvl="0" indent="0" algn="ctr" defTabSz="601088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</p:grpSp>
      <p:sp>
        <p:nvSpPr>
          <p:cNvPr id="10" name="Rectangle 2">
            <a:extLst>
              <a:ext uri="{FF2B5EF4-FFF2-40B4-BE49-F238E27FC236}">
                <a16:creationId xmlns:a16="http://schemas.microsoft.com/office/drawing/2014/main" id="{5ECE816A-8877-4371-9864-A2FC43CF3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249373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MUSRENBANGKAB 2019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E770E2-84BD-45DA-8068-C196AEA6C5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3" t="44083" r="9033" b="14176"/>
          <a:stretch/>
        </p:blipFill>
        <p:spPr>
          <a:xfrm>
            <a:off x="298649" y="1056622"/>
            <a:ext cx="11677037" cy="31117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4331957-3F02-4B04-A83D-E7CC8D73D785}"/>
              </a:ext>
            </a:extLst>
          </p:cNvPr>
          <p:cNvSpPr/>
          <p:nvPr/>
        </p:nvSpPr>
        <p:spPr>
          <a:xfrm>
            <a:off x="1053281" y="2193573"/>
            <a:ext cx="2812278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400" b="1" i="0" u="sng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Tangkap</a:t>
            </a:r>
            <a:r>
              <a:rPr kumimoji="0" lang="en-US" sz="2400" b="1" i="0" u="sng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,</a:t>
            </a:r>
            <a:br>
              <a:rPr kumimoji="0" lang="en-US" sz="2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Masuk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: 16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b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Hasil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Musrenbangkab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: 10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64141A-A4A3-47DE-A2CD-CE11506B00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03" t="54841" r="9033" b="35047"/>
          <a:stretch/>
        </p:blipFill>
        <p:spPr>
          <a:xfrm>
            <a:off x="298649" y="4193287"/>
            <a:ext cx="11677037" cy="78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21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>
            <a:extLst>
              <a:ext uri="{FF2B5EF4-FFF2-40B4-BE49-F238E27FC236}">
                <a16:creationId xmlns:a16="http://schemas.microsoft.com/office/drawing/2014/main" id="{E94552FD-982D-4357-AC45-AA9DA3CEA45F}"/>
              </a:ext>
            </a:extLst>
          </p:cNvPr>
          <p:cNvGrpSpPr>
            <a:grpSpLocks/>
          </p:cNvGrpSpPr>
          <p:nvPr/>
        </p:nvGrpSpPr>
        <p:grpSpPr bwMode="auto">
          <a:xfrm>
            <a:off x="696861" y="116881"/>
            <a:ext cx="10618839" cy="866775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AutoShape 8">
              <a:extLst>
                <a:ext uri="{FF2B5EF4-FFF2-40B4-BE49-F238E27FC236}">
                  <a16:creationId xmlns:a16="http://schemas.microsoft.com/office/drawing/2014/main" id="{5759E512-448E-4B5A-A3FB-24A118A6E7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marL="0" marR="0" lvl="0" indent="0" algn="ctr" defTabSz="601088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  <p:sp>
          <p:nvSpPr>
            <p:cNvPr id="6" name="AutoShape 9">
              <a:extLst>
                <a:ext uri="{FF2B5EF4-FFF2-40B4-BE49-F238E27FC236}">
                  <a16:creationId xmlns:a16="http://schemas.microsoft.com/office/drawing/2014/main" id="{875DFE82-2E96-4C6F-88EA-F2D2A7393C6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marL="0" marR="0" lvl="0" indent="0" algn="ctr" defTabSz="601088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</p:grpSp>
      <p:sp>
        <p:nvSpPr>
          <p:cNvPr id="10" name="Rectangle 2">
            <a:extLst>
              <a:ext uri="{FF2B5EF4-FFF2-40B4-BE49-F238E27FC236}">
                <a16:creationId xmlns:a16="http://schemas.microsoft.com/office/drawing/2014/main" id="{5ECE816A-8877-4371-9864-A2FC43CF3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249373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MUSRENBANGKAB 2019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01BDFF-EB66-4E4B-8B99-36A2078F5C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1" t="44513" r="9395" b="15162"/>
          <a:stretch/>
        </p:blipFill>
        <p:spPr>
          <a:xfrm>
            <a:off x="195415" y="1035540"/>
            <a:ext cx="11834354" cy="308276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5AABB23-B236-4FB8-AB04-5CD1596C8164}"/>
              </a:ext>
            </a:extLst>
          </p:cNvPr>
          <p:cNvSpPr/>
          <p:nvPr/>
        </p:nvSpPr>
        <p:spPr>
          <a:xfrm rot="20876202">
            <a:off x="633288" y="2883035"/>
            <a:ext cx="244289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Perbenihan</a:t>
            </a:r>
            <a:endParaRPr lang="en-US" sz="2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762A474-26C5-428A-9F88-9A9E70231B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07" t="68396" r="9395" b="21707"/>
          <a:stretch/>
        </p:blipFill>
        <p:spPr>
          <a:xfrm>
            <a:off x="195416" y="4118302"/>
            <a:ext cx="11834354" cy="73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763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>
            <a:extLst>
              <a:ext uri="{FF2B5EF4-FFF2-40B4-BE49-F238E27FC236}">
                <a16:creationId xmlns:a16="http://schemas.microsoft.com/office/drawing/2014/main" id="{59CAB810-A720-4D22-9753-E5C18D1B4E8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9261" y="248841"/>
            <a:ext cx="10493478" cy="790868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110" tIns="30056" rIns="60110" bIns="30056" anchor="ctr"/>
          <a:lstStyle/>
          <a:p>
            <a:pPr marL="0" marR="0" lvl="0" indent="0" algn="ctr" defTabSz="6010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7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MS Gothic" pitchFamily="49" charset="-128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EA4036F-F3F2-4686-8A88-D6D9249A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382108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PROGRAM / KEGIATAN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F1D6D-EAC8-4053-961E-BFCC530551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7" t="44513" r="9395" b="26655"/>
          <a:stretch/>
        </p:blipFill>
        <p:spPr>
          <a:xfrm>
            <a:off x="162232" y="1069739"/>
            <a:ext cx="11887201" cy="23089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28F7AF-2A93-4973-B9D8-B40B3723DB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09" t="44729" r="9273" b="11809"/>
          <a:stretch/>
        </p:blipFill>
        <p:spPr>
          <a:xfrm>
            <a:off x="162232" y="3378733"/>
            <a:ext cx="11887201" cy="333039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7515A5-3811-495E-94D5-5CB8FF92498A}"/>
              </a:ext>
            </a:extLst>
          </p:cNvPr>
          <p:cNvSpPr/>
          <p:nvPr/>
        </p:nvSpPr>
        <p:spPr>
          <a:xfrm rot="20876202">
            <a:off x="766022" y="5073481"/>
            <a:ext cx="244289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BPI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AEF6DA-261C-4601-8CB0-2031BA7A767F}"/>
              </a:ext>
            </a:extLst>
          </p:cNvPr>
          <p:cNvSpPr/>
          <p:nvPr/>
        </p:nvSpPr>
        <p:spPr>
          <a:xfrm>
            <a:off x="876300" y="2236212"/>
            <a:ext cx="2442894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Penanggulangan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Hama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Penyakit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Ikan</a:t>
            </a:r>
            <a:endParaRPr lang="en-US" sz="2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7386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>
            <a:extLst>
              <a:ext uri="{FF2B5EF4-FFF2-40B4-BE49-F238E27FC236}">
                <a16:creationId xmlns:a16="http://schemas.microsoft.com/office/drawing/2014/main" id="{59CAB810-A720-4D22-9753-E5C18D1B4E8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9261" y="248841"/>
            <a:ext cx="10493478" cy="790868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110" tIns="30056" rIns="60110" bIns="30056" anchor="ctr"/>
          <a:lstStyle/>
          <a:p>
            <a:pPr marL="0" marR="0" lvl="0" indent="0" algn="ctr" defTabSz="6010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7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MS Gothic" pitchFamily="49" charset="-128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EA4036F-F3F2-4686-8A88-D6D9249A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382108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PROGRAM / KEGIATAN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7FF0AA-E754-4374-AA45-CFAD6CD889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7" t="44513" r="9395" b="25365"/>
          <a:stretch/>
        </p:blipFill>
        <p:spPr>
          <a:xfrm>
            <a:off x="201560" y="1054456"/>
            <a:ext cx="11788879" cy="22798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1ADAC8-55CC-48ED-85BA-95717733ABDD}"/>
              </a:ext>
            </a:extLst>
          </p:cNvPr>
          <p:cNvSpPr/>
          <p:nvPr/>
        </p:nvSpPr>
        <p:spPr>
          <a:xfrm rot="20876202">
            <a:off x="870531" y="2444560"/>
            <a:ext cx="244289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BPI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4C52AC-1D60-4A9E-A6B1-950F9217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9" t="44513" r="9274" b="17189"/>
          <a:stretch/>
        </p:blipFill>
        <p:spPr>
          <a:xfrm>
            <a:off x="201560" y="3378554"/>
            <a:ext cx="11807215" cy="291900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8A4BF1-9D0A-43EB-9253-CD793CAE60CE}"/>
              </a:ext>
            </a:extLst>
          </p:cNvPr>
          <p:cNvSpPr/>
          <p:nvPr/>
        </p:nvSpPr>
        <p:spPr>
          <a:xfrm>
            <a:off x="849261" y="4838056"/>
            <a:ext cx="2442894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Penataan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Kawasan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Perikanan</a:t>
            </a:r>
            <a:endParaRPr lang="en-US" sz="2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1420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F75785-5C7F-44A0-9A16-BE98CF85C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6" t="54626" r="9396" b="14606"/>
          <a:stretch/>
        </p:blipFill>
        <p:spPr>
          <a:xfrm>
            <a:off x="250724" y="4365523"/>
            <a:ext cx="11790222" cy="2338422"/>
          </a:xfrm>
          <a:prstGeom prst="rect">
            <a:avLst/>
          </a:prstGeom>
        </p:spPr>
      </p:pic>
      <p:sp>
        <p:nvSpPr>
          <p:cNvPr id="3" name="AutoShape 9">
            <a:extLst>
              <a:ext uri="{FF2B5EF4-FFF2-40B4-BE49-F238E27FC236}">
                <a16:creationId xmlns:a16="http://schemas.microsoft.com/office/drawing/2014/main" id="{59CAB810-A720-4D22-9753-E5C18D1B4E8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9261" y="248841"/>
            <a:ext cx="10493478" cy="790868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110" tIns="30056" rIns="60110" bIns="30056" anchor="ctr"/>
          <a:lstStyle/>
          <a:p>
            <a:pPr marL="0" marR="0" lvl="0" indent="0" algn="ctr" defTabSz="6010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7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MS Gothic" pitchFamily="49" charset="-128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EA4036F-F3F2-4686-8A88-D6D9249A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382108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PROGRAM / KEGIATAN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961537-C3E0-4F08-9580-78107EAB1B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9" t="44729" r="9274" b="11379"/>
          <a:stretch/>
        </p:blipFill>
        <p:spPr>
          <a:xfrm>
            <a:off x="265472" y="1054457"/>
            <a:ext cx="11790222" cy="334056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6BA85E7-7B64-4711-8229-01D467222981}"/>
              </a:ext>
            </a:extLst>
          </p:cNvPr>
          <p:cNvSpPr/>
          <p:nvPr/>
        </p:nvSpPr>
        <p:spPr>
          <a:xfrm rot="20854770">
            <a:off x="591564" y="5323029"/>
            <a:ext cx="2983501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Pemberdayaan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Masyarakat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Perikanan</a:t>
            </a:r>
            <a:endParaRPr lang="en-US" sz="2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0147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>
            <a:extLst>
              <a:ext uri="{FF2B5EF4-FFF2-40B4-BE49-F238E27FC236}">
                <a16:creationId xmlns:a16="http://schemas.microsoft.com/office/drawing/2014/main" id="{59CAB810-A720-4D22-9753-E5C18D1B4E8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9261" y="86613"/>
            <a:ext cx="10493478" cy="790868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110" tIns="30056" rIns="60110" bIns="30056" anchor="ctr"/>
          <a:lstStyle/>
          <a:p>
            <a:pPr marL="0" marR="0" lvl="0" indent="0" algn="ctr" defTabSz="6010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7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MS Gothic" pitchFamily="49" charset="-128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EA4036F-F3F2-4686-8A88-D6D9249A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205132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PROGRAM / KEGIATAN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31230D-5DEF-4F34-B056-96F2281559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7" t="44513" r="9395" b="22353"/>
          <a:stretch/>
        </p:blipFill>
        <p:spPr>
          <a:xfrm>
            <a:off x="221226" y="892284"/>
            <a:ext cx="11756570" cy="2514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F8C7AD-7BFB-4522-8C84-EFB3C8243F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9" t="44298" r="9274" b="11379"/>
          <a:stretch/>
        </p:blipFill>
        <p:spPr>
          <a:xfrm>
            <a:off x="235974" y="3421687"/>
            <a:ext cx="11756570" cy="336368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6BA85E7-7B64-4711-8229-01D467222981}"/>
              </a:ext>
            </a:extLst>
          </p:cNvPr>
          <p:cNvSpPr/>
          <p:nvPr/>
        </p:nvSpPr>
        <p:spPr>
          <a:xfrm>
            <a:off x="591563" y="2386429"/>
            <a:ext cx="2983501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Pemberdayaan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Masyarakat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Perikanan</a:t>
            </a:r>
            <a:endParaRPr kumimoji="0" lang="en-US" sz="2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D7F2DE-B4B9-4C64-B0C1-0D75756FED1C}"/>
              </a:ext>
            </a:extLst>
          </p:cNvPr>
          <p:cNvSpPr/>
          <p:nvPr/>
        </p:nvSpPr>
        <p:spPr>
          <a:xfrm>
            <a:off x="469178" y="4595697"/>
            <a:ext cx="3228270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Pengelolaan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dan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Pemasaran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Produksi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Perikanan</a:t>
            </a:r>
            <a:endParaRPr kumimoji="0" lang="en-US" sz="2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265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>
            <a:extLst>
              <a:ext uri="{FF2B5EF4-FFF2-40B4-BE49-F238E27FC236}">
                <a16:creationId xmlns:a16="http://schemas.microsoft.com/office/drawing/2014/main" id="{59CAB810-A720-4D22-9753-E5C18D1B4E8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9261" y="86613"/>
            <a:ext cx="10493478" cy="790868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110" tIns="30056" rIns="60110" bIns="30056" anchor="ctr"/>
          <a:lstStyle/>
          <a:p>
            <a:pPr marL="0" marR="0" lvl="0" indent="0" algn="ctr" defTabSz="6010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7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MS Gothic" pitchFamily="49" charset="-128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EA4036F-F3F2-4686-8A88-D6D9249A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205132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PROGRAM / KEGIATAN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2AD6C6-D230-4A93-B4ED-E8E5BADCBF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8" t="44513" r="9395" b="28592"/>
          <a:stretch/>
        </p:blipFill>
        <p:spPr>
          <a:xfrm>
            <a:off x="159462" y="1071907"/>
            <a:ext cx="11873752" cy="20694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D7F2DE-B4B9-4C64-B0C1-0D75756FED1C}"/>
              </a:ext>
            </a:extLst>
          </p:cNvPr>
          <p:cNvSpPr/>
          <p:nvPr/>
        </p:nvSpPr>
        <p:spPr>
          <a:xfrm rot="20739347">
            <a:off x="234280" y="2921168"/>
            <a:ext cx="3228270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Pengelolaan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dan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Pemasaran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Produksi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Perikanan</a:t>
            </a:r>
            <a:endParaRPr kumimoji="0" lang="en-US" sz="2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44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Process 11"/>
          <p:cNvSpPr/>
          <p:nvPr/>
        </p:nvSpPr>
        <p:spPr>
          <a:xfrm>
            <a:off x="6553192" y="323853"/>
            <a:ext cx="1357290" cy="40322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Standar Mutu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702393" y="421896"/>
            <a:ext cx="196401" cy="272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7219" tIns="48610" rIns="97219" bIns="48610">
            <a:spAutoFit/>
          </a:bodyPr>
          <a:lstStyle/>
          <a:p>
            <a:pPr marL="0" marR="0" lvl="0" indent="0" algn="ctr" defTabSz="97155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00" b="0" i="0" u="none" strike="noStrike" kern="1200" cap="none" spc="0" normalizeH="0" baseline="2000" noProof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grpSp>
        <p:nvGrpSpPr>
          <p:cNvPr id="14" name="Group 17"/>
          <p:cNvGrpSpPr>
            <a:grpSpLocks/>
          </p:cNvGrpSpPr>
          <p:nvPr/>
        </p:nvGrpSpPr>
        <p:grpSpPr bwMode="auto">
          <a:xfrm>
            <a:off x="1562104" y="128584"/>
            <a:ext cx="9143992" cy="859200"/>
            <a:chOff x="720" y="1392"/>
            <a:chExt cx="4058" cy="480"/>
          </a:xfrm>
        </p:grpSpPr>
        <p:sp>
          <p:nvSpPr>
            <p:cNvPr id="15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Title 2"/>
          <p:cNvSpPr>
            <a:spLocks/>
          </p:cNvSpPr>
          <p:nvPr/>
        </p:nvSpPr>
        <p:spPr bwMode="gray">
          <a:xfrm>
            <a:off x="1828800" y="260806"/>
            <a:ext cx="861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Optimalisasi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Renja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Diskan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2020 (Hal yang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perlu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mendapat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perhatian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)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Britannic Bold" pitchFamily="34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F298AB-66EE-4B05-B27B-211B1FD20C80}"/>
              </a:ext>
            </a:extLst>
          </p:cNvPr>
          <p:cNvSpPr txBox="1"/>
          <p:nvPr/>
        </p:nvSpPr>
        <p:spPr>
          <a:xfrm>
            <a:off x="1584637" y="1147852"/>
            <a:ext cx="41148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Perikanan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Tangkap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9D9A79-D806-4E80-A1C0-F6DA1EDFE4BC}"/>
              </a:ext>
            </a:extLst>
          </p:cNvPr>
          <p:cNvSpPr txBox="1"/>
          <p:nvPr/>
        </p:nvSpPr>
        <p:spPr>
          <a:xfrm>
            <a:off x="1562104" y="1640493"/>
            <a:ext cx="8544910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2000" dirty="0" err="1">
                <a:solidFill>
                  <a:prstClr val="black"/>
                </a:solidFill>
              </a:rPr>
              <a:t>Usulan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Musrenbang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sektor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Perikanan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Tangkap</a:t>
            </a:r>
            <a:r>
              <a:rPr lang="en-US" sz="2000" dirty="0">
                <a:solidFill>
                  <a:prstClr val="black"/>
                </a:solidFill>
              </a:rPr>
              <a:t> di </a:t>
            </a:r>
            <a:r>
              <a:rPr lang="en-US" sz="2000" dirty="0" err="1">
                <a:solidFill>
                  <a:prstClr val="black"/>
                </a:solidFill>
              </a:rPr>
              <a:t>tahun</a:t>
            </a:r>
            <a:r>
              <a:rPr lang="en-US" sz="2000" dirty="0">
                <a:solidFill>
                  <a:prstClr val="black"/>
                </a:solidFill>
              </a:rPr>
              <a:t> 2019 </a:t>
            </a:r>
            <a:r>
              <a:rPr lang="en-US" sz="2000" dirty="0" err="1">
                <a:solidFill>
                  <a:prstClr val="black"/>
                </a:solidFill>
              </a:rPr>
              <a:t>meningkat</a:t>
            </a:r>
            <a:r>
              <a:rPr lang="en-US" sz="2000" dirty="0">
                <a:solidFill>
                  <a:prstClr val="black"/>
                </a:solidFill>
              </a:rPr>
              <a:t> dan </a:t>
            </a:r>
            <a:r>
              <a:rPr lang="en-US" sz="2000" dirty="0" err="1">
                <a:solidFill>
                  <a:prstClr val="black"/>
                </a:solidFill>
              </a:rPr>
              <a:t>nilai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paketnya</a:t>
            </a:r>
            <a:r>
              <a:rPr lang="en-US" sz="2000" dirty="0">
                <a:solidFill>
                  <a:prstClr val="black"/>
                </a:solidFill>
              </a:rPr>
              <a:t> (</a:t>
            </a:r>
            <a:r>
              <a:rPr lang="en-US" sz="2000" dirty="0" err="1">
                <a:solidFill>
                  <a:prstClr val="black"/>
                </a:solidFill>
              </a:rPr>
              <a:t>disesuaikan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dengan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Juknis</a:t>
            </a:r>
            <a:r>
              <a:rPr lang="en-US" sz="2000" dirty="0">
                <a:solidFill>
                  <a:prstClr val="black"/>
                </a:solidFill>
              </a:rPr>
              <a:t>) juga </a:t>
            </a:r>
            <a:r>
              <a:rPr lang="en-US" sz="2000" dirty="0" err="1">
                <a:solidFill>
                  <a:prstClr val="black"/>
                </a:solidFill>
              </a:rPr>
              <a:t>meningkat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sehingga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perlu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penambahan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pagu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untuk</a:t>
            </a:r>
            <a:r>
              <a:rPr lang="en-US" sz="2000" dirty="0">
                <a:solidFill>
                  <a:prstClr val="black"/>
                </a:solidFill>
              </a:rPr>
              <a:t> 2020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189D08-C7DF-4F39-890D-C533D2CFE48B}"/>
              </a:ext>
            </a:extLst>
          </p:cNvPr>
          <p:cNvSpPr txBox="1"/>
          <p:nvPr/>
        </p:nvSpPr>
        <p:spPr>
          <a:xfrm>
            <a:off x="1562104" y="3038515"/>
            <a:ext cx="41148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Perikanan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Budidaya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F179AD-CD05-4CF8-B901-FF7973C769F7}"/>
              </a:ext>
            </a:extLst>
          </p:cNvPr>
          <p:cNvSpPr txBox="1"/>
          <p:nvPr/>
        </p:nvSpPr>
        <p:spPr>
          <a:xfrm>
            <a:off x="1562103" y="3540125"/>
            <a:ext cx="9469691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lvl="0" indent="-285750" defTabSz="914400">
              <a:buFont typeface="Wingdings" panose="05000000000000000000" pitchFamily="2" charset="2"/>
              <a:buChar char="ü"/>
              <a:defRPr/>
            </a:pPr>
            <a:r>
              <a:rPr lang="en-US" sz="2000" dirty="0" err="1">
                <a:solidFill>
                  <a:prstClr val="black"/>
                </a:solidFill>
              </a:rPr>
              <a:t>Usulan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Musrenbang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sektor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Perikanan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Budidaya</a:t>
            </a:r>
            <a:r>
              <a:rPr lang="en-US" sz="2000" dirty="0">
                <a:solidFill>
                  <a:prstClr val="black"/>
                </a:solidFill>
              </a:rPr>
              <a:t> di </a:t>
            </a:r>
            <a:r>
              <a:rPr lang="en-US" sz="2000" dirty="0" err="1">
                <a:solidFill>
                  <a:prstClr val="black"/>
                </a:solidFill>
              </a:rPr>
              <a:t>tahun</a:t>
            </a:r>
            <a:r>
              <a:rPr lang="en-US" sz="2000" dirty="0">
                <a:solidFill>
                  <a:prstClr val="black"/>
                </a:solidFill>
              </a:rPr>
              <a:t> 2019 </a:t>
            </a:r>
            <a:r>
              <a:rPr lang="en-US" sz="2000" dirty="0" err="1">
                <a:solidFill>
                  <a:prstClr val="black"/>
                </a:solidFill>
              </a:rPr>
              <a:t>meningkat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sehingga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perlu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penambahan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pagu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untuk</a:t>
            </a:r>
            <a:r>
              <a:rPr lang="en-US" sz="2000" dirty="0">
                <a:solidFill>
                  <a:prstClr val="black"/>
                </a:solidFill>
              </a:rPr>
              <a:t> 2020</a:t>
            </a:r>
          </a:p>
          <a:p>
            <a:pPr marL="285750" lvl="0" indent="-285750" defTabSz="914400">
              <a:buFont typeface="Wingdings" panose="05000000000000000000" pitchFamily="2" charset="2"/>
              <a:buChar char="ü"/>
              <a:defRPr/>
            </a:pPr>
            <a:r>
              <a:rPr lang="sv-SE" sz="2000" dirty="0">
                <a:solidFill>
                  <a:prstClr val="black"/>
                </a:solidFill>
              </a:rPr>
              <a:t>Hasil Musrenbang yang belum bisa dilaksanakan tahun 2019, krn keterbatasan anggaran, dimasukkan kembali di Renja 2020</a:t>
            </a:r>
          </a:p>
          <a:p>
            <a:pPr marL="285750" lvl="0" indent="-285750" defTabSz="914400">
              <a:buFont typeface="Wingdings" panose="05000000000000000000" pitchFamily="2" charset="2"/>
              <a:buChar char="ü"/>
              <a:defRPr/>
            </a:pPr>
            <a:r>
              <a:rPr lang="id-ID" sz="2000" dirty="0">
                <a:solidFill>
                  <a:prstClr val="black"/>
                </a:solidFill>
              </a:rPr>
              <a:t>Pembenihan ikan adalah salah satu aspek pendukung pengembangan budidaya perikanan, sehingga perlu mendapat perhatian</a:t>
            </a:r>
            <a:r>
              <a:rPr lang="en-US" sz="2000" dirty="0">
                <a:solidFill>
                  <a:prstClr val="black"/>
                </a:solidFill>
              </a:rPr>
              <a:t> pos </a:t>
            </a:r>
            <a:r>
              <a:rPr lang="en-US" sz="2000" dirty="0" err="1">
                <a:solidFill>
                  <a:prstClr val="black"/>
                </a:solidFill>
              </a:rPr>
              <a:t>anggaran</a:t>
            </a:r>
            <a:endParaRPr lang="en-US" sz="2000" dirty="0">
              <a:solidFill>
                <a:prstClr val="black"/>
              </a:solidFill>
            </a:endParaRPr>
          </a:p>
          <a:p>
            <a:pPr marL="285750" lvl="0" indent="-285750" defTabSz="914400">
              <a:buFont typeface="Wingdings" panose="05000000000000000000" pitchFamily="2" charset="2"/>
              <a:buChar char="ü"/>
              <a:defRPr/>
            </a:pPr>
            <a:r>
              <a:rPr lang="id-ID" sz="2000" dirty="0">
                <a:solidFill>
                  <a:prstClr val="black"/>
                </a:solidFill>
              </a:rPr>
              <a:t>Penangulangan,Pengendalian Hama Penyakit Ikan dan Lingkungan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adalah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pendukung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pengembangan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budidaya</a:t>
            </a:r>
            <a:r>
              <a:rPr lang="en-US" sz="2000" dirty="0">
                <a:solidFill>
                  <a:prstClr val="black"/>
                </a:solidFill>
              </a:rPr>
              <a:t>, </a:t>
            </a:r>
            <a:r>
              <a:rPr lang="en-US" sz="2000" dirty="0" err="1">
                <a:solidFill>
                  <a:prstClr val="black"/>
                </a:solidFill>
              </a:rPr>
              <a:t>perlu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mendapat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perhatian</a:t>
            </a:r>
            <a:r>
              <a:rPr lang="en-US" sz="2000" dirty="0">
                <a:solidFill>
                  <a:prstClr val="black"/>
                </a:solidFill>
              </a:rPr>
              <a:t> pos </a:t>
            </a:r>
            <a:r>
              <a:rPr lang="en-US" sz="2000" dirty="0" err="1">
                <a:solidFill>
                  <a:prstClr val="black"/>
                </a:solidFill>
              </a:rPr>
              <a:t>anggaran</a:t>
            </a:r>
            <a:endParaRPr lang="en-US" sz="2000" dirty="0">
              <a:solidFill>
                <a:prstClr val="black"/>
              </a:solidFill>
            </a:endParaRPr>
          </a:p>
          <a:p>
            <a:pPr marL="285750" lvl="0" indent="-285750" defTabSz="914400">
              <a:buFont typeface="Wingdings" panose="05000000000000000000" pitchFamily="2" charset="2"/>
              <a:buChar char="ü"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BPI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dalam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penyediaan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benih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ikan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unggul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perlu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ditingkatkan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4178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Process 11"/>
          <p:cNvSpPr/>
          <p:nvPr/>
        </p:nvSpPr>
        <p:spPr>
          <a:xfrm>
            <a:off x="6553192" y="323853"/>
            <a:ext cx="1357290" cy="40322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Standar Mutu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702393" y="421896"/>
            <a:ext cx="196401" cy="272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7219" tIns="48610" rIns="97219" bIns="48610">
            <a:spAutoFit/>
          </a:bodyPr>
          <a:lstStyle/>
          <a:p>
            <a:pPr marL="0" marR="0" lvl="0" indent="0" algn="ctr" defTabSz="97155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00" b="0" i="0" u="none" strike="noStrike" kern="1200" cap="none" spc="0" normalizeH="0" baseline="2000" noProof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grpSp>
        <p:nvGrpSpPr>
          <p:cNvPr id="14" name="Group 17"/>
          <p:cNvGrpSpPr>
            <a:grpSpLocks/>
          </p:cNvGrpSpPr>
          <p:nvPr/>
        </p:nvGrpSpPr>
        <p:grpSpPr bwMode="auto">
          <a:xfrm>
            <a:off x="1562104" y="128584"/>
            <a:ext cx="9143992" cy="859200"/>
            <a:chOff x="720" y="1392"/>
            <a:chExt cx="4058" cy="480"/>
          </a:xfrm>
        </p:grpSpPr>
        <p:sp>
          <p:nvSpPr>
            <p:cNvPr id="15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8F298AB-66EE-4B05-B27B-211B1FD20C80}"/>
              </a:ext>
            </a:extLst>
          </p:cNvPr>
          <p:cNvSpPr txBox="1"/>
          <p:nvPr/>
        </p:nvSpPr>
        <p:spPr>
          <a:xfrm>
            <a:off x="1584637" y="1147852"/>
            <a:ext cx="8522377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fi-FI" sz="2400" b="1" dirty="0">
                <a:solidFill>
                  <a:srgbClr val="FF0000"/>
                </a:solidFill>
              </a:rPr>
              <a:t>Pengembangan Kawasan Budidaya Perikanan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9D9A79-D806-4E80-A1C0-F6DA1EDFE4BC}"/>
              </a:ext>
            </a:extLst>
          </p:cNvPr>
          <p:cNvSpPr txBox="1"/>
          <p:nvPr/>
        </p:nvSpPr>
        <p:spPr>
          <a:xfrm>
            <a:off x="1562104" y="1640493"/>
            <a:ext cx="8544910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2000" dirty="0" err="1">
                <a:solidFill>
                  <a:prstClr val="black"/>
                </a:solidFill>
              </a:rPr>
              <a:t>Penataan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kawasan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budidaya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perikanan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perlu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mendapat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perhatian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lebih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dalam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mendukung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pengembangan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perikanan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budidaya</a:t>
            </a:r>
            <a:r>
              <a:rPr lang="en-US" sz="2000" dirty="0">
                <a:solidFill>
                  <a:prstClr val="black"/>
                </a:solidFill>
              </a:rPr>
              <a:t> agar </a:t>
            </a:r>
            <a:r>
              <a:rPr lang="en-US" sz="2000" dirty="0" err="1">
                <a:solidFill>
                  <a:prstClr val="black"/>
                </a:solidFill>
              </a:rPr>
              <a:t>komoditas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perikanan</a:t>
            </a:r>
            <a:r>
              <a:rPr lang="en-US" sz="2000" dirty="0">
                <a:solidFill>
                  <a:prstClr val="black"/>
                </a:solidFill>
              </a:rPr>
              <a:t> yang </a:t>
            </a:r>
            <a:r>
              <a:rPr lang="en-US" sz="2000" dirty="0" err="1">
                <a:solidFill>
                  <a:prstClr val="black"/>
                </a:solidFill>
              </a:rPr>
              <a:t>dikembangkan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sesuai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dengan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sentra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sentra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perikanan</a:t>
            </a:r>
            <a:r>
              <a:rPr lang="en-US" sz="2000" dirty="0">
                <a:solidFill>
                  <a:prstClr val="black"/>
                </a:solidFill>
              </a:rPr>
              <a:t> dan </a:t>
            </a:r>
            <a:r>
              <a:rPr lang="en-US" sz="2000" dirty="0" err="1">
                <a:solidFill>
                  <a:prstClr val="black"/>
                </a:solidFill>
              </a:rPr>
              <a:t>potensi</a:t>
            </a:r>
            <a:r>
              <a:rPr lang="en-US" sz="2000" dirty="0">
                <a:solidFill>
                  <a:prstClr val="black"/>
                </a:solidFill>
              </a:rPr>
              <a:t> yang </a:t>
            </a:r>
            <a:r>
              <a:rPr lang="en-US" sz="2000" dirty="0" err="1">
                <a:solidFill>
                  <a:prstClr val="black"/>
                </a:solidFill>
              </a:rPr>
              <a:t>ada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189D08-C7DF-4F39-890D-C533D2CFE48B}"/>
              </a:ext>
            </a:extLst>
          </p:cNvPr>
          <p:cNvSpPr txBox="1"/>
          <p:nvPr/>
        </p:nvSpPr>
        <p:spPr>
          <a:xfrm>
            <a:off x="1562104" y="3234188"/>
            <a:ext cx="6918219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Pemberdayaan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Masyarakat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Perikanan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F179AD-CD05-4CF8-B901-FF7973C769F7}"/>
              </a:ext>
            </a:extLst>
          </p:cNvPr>
          <p:cNvSpPr txBox="1"/>
          <p:nvPr/>
        </p:nvSpPr>
        <p:spPr>
          <a:xfrm>
            <a:off x="1562104" y="3695853"/>
            <a:ext cx="9617173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lvl="0" indent="-285750" defTabSz="914400">
              <a:buFont typeface="Wingdings" panose="05000000000000000000" pitchFamily="2" charset="2"/>
              <a:buChar char="ü"/>
              <a:defRPr/>
            </a:pPr>
            <a:r>
              <a:rPr lang="en-US" sz="2000" dirty="0" err="1">
                <a:solidFill>
                  <a:prstClr val="black"/>
                </a:solidFill>
              </a:rPr>
              <a:t>Pelatihan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kepada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kelompok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pembudidaya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ikan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yaitu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pelatihan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bioflok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lele</a:t>
            </a:r>
            <a:r>
              <a:rPr lang="en-US" sz="2000" dirty="0">
                <a:solidFill>
                  <a:prstClr val="black"/>
                </a:solidFill>
              </a:rPr>
              <a:t>, </a:t>
            </a:r>
            <a:r>
              <a:rPr lang="en-US" sz="2000" dirty="0" err="1">
                <a:solidFill>
                  <a:prstClr val="black"/>
                </a:solidFill>
              </a:rPr>
              <a:t>pembenihan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nila</a:t>
            </a:r>
            <a:r>
              <a:rPr lang="en-US" sz="2000" dirty="0">
                <a:solidFill>
                  <a:prstClr val="black"/>
                </a:solidFill>
              </a:rPr>
              <a:t>, </a:t>
            </a:r>
            <a:r>
              <a:rPr lang="en-US" sz="2000" dirty="0" err="1">
                <a:solidFill>
                  <a:prstClr val="black"/>
                </a:solidFill>
              </a:rPr>
              <a:t>pelatihan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Minapadi</a:t>
            </a:r>
            <a:r>
              <a:rPr lang="en-US" sz="2000" dirty="0">
                <a:solidFill>
                  <a:prstClr val="black"/>
                </a:solidFill>
              </a:rPr>
              <a:t>, </a:t>
            </a:r>
            <a:r>
              <a:rPr lang="en-US" sz="2000" dirty="0" err="1">
                <a:solidFill>
                  <a:prstClr val="black"/>
                </a:solidFill>
              </a:rPr>
              <a:t>pelatihan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pakan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mandiri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perlu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ditingkatkan</a:t>
            </a:r>
            <a:endParaRPr lang="en-US" sz="2000" dirty="0">
              <a:solidFill>
                <a:prstClr val="black"/>
              </a:solidFill>
            </a:endParaRPr>
          </a:p>
          <a:p>
            <a:pPr marL="285750" lvl="0" indent="-285750" defTabSz="914400">
              <a:buFont typeface="Wingdings" panose="05000000000000000000" pitchFamily="2" charset="2"/>
              <a:buChar char="ü"/>
              <a:defRPr/>
            </a:pPr>
            <a:r>
              <a:rPr lang="sv-SE" sz="2000" dirty="0">
                <a:solidFill>
                  <a:prstClr val="black"/>
                </a:solidFill>
              </a:rPr>
              <a:t>Perlunya peningkatan upaya evaluasi tata kelola kelembagaan kelompok dan melakukan penilaian kelas kelompok, pendampingan pengurusan SKT </a:t>
            </a:r>
          </a:p>
          <a:p>
            <a:pPr marL="285750" lvl="0" indent="-285750" defTabSz="914400">
              <a:buFont typeface="Wingdings" panose="05000000000000000000" pitchFamily="2" charset="2"/>
              <a:buChar char="ü"/>
              <a:defRPr/>
            </a:pPr>
            <a:r>
              <a:rPr lang="id-ID" sz="2000" dirty="0">
                <a:solidFill>
                  <a:prstClr val="black"/>
                </a:solidFill>
              </a:rPr>
              <a:t>Saat ini jumlah petugas penyuluh perikanan jika dibandingkan dengan jumlah desa masih sangat kurang</a:t>
            </a:r>
            <a:r>
              <a:rPr lang="en-US" sz="2000" dirty="0">
                <a:solidFill>
                  <a:prstClr val="black"/>
                </a:solidFill>
              </a:rPr>
              <a:t>, </a:t>
            </a:r>
            <a:r>
              <a:rPr lang="en-US" sz="2000" dirty="0" err="1">
                <a:solidFill>
                  <a:prstClr val="black"/>
                </a:solidFill>
              </a:rPr>
              <a:t>perlu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penambahan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tenaga-tenaga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teknis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perikanan</a:t>
            </a:r>
            <a:r>
              <a:rPr lang="en-US" sz="2000" dirty="0">
                <a:solidFill>
                  <a:prstClr val="black"/>
                </a:solidFill>
              </a:rPr>
              <a:t> / </a:t>
            </a:r>
            <a:r>
              <a:rPr lang="en-US" sz="2000" dirty="0" err="1">
                <a:solidFill>
                  <a:prstClr val="black"/>
                </a:solidFill>
              </a:rPr>
              <a:t>penyuluh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perikanan</a:t>
            </a:r>
            <a:r>
              <a:rPr lang="en-US" sz="2000" dirty="0">
                <a:solidFill>
                  <a:prstClr val="black"/>
                </a:solidFill>
              </a:rPr>
              <a:t> bantu </a:t>
            </a:r>
            <a:r>
              <a:rPr lang="en-US" sz="2000" dirty="0" err="1">
                <a:solidFill>
                  <a:prstClr val="black"/>
                </a:solidFill>
              </a:rPr>
              <a:t>untuk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mendukung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upaya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pengembangan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sektor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perikanan</a:t>
            </a:r>
            <a:endParaRPr lang="en-US" sz="2000" dirty="0">
              <a:solidFill>
                <a:prstClr val="black"/>
              </a:solidFill>
            </a:endParaRPr>
          </a:p>
          <a:p>
            <a:pPr marL="285750" lvl="0" indent="-285750" defTabSz="914400">
              <a:buFont typeface="Wingdings" panose="05000000000000000000" pitchFamily="2" charset="2"/>
              <a:buChar char="ü"/>
              <a:defRPr/>
            </a:pPr>
            <a:r>
              <a:rPr lang="id-ID" sz="2000" dirty="0">
                <a:solidFill>
                  <a:prstClr val="black"/>
                </a:solidFill>
              </a:rPr>
              <a:t>Penyampaian informasi perikanan, kaji terap teknologi perikanan dan temu mitra perlu mendapat perhatian dalam rangka membangun perikanan di Buleleng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06EF01C7-373A-4BF2-987B-CD688CE38787}"/>
              </a:ext>
            </a:extLst>
          </p:cNvPr>
          <p:cNvSpPr>
            <a:spLocks/>
          </p:cNvSpPr>
          <p:nvPr/>
        </p:nvSpPr>
        <p:spPr bwMode="gray">
          <a:xfrm>
            <a:off x="1828800" y="260806"/>
            <a:ext cx="861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Optimalisasi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Renja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Diskan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2020 (Hal yang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perlu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mendapat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perhatian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)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Britannic Bold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980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Process 11"/>
          <p:cNvSpPr/>
          <p:nvPr/>
        </p:nvSpPr>
        <p:spPr>
          <a:xfrm>
            <a:off x="6553192" y="323853"/>
            <a:ext cx="1357290" cy="40322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Standar Mutu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702393" y="421896"/>
            <a:ext cx="196401" cy="272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7219" tIns="48610" rIns="97219" bIns="48610">
            <a:spAutoFit/>
          </a:bodyPr>
          <a:lstStyle/>
          <a:p>
            <a:pPr marL="0" marR="0" lvl="0" indent="0" algn="ctr" defTabSz="97155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00" b="0" i="0" u="none" strike="noStrike" kern="1200" cap="none" spc="0" normalizeH="0" baseline="2000" noProof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grpSp>
        <p:nvGrpSpPr>
          <p:cNvPr id="14" name="Group 17"/>
          <p:cNvGrpSpPr>
            <a:grpSpLocks/>
          </p:cNvGrpSpPr>
          <p:nvPr/>
        </p:nvGrpSpPr>
        <p:grpSpPr bwMode="auto">
          <a:xfrm>
            <a:off x="1562104" y="128584"/>
            <a:ext cx="9143992" cy="859200"/>
            <a:chOff x="720" y="1392"/>
            <a:chExt cx="4058" cy="480"/>
          </a:xfrm>
        </p:grpSpPr>
        <p:sp>
          <p:nvSpPr>
            <p:cNvPr id="15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8189D08-C7DF-4F39-890D-C533D2CFE48B}"/>
              </a:ext>
            </a:extLst>
          </p:cNvPr>
          <p:cNvSpPr txBox="1"/>
          <p:nvPr/>
        </p:nvSpPr>
        <p:spPr>
          <a:xfrm>
            <a:off x="1562104" y="1258192"/>
            <a:ext cx="6918219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Pengelolaan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Pemasaran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Produksi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Perikanan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F179AD-CD05-4CF8-B901-FF7973C769F7}"/>
              </a:ext>
            </a:extLst>
          </p:cNvPr>
          <p:cNvSpPr txBox="1"/>
          <p:nvPr/>
        </p:nvSpPr>
        <p:spPr>
          <a:xfrm>
            <a:off x="1562104" y="1859660"/>
            <a:ext cx="9617173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lvl="0" indent="-285750" defTabSz="914400">
              <a:buFont typeface="Wingdings" panose="05000000000000000000" pitchFamily="2" charset="2"/>
              <a:buChar char="ü"/>
              <a:defRPr/>
            </a:pPr>
            <a:r>
              <a:rPr lang="en-US" sz="2000" dirty="0" err="1">
                <a:solidFill>
                  <a:prstClr val="black"/>
                </a:solidFill>
              </a:rPr>
              <a:t>Perlu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memberi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perhatian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lebih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terhadap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upaya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pembinaan</a:t>
            </a:r>
            <a:r>
              <a:rPr lang="en-US" sz="2000" dirty="0">
                <a:solidFill>
                  <a:prstClr val="black"/>
                </a:solidFill>
              </a:rPr>
              <a:t> dan </a:t>
            </a:r>
            <a:r>
              <a:rPr lang="en-US" sz="2000" dirty="0" err="1">
                <a:solidFill>
                  <a:prstClr val="black"/>
                </a:solidFill>
              </a:rPr>
              <a:t>pengolahan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mutu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hasil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perikanan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dalam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rangka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meningkatkan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tingkat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konsumsi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ikan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masyarakat</a:t>
            </a:r>
            <a:endParaRPr lang="en-US" sz="2000" dirty="0">
              <a:solidFill>
                <a:prstClr val="black"/>
              </a:solidFill>
            </a:endParaRPr>
          </a:p>
          <a:p>
            <a:pPr marL="285750" lvl="0" indent="-285750" defTabSz="914400">
              <a:buFont typeface="Wingdings" panose="05000000000000000000" pitchFamily="2" charset="2"/>
              <a:buChar char="ü"/>
              <a:defRPr/>
            </a:pPr>
            <a:r>
              <a:rPr lang="sv-SE" sz="2000" dirty="0">
                <a:solidFill>
                  <a:prstClr val="black"/>
                </a:solidFill>
              </a:rPr>
              <a:t>GEMARIKAN untuk meningkatkan tingkat konsumsi ikan masyarakat perlu terus digalakkan</a:t>
            </a:r>
          </a:p>
          <a:p>
            <a:pPr marL="285750" lvl="0" indent="-285750" defTabSz="914400">
              <a:buFont typeface="Wingdings" panose="05000000000000000000" pitchFamily="2" charset="2"/>
              <a:buChar char="ü"/>
              <a:defRPr/>
            </a:pPr>
            <a:r>
              <a:rPr lang="fi-FI" sz="2000" dirty="0">
                <a:solidFill>
                  <a:prstClr val="black"/>
                </a:solidFill>
              </a:rPr>
              <a:t>Pendataan usaha perikanan dan sosialisasi pengurusan ijin usaha perikanan perlu ditingkatkan</a:t>
            </a:r>
          </a:p>
          <a:p>
            <a:pPr marL="285750" lvl="0" indent="-285750" defTabSz="914400">
              <a:buFont typeface="Wingdings" panose="05000000000000000000" pitchFamily="2" charset="2"/>
              <a:buChar char="ü"/>
              <a:defRPr/>
            </a:pPr>
            <a:r>
              <a:rPr lang="fi-FI" sz="2000" dirty="0">
                <a:solidFill>
                  <a:prstClr val="black"/>
                </a:solidFill>
              </a:rPr>
              <a:t>Pameran, promosi, pawai rutin dilakukan setiap tahun, harus dilaksanakan/diikuti tetapi selama ini kurang mendapat perhatian pos anggaran</a:t>
            </a: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06EF01C7-373A-4BF2-987B-CD688CE38787}"/>
              </a:ext>
            </a:extLst>
          </p:cNvPr>
          <p:cNvSpPr>
            <a:spLocks/>
          </p:cNvSpPr>
          <p:nvPr/>
        </p:nvSpPr>
        <p:spPr bwMode="gray">
          <a:xfrm>
            <a:off x="1828800" y="260806"/>
            <a:ext cx="861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Optimalisasi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Renja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Diskan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2020 (Hal yang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perlu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mendapat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perhatian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ritannic Bold" pitchFamily="34" charset="0"/>
                <a:ea typeface="+mn-ea"/>
                <a:cs typeface="+mn-cs"/>
              </a:rPr>
              <a:t>)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Britannic Bold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244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F4F5E-2B36-4E10-928F-415AF4CCFD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/>
              <a:t>Pembangunan </a:t>
            </a:r>
            <a:r>
              <a:rPr lang="en-US" sz="6600" dirty="0" err="1"/>
              <a:t>sektor</a:t>
            </a:r>
            <a:r>
              <a:rPr lang="en-US" sz="6600" dirty="0"/>
              <a:t> </a:t>
            </a:r>
            <a:r>
              <a:rPr lang="en-US" sz="6600" dirty="0" err="1"/>
              <a:t>perikanan</a:t>
            </a:r>
            <a:r>
              <a:rPr lang="en-US" sz="6600" dirty="0"/>
              <a:t> </a:t>
            </a:r>
            <a:r>
              <a:rPr lang="en-US" sz="6600" dirty="0" err="1"/>
              <a:t>kabupaten</a:t>
            </a:r>
            <a:r>
              <a:rPr lang="en-US" sz="6600" dirty="0"/>
              <a:t> </a:t>
            </a:r>
            <a:r>
              <a:rPr lang="en-US" sz="6600" dirty="0" err="1"/>
              <a:t>buleleng</a:t>
            </a:r>
            <a:r>
              <a:rPr lang="en-US" sz="6600" dirty="0"/>
              <a:t> </a:t>
            </a:r>
            <a:r>
              <a:rPr lang="en-US" sz="6600" dirty="0" err="1"/>
              <a:t>tahun</a:t>
            </a:r>
            <a:r>
              <a:rPr lang="en-US" sz="6600" dirty="0"/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4270202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9E139F-8B47-4040-A292-BCD22B2999EA}"/>
              </a:ext>
            </a:extLst>
          </p:cNvPr>
          <p:cNvSpPr/>
          <p:nvPr/>
        </p:nvSpPr>
        <p:spPr>
          <a:xfrm>
            <a:off x="214559" y="333719"/>
            <a:ext cx="7526572" cy="477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Pengembangan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Sarana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Prasarana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Perikanan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Budidaya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endParaRPr kumimoji="0" lang="en-US" sz="2500" b="0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175678-DCEC-49B4-9BB3-135B02D190E1}"/>
              </a:ext>
            </a:extLst>
          </p:cNvPr>
          <p:cNvSpPr/>
          <p:nvPr/>
        </p:nvSpPr>
        <p:spPr>
          <a:xfrm>
            <a:off x="196149" y="3654314"/>
            <a:ext cx="8102821" cy="477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Pengembangan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Sarana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dan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Prasarana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Perikanan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Tangkap</a:t>
            </a:r>
            <a:r>
              <a:rPr kumimoji="0" lang="en-US" sz="25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endParaRPr kumimoji="0" lang="en-US" sz="2500" b="0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B4C887-0D2B-44A9-8FD2-4EB5090D1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480" y="4240475"/>
            <a:ext cx="3907518" cy="2337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36B344-938F-4D69-BEDA-0512FACF0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49" y="4240475"/>
            <a:ext cx="3622977" cy="23376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DA422A-52CE-4394-A42F-A8A9AFF0E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3352" y="4240475"/>
            <a:ext cx="3987919" cy="23376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7AA457-4D72-4C3D-AA94-79A374838C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559" y="936537"/>
            <a:ext cx="3622977" cy="22917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BC36F51-2313-46FB-B38C-04D0FFAC7E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889" y="957584"/>
            <a:ext cx="3907519" cy="226714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B2AAC74-5194-4D4A-96ED-ED1A6090D6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1761" y="936537"/>
            <a:ext cx="3969510" cy="22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84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9E139F-8B47-4040-A292-BCD22B2999EA}"/>
              </a:ext>
            </a:extLst>
          </p:cNvPr>
          <p:cNvSpPr/>
          <p:nvPr/>
        </p:nvSpPr>
        <p:spPr>
          <a:xfrm>
            <a:off x="481264" y="443789"/>
            <a:ext cx="6577263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GEMARIKAN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(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Gerakan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Memasyarakatkan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Makan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Ikan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)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95F709-815A-469D-A7F3-5AD24B42B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71" y="1798754"/>
            <a:ext cx="3753852" cy="28153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2EA6D5-F0EF-4373-B090-E64B28867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55" y="1798754"/>
            <a:ext cx="3753852" cy="28153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51C46E-17E8-408B-8D6E-8650DD356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3587" y="1823578"/>
            <a:ext cx="2815388" cy="375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29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A8A1B9-2047-4143-B901-79BE2A5F5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948" y="1016167"/>
            <a:ext cx="4810849" cy="290336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A33D14-1793-4EF7-99D2-AD7D5D92EC6D}"/>
              </a:ext>
            </a:extLst>
          </p:cNvPr>
          <p:cNvSpPr/>
          <p:nvPr/>
        </p:nvSpPr>
        <p:spPr>
          <a:xfrm>
            <a:off x="371902" y="312820"/>
            <a:ext cx="1006857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GEMARIKAN yang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menyasar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anak-anak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sekolah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w Cen MT"/>
                <a:ea typeface="+mn-ea"/>
                <a:cs typeface="+mn-cs"/>
              </a:rPr>
              <a:t> (TK, SD)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w Cen MT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9B25DD-B689-4F59-BC7B-C7CDE7003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948" y="3983696"/>
            <a:ext cx="4782330" cy="27379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F3815D-4EF4-46BB-B8DA-D1F84409E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462" y="1016167"/>
            <a:ext cx="4810849" cy="29033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3DE6AA-7E17-40A4-813B-3A27F404A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0378" y="3983696"/>
            <a:ext cx="4867459" cy="273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06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Process 11"/>
          <p:cNvSpPr/>
          <p:nvPr/>
        </p:nvSpPr>
        <p:spPr>
          <a:xfrm>
            <a:off x="6553192" y="323853"/>
            <a:ext cx="1357290" cy="40322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id-ID" sz="1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Standar Mutu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702393" y="421896"/>
            <a:ext cx="196401" cy="272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7219" tIns="48610" rIns="97219" bIns="48610">
            <a:spAutoFit/>
          </a:bodyPr>
          <a:lstStyle/>
          <a:p>
            <a:pPr algn="ctr" defTabSz="971550" eaLnBrk="0" hangingPunct="0"/>
            <a:endParaRPr lang="en-GB" sz="1700" baseline="2000">
              <a:solidFill>
                <a:srgbClr val="00CC00"/>
              </a:solidFill>
              <a:latin typeface="Bookman Old Style" pitchFamily="18" charset="0"/>
            </a:endParaRPr>
          </a:p>
        </p:txBody>
      </p:sp>
      <p:grpSp>
        <p:nvGrpSpPr>
          <p:cNvPr id="14" name="Group 17"/>
          <p:cNvGrpSpPr>
            <a:grpSpLocks/>
          </p:cNvGrpSpPr>
          <p:nvPr/>
        </p:nvGrpSpPr>
        <p:grpSpPr bwMode="auto">
          <a:xfrm>
            <a:off x="1524000" y="360000"/>
            <a:ext cx="9143992" cy="859200"/>
            <a:chOff x="720" y="1392"/>
            <a:chExt cx="4058" cy="480"/>
          </a:xfrm>
        </p:grpSpPr>
        <p:sp>
          <p:nvSpPr>
            <p:cNvPr id="15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endParaRPr lang="id-ID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6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20" name="Title 2"/>
          <p:cNvSpPr>
            <a:spLocks/>
          </p:cNvSpPr>
          <p:nvPr/>
        </p:nvSpPr>
        <p:spPr bwMode="gray">
          <a:xfrm>
            <a:off x="2362201" y="482026"/>
            <a:ext cx="79295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</p:spPr>
        <p:txBody>
          <a:bodyPr anchor="ctr"/>
          <a:lstStyle/>
          <a:p>
            <a:pPr defTabSz="914400">
              <a:defRPr/>
            </a:pPr>
            <a:r>
              <a:rPr lang="id-ID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OPTIMALISASI SEKTOR PERIKANAN BUDIDAYA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F298AB-66EE-4B05-B27B-211B1FD20C80}"/>
              </a:ext>
            </a:extLst>
          </p:cNvPr>
          <p:cNvSpPr txBox="1"/>
          <p:nvPr/>
        </p:nvSpPr>
        <p:spPr>
          <a:xfrm>
            <a:off x="1676400" y="1295401"/>
            <a:ext cx="41148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id-ID" sz="2400" b="1" dirty="0">
                <a:solidFill>
                  <a:srgbClr val="FF0000"/>
                </a:solidFill>
                <a:latin typeface="Calibri"/>
              </a:rPr>
              <a:t>OPTIMALISASI BUDIDAYA NILA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80EC7F-16BA-4FA1-917B-141BE9570E0D}"/>
              </a:ext>
            </a:extLst>
          </p:cNvPr>
          <p:cNvSpPr txBox="1"/>
          <p:nvPr/>
        </p:nvSpPr>
        <p:spPr>
          <a:xfrm>
            <a:off x="1714500" y="2150642"/>
            <a:ext cx="8877301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id-ID" sz="2000" dirty="0">
                <a:solidFill>
                  <a:prstClr val="black"/>
                </a:solidFill>
                <a:latin typeface="Calibri"/>
              </a:rPr>
              <a:t>Jangka Panjang (fokus): </a:t>
            </a:r>
          </a:p>
          <a:p>
            <a:pPr marL="342900" indent="-342900" defTabSz="914400">
              <a:buFontTx/>
              <a:buAutoNum type="arabicPeriod"/>
            </a:pPr>
            <a:r>
              <a:rPr lang="id-ID" sz="2000" dirty="0">
                <a:solidFill>
                  <a:prstClr val="black"/>
                </a:solidFill>
                <a:latin typeface="Calibri"/>
              </a:rPr>
              <a:t>Intensifikasi dan ekstensifikasi pembenihan serta penggelondongan nila dan pembesaran nila (kolam-</a:t>
            </a:r>
            <a:r>
              <a:rPr lang="id-ID" sz="2000" dirty="0" err="1">
                <a:solidFill>
                  <a:prstClr val="black"/>
                </a:solidFill>
                <a:latin typeface="Calibri"/>
              </a:rPr>
              <a:t>minapadi</a:t>
            </a:r>
            <a:r>
              <a:rPr lang="id-ID" sz="2000" dirty="0">
                <a:solidFill>
                  <a:prstClr val="black"/>
                </a:solidFill>
                <a:latin typeface="Calibri"/>
              </a:rPr>
              <a:t>) sebagai salah satu komoditas unggulan daerah</a:t>
            </a:r>
          </a:p>
          <a:p>
            <a:pPr marL="342900" indent="-342900" defTabSz="914400">
              <a:buFontTx/>
              <a:buAutoNum type="arabicPeriod"/>
            </a:pPr>
            <a:r>
              <a:rPr lang="id-ID" sz="2000" dirty="0">
                <a:solidFill>
                  <a:prstClr val="black"/>
                </a:solidFill>
                <a:latin typeface="Calibri"/>
              </a:rPr>
              <a:t>Meningkatkan tata kelola perbenihan, khususnya B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P</a:t>
            </a:r>
            <a:r>
              <a:rPr lang="id-ID" sz="2000" dirty="0">
                <a:solidFill>
                  <a:prstClr val="black"/>
                </a:solidFill>
                <a:latin typeface="Calibri"/>
              </a:rPr>
              <a:t>I Ringdikit sebagai salah satu penghasil PAD</a:t>
            </a:r>
          </a:p>
        </p:txBody>
      </p:sp>
      <p:pic>
        <p:nvPicPr>
          <p:cNvPr id="3074" name="Picture 2" descr="Hasil gambar untuk pendederan nila">
            <a:extLst>
              <a:ext uri="{FF2B5EF4-FFF2-40B4-BE49-F238E27FC236}">
                <a16:creationId xmlns:a16="http://schemas.microsoft.com/office/drawing/2014/main" id="{FCFFEAA6-D9FA-45D0-996F-628535B42D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/>
          <a:stretch/>
        </p:blipFill>
        <p:spPr bwMode="auto">
          <a:xfrm>
            <a:off x="1714500" y="4222017"/>
            <a:ext cx="3276599" cy="229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ambar terkait">
            <a:extLst>
              <a:ext uri="{FF2B5EF4-FFF2-40B4-BE49-F238E27FC236}">
                <a16:creationId xmlns:a16="http://schemas.microsoft.com/office/drawing/2014/main" id="{3DE20352-EE8D-421B-9DD6-45853FDB5E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5" t="-98" r="24192" b="18288"/>
          <a:stretch/>
        </p:blipFill>
        <p:spPr bwMode="auto">
          <a:xfrm>
            <a:off x="5003799" y="4234716"/>
            <a:ext cx="2763557" cy="22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ambar terkait">
            <a:extLst>
              <a:ext uri="{FF2B5EF4-FFF2-40B4-BE49-F238E27FC236}">
                <a16:creationId xmlns:a16="http://schemas.microsoft.com/office/drawing/2014/main" id="{80691F21-B0D7-43E6-B6E2-CF9CCFE01D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1" t="-2111" r="-8509" b="2111"/>
          <a:stretch/>
        </p:blipFill>
        <p:spPr bwMode="auto">
          <a:xfrm>
            <a:off x="7811805" y="4175436"/>
            <a:ext cx="3105836" cy="233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6445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Process 11"/>
          <p:cNvSpPr/>
          <p:nvPr/>
        </p:nvSpPr>
        <p:spPr>
          <a:xfrm>
            <a:off x="6553192" y="323853"/>
            <a:ext cx="1357290" cy="40322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id-ID" sz="1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Standar Mutu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702393" y="421896"/>
            <a:ext cx="196401" cy="272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7219" tIns="48610" rIns="97219" bIns="48610">
            <a:spAutoFit/>
          </a:bodyPr>
          <a:lstStyle/>
          <a:p>
            <a:pPr algn="ctr" defTabSz="971550" eaLnBrk="0" hangingPunct="0"/>
            <a:endParaRPr lang="en-GB" sz="1700" baseline="2000">
              <a:solidFill>
                <a:srgbClr val="00CC00"/>
              </a:solidFill>
              <a:latin typeface="Bookman Old Style" pitchFamily="18" charset="0"/>
            </a:endParaRPr>
          </a:p>
        </p:txBody>
      </p:sp>
      <p:grpSp>
        <p:nvGrpSpPr>
          <p:cNvPr id="14" name="Group 17"/>
          <p:cNvGrpSpPr>
            <a:grpSpLocks/>
          </p:cNvGrpSpPr>
          <p:nvPr/>
        </p:nvGrpSpPr>
        <p:grpSpPr bwMode="auto">
          <a:xfrm>
            <a:off x="1524000" y="360000"/>
            <a:ext cx="9143992" cy="859200"/>
            <a:chOff x="720" y="1392"/>
            <a:chExt cx="4058" cy="480"/>
          </a:xfrm>
        </p:grpSpPr>
        <p:sp>
          <p:nvSpPr>
            <p:cNvPr id="15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endParaRPr lang="id-ID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6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20" name="Title 2"/>
          <p:cNvSpPr>
            <a:spLocks/>
          </p:cNvSpPr>
          <p:nvPr/>
        </p:nvSpPr>
        <p:spPr bwMode="gray">
          <a:xfrm>
            <a:off x="2362201" y="482026"/>
            <a:ext cx="79295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</p:spPr>
        <p:txBody>
          <a:bodyPr anchor="ctr"/>
          <a:lstStyle/>
          <a:p>
            <a:pPr defTabSz="914400">
              <a:defRPr/>
            </a:pPr>
            <a:r>
              <a:rPr lang="id-ID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OPTIMALISASI SEKTOR PERIKANAN BUDIDAYA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F298AB-66EE-4B05-B27B-211B1FD20C80}"/>
              </a:ext>
            </a:extLst>
          </p:cNvPr>
          <p:cNvSpPr txBox="1"/>
          <p:nvPr/>
        </p:nvSpPr>
        <p:spPr>
          <a:xfrm>
            <a:off x="1676400" y="1295401"/>
            <a:ext cx="41148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id-ID" sz="2400" b="1" dirty="0">
                <a:solidFill>
                  <a:srgbClr val="FF0000"/>
                </a:solidFill>
                <a:latin typeface="Calibri"/>
              </a:rPr>
              <a:t>OPTIMALISASI BUDIDAYA LELE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80EC7F-16BA-4FA1-917B-141BE9570E0D}"/>
              </a:ext>
            </a:extLst>
          </p:cNvPr>
          <p:cNvSpPr txBox="1"/>
          <p:nvPr/>
        </p:nvSpPr>
        <p:spPr>
          <a:xfrm>
            <a:off x="1676400" y="1905000"/>
            <a:ext cx="8839201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id-ID" sz="2000" dirty="0">
                <a:solidFill>
                  <a:prstClr val="black"/>
                </a:solidFill>
                <a:latin typeface="Calibri"/>
              </a:rPr>
              <a:t>Fokus pada pembenihan dan pembesaran (</a:t>
            </a:r>
            <a:r>
              <a:rPr lang="id-ID" sz="2000" dirty="0" err="1">
                <a:solidFill>
                  <a:prstClr val="black"/>
                </a:solidFill>
                <a:latin typeface="Calibri"/>
              </a:rPr>
              <a:t>metoda</a:t>
            </a:r>
            <a:r>
              <a:rPr lang="id-ID" sz="2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id-ID" sz="2000" dirty="0" err="1">
                <a:solidFill>
                  <a:prstClr val="black"/>
                </a:solidFill>
                <a:latin typeface="Calibri"/>
              </a:rPr>
              <a:t>bioflok</a:t>
            </a:r>
            <a:r>
              <a:rPr lang="id-ID" sz="2000" dirty="0">
                <a:solidFill>
                  <a:prstClr val="black"/>
                </a:solidFill>
                <a:latin typeface="Calibri"/>
              </a:rPr>
              <a:t>)</a:t>
            </a:r>
            <a:endParaRPr lang="id-ID" sz="2000" i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DA2293D4-4254-4BA2-9A8A-8CA561D5E2A9}"/>
              </a:ext>
            </a:extLst>
          </p:cNvPr>
          <p:cNvSpPr/>
          <p:nvPr/>
        </p:nvSpPr>
        <p:spPr>
          <a:xfrm>
            <a:off x="1981200" y="2438400"/>
            <a:ext cx="3048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d-ID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BFF94-9986-4C43-8D38-44FA96D8920D}"/>
              </a:ext>
            </a:extLst>
          </p:cNvPr>
          <p:cNvSpPr txBox="1"/>
          <p:nvPr/>
        </p:nvSpPr>
        <p:spPr>
          <a:xfrm>
            <a:off x="2351690" y="2362200"/>
            <a:ext cx="2275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id-ID" dirty="0">
                <a:solidFill>
                  <a:prstClr val="black"/>
                </a:solidFill>
                <a:latin typeface="Calibri"/>
              </a:rPr>
              <a:t>Dilaksanakan dengan: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9D9A79-D806-4E80-A1C0-F6DA1EDFE4BC}"/>
              </a:ext>
            </a:extLst>
          </p:cNvPr>
          <p:cNvSpPr txBox="1"/>
          <p:nvPr/>
        </p:nvSpPr>
        <p:spPr>
          <a:xfrm>
            <a:off x="1970691" y="2743200"/>
            <a:ext cx="854491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defTabSz="914400">
              <a:buFont typeface="+mj-lt"/>
              <a:buAutoNum type="arabicPeriod"/>
            </a:pPr>
            <a:r>
              <a:rPr lang="id-ID" dirty="0">
                <a:solidFill>
                  <a:prstClr val="black"/>
                </a:solidFill>
                <a:latin typeface="Calibri"/>
              </a:rPr>
              <a:t>Membangun sentra-sentra pembenihan di 2 wilayah utama </a:t>
            </a:r>
          </a:p>
          <a:p>
            <a:pPr marL="346075" defTabSz="914400">
              <a:buFont typeface="Wingdings" panose="05000000000000000000" pitchFamily="2" charset="2"/>
              <a:buChar char="Ø"/>
              <a:tabLst>
                <a:tab pos="682625" algn="l"/>
              </a:tabLst>
            </a:pPr>
            <a:r>
              <a:rPr lang="id-ID" i="1" dirty="0">
                <a:solidFill>
                  <a:prstClr val="black"/>
                </a:solidFill>
                <a:latin typeface="Calibri"/>
              </a:rPr>
              <a:t>	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Wilayah Barat, pusat di B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P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I Sanggalangit</a:t>
            </a:r>
          </a:p>
          <a:p>
            <a:pPr marL="682625" lvl="1" indent="-336550" defTabSz="914400">
              <a:buFont typeface="Wingdings" panose="05000000000000000000" pitchFamily="2" charset="2"/>
              <a:buChar char="Ø"/>
              <a:tabLst>
                <a:tab pos="746125" algn="l"/>
              </a:tabLst>
            </a:pPr>
            <a:r>
              <a:rPr lang="id-ID" i="1" dirty="0">
                <a:solidFill>
                  <a:prstClr val="black"/>
                </a:solidFill>
                <a:latin typeface="Calibri"/>
              </a:rPr>
              <a:t>Wilayah Tengah, pusat di </a:t>
            </a:r>
            <a:r>
              <a:rPr lang="id-ID" i="1" dirty="0" err="1">
                <a:solidFill>
                  <a:prstClr val="black"/>
                </a:solidFill>
                <a:latin typeface="Calibri"/>
              </a:rPr>
              <a:t>Temukus</a:t>
            </a:r>
            <a:r>
              <a:rPr lang="id-ID" i="1" dirty="0">
                <a:solidFill>
                  <a:prstClr val="black"/>
                </a:solidFill>
                <a:latin typeface="Calibri"/>
              </a:rPr>
              <a:t>, </a:t>
            </a:r>
            <a:r>
              <a:rPr lang="id-ID" i="1" dirty="0" err="1">
                <a:solidFill>
                  <a:prstClr val="black"/>
                </a:solidFill>
                <a:latin typeface="Calibri"/>
              </a:rPr>
              <a:t>Ambengan</a:t>
            </a:r>
            <a:r>
              <a:rPr lang="id-ID" i="1" dirty="0">
                <a:solidFill>
                  <a:prstClr val="black"/>
                </a:solidFill>
                <a:latin typeface="Calibri"/>
              </a:rPr>
              <a:t>,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148200-2DA4-4011-B1CE-6AD001D16596}"/>
              </a:ext>
            </a:extLst>
          </p:cNvPr>
          <p:cNvSpPr txBox="1"/>
          <p:nvPr/>
        </p:nvSpPr>
        <p:spPr>
          <a:xfrm>
            <a:off x="2168710" y="4158222"/>
            <a:ext cx="8344262" cy="11387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6075" indent="-293688" defTabSz="914400">
              <a:buFont typeface="Wingdings" panose="05000000000000000000" pitchFamily="2" charset="2"/>
              <a:buChar char="Ø"/>
              <a:tabLst>
                <a:tab pos="346075" algn="l"/>
              </a:tabLst>
            </a:pPr>
            <a:r>
              <a:rPr lang="id-ID" sz="1700" dirty="0">
                <a:solidFill>
                  <a:prstClr val="black"/>
                </a:solidFill>
                <a:latin typeface="Calibri"/>
              </a:rPr>
              <a:t>B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P</a:t>
            </a:r>
            <a:r>
              <a:rPr lang="id-ID" sz="1700" dirty="0">
                <a:solidFill>
                  <a:prstClr val="black"/>
                </a:solidFill>
                <a:latin typeface="Calibri"/>
              </a:rPr>
              <a:t>I Sangalangit – untuk tahun 2019 sudah dianggarkan untuk kaji terap pembenihan lele. Dilaksanakan di semester 1/ 2019</a:t>
            </a:r>
          </a:p>
          <a:p>
            <a:pPr marL="346075" lvl="1" indent="-293688" defTabSz="914400">
              <a:buFont typeface="Wingdings" panose="05000000000000000000" pitchFamily="2" charset="2"/>
              <a:buChar char="Ø"/>
              <a:tabLst>
                <a:tab pos="346075" algn="l"/>
              </a:tabLst>
            </a:pPr>
            <a:r>
              <a:rPr lang="id-ID" sz="1700" i="1" dirty="0">
                <a:solidFill>
                  <a:srgbClr val="FF0000"/>
                </a:solidFill>
                <a:latin typeface="Calibri"/>
              </a:rPr>
              <a:t>Untuk wilayah tengah, kondisi UPR sudah tidak optimal, perlu dilakukan upaya-upaya untuk optimalisasi khususnya dari segi </a:t>
            </a:r>
            <a:r>
              <a:rPr lang="id-ID" sz="1700" i="1" dirty="0" err="1">
                <a:solidFill>
                  <a:srgbClr val="FF0000"/>
                </a:solidFill>
                <a:latin typeface="Calibri"/>
              </a:rPr>
              <a:t>indukan</a:t>
            </a:r>
            <a:r>
              <a:rPr lang="id-ID" sz="1700" i="1" dirty="0">
                <a:solidFill>
                  <a:srgbClr val="FF0000"/>
                </a:solidFill>
                <a:latin typeface="Calibri"/>
              </a:rPr>
              <a:t> dan teknologi pembenihan.</a:t>
            </a: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2B2904D9-318A-4E94-8176-82249FC1C57D}"/>
              </a:ext>
            </a:extLst>
          </p:cNvPr>
          <p:cNvSpPr/>
          <p:nvPr/>
        </p:nvSpPr>
        <p:spPr>
          <a:xfrm>
            <a:off x="2244911" y="3880363"/>
            <a:ext cx="3048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d-ID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D07B06-47B5-4EDB-97D8-1C2933516AF5}"/>
              </a:ext>
            </a:extLst>
          </p:cNvPr>
          <p:cNvSpPr txBox="1"/>
          <p:nvPr/>
        </p:nvSpPr>
        <p:spPr>
          <a:xfrm>
            <a:off x="2605885" y="3777221"/>
            <a:ext cx="1696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id-ID" dirty="0">
                <a:solidFill>
                  <a:prstClr val="black"/>
                </a:solidFill>
                <a:latin typeface="Calibri"/>
              </a:rPr>
              <a:t>Kondisi saat ini: </a:t>
            </a:r>
          </a:p>
        </p:txBody>
      </p:sp>
      <p:pic>
        <p:nvPicPr>
          <p:cNvPr id="4098" name="Picture 2" descr="Hasil gambar untuk benih lele">
            <a:extLst>
              <a:ext uri="{FF2B5EF4-FFF2-40B4-BE49-F238E27FC236}">
                <a16:creationId xmlns:a16="http://schemas.microsoft.com/office/drawing/2014/main" id="{B2920837-7E50-43FB-B699-964B43D87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569" y="5486400"/>
            <a:ext cx="18288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asil gambar untuk benih lele">
            <a:extLst>
              <a:ext uri="{FF2B5EF4-FFF2-40B4-BE49-F238E27FC236}">
                <a16:creationId xmlns:a16="http://schemas.microsoft.com/office/drawing/2014/main" id="{10222805-6F08-40A7-9CC7-950AAD504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039" y="5486400"/>
            <a:ext cx="1952347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asil gambar untuk benih lele">
            <a:extLst>
              <a:ext uri="{FF2B5EF4-FFF2-40B4-BE49-F238E27FC236}">
                <a16:creationId xmlns:a16="http://schemas.microsoft.com/office/drawing/2014/main" id="{79166C60-8315-4A44-AFC5-6F9BD9F7A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854" y="5491806"/>
            <a:ext cx="1705207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asil gambar untuk induk lele">
            <a:extLst>
              <a:ext uri="{FF2B5EF4-FFF2-40B4-BE49-F238E27FC236}">
                <a16:creationId xmlns:a16="http://schemas.microsoft.com/office/drawing/2014/main" id="{0495DE10-E183-4C02-9B41-2A3489A23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582" y="5486400"/>
            <a:ext cx="1705207" cy="119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asil gambar untuk induk lele">
            <a:extLst>
              <a:ext uri="{FF2B5EF4-FFF2-40B4-BE49-F238E27FC236}">
                <a16:creationId xmlns:a16="http://schemas.microsoft.com/office/drawing/2014/main" id="{BE0EB41C-38F3-48D4-B9C0-75BB07E85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013" y="5486400"/>
            <a:ext cx="1634912" cy="122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0827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Process 11"/>
          <p:cNvSpPr/>
          <p:nvPr/>
        </p:nvSpPr>
        <p:spPr>
          <a:xfrm>
            <a:off x="6553192" y="323853"/>
            <a:ext cx="1357290" cy="40322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id-ID" sz="1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Standar Mutu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702393" y="421896"/>
            <a:ext cx="196401" cy="272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7219" tIns="48610" rIns="97219" bIns="48610">
            <a:spAutoFit/>
          </a:bodyPr>
          <a:lstStyle/>
          <a:p>
            <a:pPr algn="ctr" defTabSz="971550" eaLnBrk="0" hangingPunct="0"/>
            <a:endParaRPr lang="en-GB" sz="1700" baseline="2000">
              <a:solidFill>
                <a:srgbClr val="00CC00"/>
              </a:solidFill>
              <a:latin typeface="Bookman Old Style" pitchFamily="18" charset="0"/>
            </a:endParaRPr>
          </a:p>
        </p:txBody>
      </p:sp>
      <p:grpSp>
        <p:nvGrpSpPr>
          <p:cNvPr id="14" name="Group 17"/>
          <p:cNvGrpSpPr>
            <a:grpSpLocks/>
          </p:cNvGrpSpPr>
          <p:nvPr/>
        </p:nvGrpSpPr>
        <p:grpSpPr bwMode="auto">
          <a:xfrm>
            <a:off x="1524000" y="360000"/>
            <a:ext cx="9143992" cy="859200"/>
            <a:chOff x="720" y="1392"/>
            <a:chExt cx="4058" cy="480"/>
          </a:xfrm>
        </p:grpSpPr>
        <p:sp>
          <p:nvSpPr>
            <p:cNvPr id="15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endParaRPr lang="id-ID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6" name="Group 19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1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7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id-ID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20" name="Title 2"/>
          <p:cNvSpPr>
            <a:spLocks/>
          </p:cNvSpPr>
          <p:nvPr/>
        </p:nvSpPr>
        <p:spPr bwMode="gray">
          <a:xfrm>
            <a:off x="2362201" y="482026"/>
            <a:ext cx="79295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</p:spPr>
        <p:txBody>
          <a:bodyPr anchor="ctr"/>
          <a:lstStyle/>
          <a:p>
            <a:pPr defTabSz="914400">
              <a:defRPr/>
            </a:pPr>
            <a:r>
              <a:rPr lang="id-ID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OPTIMALISASI SEKTOR PERIKANAN BUDIDAYA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F298AB-66EE-4B05-B27B-211B1FD20C80}"/>
              </a:ext>
            </a:extLst>
          </p:cNvPr>
          <p:cNvSpPr txBox="1"/>
          <p:nvPr/>
        </p:nvSpPr>
        <p:spPr>
          <a:xfrm>
            <a:off x="1676400" y="1367136"/>
            <a:ext cx="41148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id-ID" sz="2400" b="1" dirty="0">
                <a:solidFill>
                  <a:srgbClr val="FF0000"/>
                </a:solidFill>
                <a:latin typeface="Calibri"/>
              </a:rPr>
              <a:t>OPTIMALISASI BUDIDAYA LELE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9D9A79-D806-4E80-A1C0-F6DA1EDFE4BC}"/>
              </a:ext>
            </a:extLst>
          </p:cNvPr>
          <p:cNvSpPr txBox="1"/>
          <p:nvPr/>
        </p:nvSpPr>
        <p:spPr>
          <a:xfrm>
            <a:off x="1953836" y="2054053"/>
            <a:ext cx="854491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defTabSz="914400">
              <a:buFont typeface="+mj-lt"/>
              <a:buAutoNum type="arabicPeriod" startAt="2"/>
            </a:pPr>
            <a:r>
              <a:rPr lang="id-ID" dirty="0">
                <a:solidFill>
                  <a:prstClr val="black"/>
                </a:solidFill>
                <a:latin typeface="Calibri"/>
              </a:rPr>
              <a:t>Membangun sentra-sentra pembesaran lele dan </a:t>
            </a:r>
            <a:r>
              <a:rPr lang="id-ID" dirty="0" err="1">
                <a:solidFill>
                  <a:prstClr val="black"/>
                </a:solidFill>
                <a:latin typeface="Calibri"/>
              </a:rPr>
              <a:t>mengoptimalisasi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 kelompok dan pelaku usaha yang telah ada di 3 wilayah utama: </a:t>
            </a:r>
          </a:p>
          <a:p>
            <a:pPr marL="346075" defTabSz="914400">
              <a:buFont typeface="Wingdings" panose="05000000000000000000" pitchFamily="2" charset="2"/>
              <a:buChar char="Ø"/>
              <a:tabLst>
                <a:tab pos="682625" algn="l"/>
              </a:tabLst>
            </a:pPr>
            <a:r>
              <a:rPr lang="id-ID" i="1" dirty="0">
                <a:solidFill>
                  <a:prstClr val="black"/>
                </a:solidFill>
                <a:latin typeface="Calibri"/>
              </a:rPr>
              <a:t>	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Wilayah Barat: Gerokgak, </a:t>
            </a:r>
            <a:r>
              <a:rPr lang="id-ID" dirty="0" err="1">
                <a:solidFill>
                  <a:prstClr val="black"/>
                </a:solidFill>
                <a:latin typeface="Calibri"/>
              </a:rPr>
              <a:t>Seririt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, </a:t>
            </a:r>
            <a:r>
              <a:rPr lang="id-ID" dirty="0" err="1">
                <a:solidFill>
                  <a:prstClr val="black"/>
                </a:solidFill>
                <a:latin typeface="Calibri"/>
              </a:rPr>
              <a:t>Busungbiu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.</a:t>
            </a:r>
          </a:p>
          <a:p>
            <a:pPr marL="682625" lvl="1" indent="-336550" defTabSz="914400">
              <a:buFont typeface="Wingdings" panose="05000000000000000000" pitchFamily="2" charset="2"/>
              <a:buChar char="Ø"/>
              <a:tabLst>
                <a:tab pos="746125" algn="l"/>
              </a:tabLst>
            </a:pPr>
            <a:r>
              <a:rPr lang="id-ID" dirty="0">
                <a:solidFill>
                  <a:prstClr val="black"/>
                </a:solidFill>
                <a:latin typeface="Calibri"/>
              </a:rPr>
              <a:t>Wilayah Tengah: Banjar, Buleleng, </a:t>
            </a:r>
            <a:r>
              <a:rPr lang="id-ID" dirty="0" err="1">
                <a:solidFill>
                  <a:prstClr val="black"/>
                </a:solidFill>
                <a:latin typeface="Calibri"/>
              </a:rPr>
              <a:t>Sukasada</a:t>
            </a:r>
            <a:endParaRPr lang="id-ID" dirty="0">
              <a:solidFill>
                <a:prstClr val="black"/>
              </a:solidFill>
              <a:latin typeface="Calibri"/>
            </a:endParaRPr>
          </a:p>
          <a:p>
            <a:pPr marL="682625" lvl="1" indent="-336550" defTabSz="914400">
              <a:buFont typeface="Wingdings" panose="05000000000000000000" pitchFamily="2" charset="2"/>
              <a:buChar char="Ø"/>
              <a:tabLst>
                <a:tab pos="746125" algn="l"/>
              </a:tabLst>
            </a:pPr>
            <a:r>
              <a:rPr lang="id-ID" dirty="0">
                <a:solidFill>
                  <a:prstClr val="black"/>
                </a:solidFill>
                <a:latin typeface="Calibri"/>
              </a:rPr>
              <a:t>Wilayah Timur: Sawan, </a:t>
            </a:r>
            <a:r>
              <a:rPr lang="id-ID" dirty="0" err="1">
                <a:solidFill>
                  <a:prstClr val="black"/>
                </a:solidFill>
                <a:latin typeface="Calibri"/>
              </a:rPr>
              <a:t>Kubutambahan</a:t>
            </a:r>
            <a:r>
              <a:rPr lang="id-ID" dirty="0">
                <a:solidFill>
                  <a:prstClr val="black"/>
                </a:solidFill>
                <a:latin typeface="Calibri"/>
              </a:rPr>
              <a:t>, Tejakula  </a:t>
            </a:r>
            <a:r>
              <a:rPr lang="id-ID" i="1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148200-2DA4-4011-B1CE-6AD001D16596}"/>
              </a:ext>
            </a:extLst>
          </p:cNvPr>
          <p:cNvSpPr txBox="1"/>
          <p:nvPr/>
        </p:nvSpPr>
        <p:spPr>
          <a:xfrm>
            <a:off x="2168710" y="4082022"/>
            <a:ext cx="8344262" cy="8771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6075" indent="-293688" defTabSz="914400">
              <a:buFont typeface="Wingdings" panose="05000000000000000000" pitchFamily="2" charset="2"/>
              <a:buChar char="Ø"/>
              <a:tabLst>
                <a:tab pos="346075" algn="l"/>
              </a:tabLst>
            </a:pPr>
            <a:r>
              <a:rPr lang="id-ID" sz="1700" dirty="0">
                <a:solidFill>
                  <a:prstClr val="black"/>
                </a:solidFill>
                <a:latin typeface="Calibri"/>
              </a:rPr>
              <a:t>Beberapa kelompok telah mendapatkan bantuan sarana prasarana pembesaran berupa kolam </a:t>
            </a:r>
            <a:r>
              <a:rPr lang="id-ID" sz="1700" dirty="0" err="1">
                <a:solidFill>
                  <a:prstClr val="black"/>
                </a:solidFill>
                <a:latin typeface="Calibri"/>
              </a:rPr>
              <a:t>bioflok</a:t>
            </a:r>
            <a:r>
              <a:rPr lang="id-ID" sz="1700" dirty="0">
                <a:solidFill>
                  <a:prstClr val="black"/>
                </a:solidFill>
                <a:latin typeface="Calibri"/>
              </a:rPr>
              <a:t>, namun perlu ditambah dan </a:t>
            </a:r>
            <a:r>
              <a:rPr lang="id-ID" sz="1700" dirty="0" err="1">
                <a:solidFill>
                  <a:prstClr val="black"/>
                </a:solidFill>
                <a:latin typeface="Calibri"/>
              </a:rPr>
              <a:t>dioptimalisasi</a:t>
            </a:r>
            <a:r>
              <a:rPr lang="id-ID" sz="1700" dirty="0">
                <a:solidFill>
                  <a:prstClr val="black"/>
                </a:solidFill>
                <a:latin typeface="Calibri"/>
              </a:rPr>
              <a:t> terkait dengan teknologi pembesaran</a:t>
            </a:r>
            <a:endParaRPr lang="id-ID" sz="1700" i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2B2904D9-318A-4E94-8176-82249FC1C57D}"/>
              </a:ext>
            </a:extLst>
          </p:cNvPr>
          <p:cNvSpPr/>
          <p:nvPr/>
        </p:nvSpPr>
        <p:spPr>
          <a:xfrm>
            <a:off x="2244911" y="3772410"/>
            <a:ext cx="3048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id-ID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D07B06-47B5-4EDB-97D8-1C2933516AF5}"/>
              </a:ext>
            </a:extLst>
          </p:cNvPr>
          <p:cNvSpPr txBox="1"/>
          <p:nvPr/>
        </p:nvSpPr>
        <p:spPr>
          <a:xfrm>
            <a:off x="2605885" y="3669268"/>
            <a:ext cx="1696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id-ID" dirty="0">
                <a:solidFill>
                  <a:prstClr val="black"/>
                </a:solidFill>
                <a:latin typeface="Calibri"/>
              </a:rPr>
              <a:t>Kondisi saat ini: </a:t>
            </a:r>
          </a:p>
        </p:txBody>
      </p:sp>
      <p:pic>
        <p:nvPicPr>
          <p:cNvPr id="5122" name="Picture 2" descr="Hasil gambar untuk kolam pembenihan lele">
            <a:extLst>
              <a:ext uri="{FF2B5EF4-FFF2-40B4-BE49-F238E27FC236}">
                <a16:creationId xmlns:a16="http://schemas.microsoft.com/office/drawing/2014/main" id="{79771873-FFE6-4DC5-BBB3-100C8C780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47" t="17265" r="7147" b="18334"/>
          <a:stretch/>
        </p:blipFill>
        <p:spPr bwMode="auto">
          <a:xfrm>
            <a:off x="5002761" y="5029883"/>
            <a:ext cx="1985276" cy="170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ambar terkait">
            <a:extLst>
              <a:ext uri="{FF2B5EF4-FFF2-40B4-BE49-F238E27FC236}">
                <a16:creationId xmlns:a16="http://schemas.microsoft.com/office/drawing/2014/main" id="{624428AC-49AD-4BB9-88BA-53FBE669A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094" y="5023691"/>
            <a:ext cx="1710906" cy="171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asil gambar untuk kolam bioflok">
            <a:extLst>
              <a:ext uri="{FF2B5EF4-FFF2-40B4-BE49-F238E27FC236}">
                <a16:creationId xmlns:a16="http://schemas.microsoft.com/office/drawing/2014/main" id="{87579FB4-4C09-4282-A261-7190B379F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402" y="5023691"/>
            <a:ext cx="3402907" cy="170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Gambar terkait">
            <a:extLst>
              <a:ext uri="{FF2B5EF4-FFF2-40B4-BE49-F238E27FC236}">
                <a16:creationId xmlns:a16="http://schemas.microsoft.com/office/drawing/2014/main" id="{D668394A-3ACE-40E2-9BE9-81014C8BA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733" y="5023692"/>
            <a:ext cx="1840943" cy="171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42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9E3E3-6102-4019-814B-2B0090998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6031" y="1352808"/>
            <a:ext cx="5473170" cy="1348828"/>
          </a:xfrm>
        </p:spPr>
        <p:txBody>
          <a:bodyPr>
            <a:normAutofit/>
          </a:bodyPr>
          <a:lstStyle/>
          <a:p>
            <a:r>
              <a:rPr lang="en-US" sz="4600" dirty="0">
                <a:latin typeface="Segoe Script" panose="020B0504020000000003" pitchFamily="34" charset="0"/>
              </a:rPr>
              <a:t>TERIMA KASIH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65A5D-550A-4D71-B34B-56E8F11D6638}"/>
              </a:ext>
            </a:extLst>
          </p:cNvPr>
          <p:cNvSpPr txBox="1"/>
          <p:nvPr/>
        </p:nvSpPr>
        <p:spPr>
          <a:xfrm>
            <a:off x="4558153" y="5171212"/>
            <a:ext cx="532014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/>
              <a:t>DINAS PERIKANAN KABUPATEN BULELENG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40DD63-AAEB-4118-8951-EC832FE2A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8298" y="4849061"/>
            <a:ext cx="1236530" cy="109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3953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Trek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5.xml><?xml version="1.0" encoding="utf-8"?>
<a:theme xmlns:a="http://schemas.openxmlformats.org/drawingml/2006/main" name="1_Trek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2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4581</TotalTime>
  <Words>1021</Words>
  <Application>Microsoft Office PowerPoint</Application>
  <PresentationFormat>Widescreen</PresentationFormat>
  <Paragraphs>221</Paragraphs>
  <Slides>30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30</vt:i4>
      </vt:variant>
    </vt:vector>
  </HeadingPairs>
  <TitlesOfParts>
    <vt:vector size="55" baseType="lpstr">
      <vt:lpstr>Arial</vt:lpstr>
      <vt:lpstr>Berlin Sans FB Demi</vt:lpstr>
      <vt:lpstr>Bookman Old Style</vt:lpstr>
      <vt:lpstr>Britannic Bold</vt:lpstr>
      <vt:lpstr>Calibri</vt:lpstr>
      <vt:lpstr>Calibri Light</vt:lpstr>
      <vt:lpstr>Cambria</vt:lpstr>
      <vt:lpstr>Century Gothic</vt:lpstr>
      <vt:lpstr>Franklin Gothic Book</vt:lpstr>
      <vt:lpstr>Franklin Gothic Medium</vt:lpstr>
      <vt:lpstr>Garamond</vt:lpstr>
      <vt:lpstr>Impact</vt:lpstr>
      <vt:lpstr>Rockwell</vt:lpstr>
      <vt:lpstr>Rockwell Condensed</vt:lpstr>
      <vt:lpstr>Segoe Script</vt:lpstr>
      <vt:lpstr>Tahoma</vt:lpstr>
      <vt:lpstr>Tw Cen MT</vt:lpstr>
      <vt:lpstr>Wingdings</vt:lpstr>
      <vt:lpstr>Wingdings 2</vt:lpstr>
      <vt:lpstr>Droplet</vt:lpstr>
      <vt:lpstr>Trek</vt:lpstr>
      <vt:lpstr>1_Office Theme</vt:lpstr>
      <vt:lpstr>Wood Type</vt:lpstr>
      <vt:lpstr>1_Trek</vt:lpstr>
      <vt:lpstr>3_Office Theme</vt:lpstr>
      <vt:lpstr>RENCANA KERJA dinas Perikanan kabupaten buleleng  TAHUN 2020</vt:lpstr>
      <vt:lpstr>PowerPoint Presentation</vt:lpstr>
      <vt:lpstr>PowerPoint Presentation</vt:lpstr>
      <vt:lpstr>PowerPoint Presentation</vt:lpstr>
      <vt:lpstr>PowerPoint Presentation</vt:lpstr>
      <vt:lpstr>TARGET RPJMD DAN RENSTRA DISKAN TAHUN 2020</vt:lpstr>
      <vt:lpstr>PROGRAM DAN KEGIATAN PRIORITAS DINAS PERIKANAN KABUPATEN BULELENG</vt:lpstr>
      <vt:lpstr>PROGRAM / KEGIATAN DINAS PERIKANAN TAHUN 2020</vt:lpstr>
      <vt:lpstr>PROGRAM / KEGIATAN PRIORITAS DINAS PERIKANAN TAHUN 2020</vt:lpstr>
      <vt:lpstr>PROGRAM / KEGIATAN PRIORITAS DINAS PERIKANAN TAHUN 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Pembangunan sektor perikanan kabupaten buleleng tahun 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AKUNTABILITAS KINERJA INSTANSI PEMERINTAHAN 2016</dc:title>
  <dc:creator>Personal</dc:creator>
  <cp:lastModifiedBy>dewa rahjana</cp:lastModifiedBy>
  <cp:revision>240</cp:revision>
  <cp:lastPrinted>2019-04-08T02:40:48Z</cp:lastPrinted>
  <dcterms:created xsi:type="dcterms:W3CDTF">2017-08-24T14:56:03Z</dcterms:created>
  <dcterms:modified xsi:type="dcterms:W3CDTF">2019-04-30T00:34:32Z</dcterms:modified>
</cp:coreProperties>
</file>