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Override2.xml" ContentType="application/vnd.openxmlformats-officedocument.themeOverrid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681" r:id="rId3"/>
    <p:sldMasterId id="2147483694" r:id="rId4"/>
    <p:sldMasterId id="2147483706" r:id="rId5"/>
  </p:sldMasterIdLst>
  <p:notesMasterIdLst>
    <p:notesMasterId r:id="rId27"/>
  </p:notesMasterIdLst>
  <p:sldIdLst>
    <p:sldId id="256" r:id="rId6"/>
    <p:sldId id="1163" r:id="rId7"/>
    <p:sldId id="1196" r:id="rId8"/>
    <p:sldId id="1192" r:id="rId9"/>
    <p:sldId id="1197" r:id="rId10"/>
    <p:sldId id="1190" r:id="rId11"/>
    <p:sldId id="1193" r:id="rId12"/>
    <p:sldId id="1159" r:id="rId13"/>
    <p:sldId id="1166" r:id="rId14"/>
    <p:sldId id="1195" r:id="rId15"/>
    <p:sldId id="1194" r:id="rId16"/>
    <p:sldId id="1204" r:id="rId17"/>
    <p:sldId id="1199" r:id="rId18"/>
    <p:sldId id="1200" r:id="rId19"/>
    <p:sldId id="1201" r:id="rId20"/>
    <p:sldId id="308" r:id="rId21"/>
    <p:sldId id="309" r:id="rId22"/>
    <p:sldId id="310" r:id="rId23"/>
    <p:sldId id="1202" r:id="rId24"/>
    <p:sldId id="1203" r:id="rId25"/>
    <p:sldId id="269" r:id="rId26"/>
  </p:sldIdLst>
  <p:sldSz cx="12192000" cy="6858000"/>
  <p:notesSz cx="7102475" cy="1120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>
        <p:scale>
          <a:sx n="70" d="100"/>
          <a:sy n="70" d="100"/>
        </p:scale>
        <p:origin x="660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Program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</c:f>
              <c:strCache>
                <c:ptCount val="1"/>
                <c:pt idx="0">
                  <c:v>Jumlah Program dan Kegiatan Diskan Buleleng 2019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20-4683-8934-ACAC71F408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Kegiatan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</c:f>
              <c:strCache>
                <c:ptCount val="1"/>
                <c:pt idx="0">
                  <c:v>Jumlah Program dan Kegiatan Diskan Buleleng 2019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20-4683-8934-ACAC71F40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97130952"/>
        <c:axId val="497134560"/>
        <c:axId val="0"/>
      </c:bar3DChart>
      <c:catAx>
        <c:axId val="49713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134560"/>
        <c:crosses val="autoZero"/>
        <c:auto val="1"/>
        <c:lblAlgn val="ctr"/>
        <c:lblOffset val="100"/>
        <c:noMultiLvlLbl val="0"/>
      </c:catAx>
      <c:valAx>
        <c:axId val="49713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13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Program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Program Sekretariat (Rutin)</c:v>
                </c:pt>
                <c:pt idx="1">
                  <c:v>Program Prioritas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6D-42B7-844E-1898EFE111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Kegiatan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Program Sekretariat (Rutin)</c:v>
                </c:pt>
                <c:pt idx="1">
                  <c:v>Program Prioritas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22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6D-42B7-844E-1898EFE11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7146696"/>
        <c:axId val="497141448"/>
      </c:barChart>
      <c:catAx>
        <c:axId val="49714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141448"/>
        <c:crosses val="autoZero"/>
        <c:auto val="1"/>
        <c:lblAlgn val="ctr"/>
        <c:lblOffset val="100"/>
        <c:noMultiLvlLbl val="0"/>
      </c:catAx>
      <c:valAx>
        <c:axId val="49714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14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77739" cy="562415"/>
          </a:xfrm>
          <a:prstGeom prst="rect">
            <a:avLst/>
          </a:prstGeom>
        </p:spPr>
        <p:txBody>
          <a:bodyPr vert="horz" lIns="104590" tIns="52295" rIns="104590" bIns="52295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6" y="0"/>
            <a:ext cx="3077739" cy="562415"/>
          </a:xfrm>
          <a:prstGeom prst="rect">
            <a:avLst/>
          </a:prstGeom>
        </p:spPr>
        <p:txBody>
          <a:bodyPr vert="horz" lIns="104590" tIns="52295" rIns="104590" bIns="52295" rtlCol="0"/>
          <a:lstStyle>
            <a:lvl1pPr algn="r">
              <a:defRPr sz="1400"/>
            </a:lvl1pPr>
          </a:lstStyle>
          <a:p>
            <a:fld id="{05C8D526-D1C4-4B84-8C34-5A20B5B4FD2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2088" y="1403350"/>
            <a:ext cx="6718300" cy="37798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4590" tIns="52295" rIns="104590" bIns="5229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5394498"/>
            <a:ext cx="5681980" cy="4413677"/>
          </a:xfrm>
          <a:prstGeom prst="rect">
            <a:avLst/>
          </a:prstGeom>
        </p:spPr>
        <p:txBody>
          <a:bodyPr vert="horz" lIns="104590" tIns="52295" rIns="104590" bIns="5229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10646927"/>
            <a:ext cx="3077739" cy="562412"/>
          </a:xfrm>
          <a:prstGeom prst="rect">
            <a:avLst/>
          </a:prstGeom>
        </p:spPr>
        <p:txBody>
          <a:bodyPr vert="horz" lIns="104590" tIns="52295" rIns="104590" bIns="52295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6" y="10646927"/>
            <a:ext cx="3077739" cy="562412"/>
          </a:xfrm>
          <a:prstGeom prst="rect">
            <a:avLst/>
          </a:prstGeom>
        </p:spPr>
        <p:txBody>
          <a:bodyPr vert="horz" lIns="104590" tIns="52295" rIns="104590" bIns="52295" rtlCol="0" anchor="b"/>
          <a:lstStyle>
            <a:lvl1pPr algn="r">
              <a:defRPr sz="1400"/>
            </a:lvl1pPr>
          </a:lstStyle>
          <a:p>
            <a:fld id="{9EC53E70-642C-46C2-8349-FD55B375A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2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0" marR="0" lvl="0" indent="0" algn="r" defTabSz="1317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898E40-9E03-4514-B315-6F39A49A3B85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3177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780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881063" y="1023938"/>
            <a:ext cx="9118601" cy="5129212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839520" indent="-322893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91568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808196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324824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841452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358079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874706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391333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44EF69-9326-4B7A-B9CA-C6C6E66E8FD7}" type="slidenum">
              <a:rPr lang="en-US" sz="19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9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44EF69-9326-4B7A-B9CA-C6C6E66E8FD7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34E473-3F28-4D0B-B47A-974B6734203B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DF2A39-BA1B-4C24-8BD8-004A51BE854F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877888" y="1042988"/>
            <a:ext cx="9309101" cy="5237162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426991" eaLnBrk="0" hangingPunct="0">
              <a:defRPr sz="38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860608" indent="-331004" defTabSz="1426991" eaLnBrk="0" hangingPunct="0">
              <a:defRPr sz="38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324012" indent="-264803" defTabSz="1426991" eaLnBrk="0" hangingPunct="0">
              <a:defRPr sz="38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853617" indent="-264803" defTabSz="1426991" eaLnBrk="0" hangingPunct="0">
              <a:defRPr sz="38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383222" indent="-264803" defTabSz="1426991" eaLnBrk="0" hangingPunct="0">
              <a:defRPr sz="38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912827" indent="-264803" defTabSz="1426991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442432" indent="-264803" defTabSz="1426991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972036" indent="-264803" defTabSz="1426991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501641" indent="-264803" defTabSz="1426991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0" marR="0" lvl="0" indent="0" algn="r" defTabSz="142699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44EF69-9326-4B7A-B9CA-C6C6E66E8FD7}" type="slidenum"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42699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330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799" y="5349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3"/>
            <a:ext cx="112776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064" indent="0" algn="ctr">
              <a:buNone/>
            </a:lvl2pPr>
            <a:lvl3pPr marL="914129" indent="0" algn="ctr">
              <a:buNone/>
            </a:lvl3pPr>
            <a:lvl4pPr marL="1371192" indent="0" algn="ctr">
              <a:buNone/>
            </a:lvl4pPr>
            <a:lvl5pPr marL="1828254" indent="0" algn="ctr">
              <a:buNone/>
            </a:lvl5pPr>
            <a:lvl6pPr marL="2285319" indent="0" algn="ctr">
              <a:buNone/>
            </a:lvl6pPr>
            <a:lvl7pPr marL="2742384" indent="0" algn="ctr">
              <a:buNone/>
            </a:lvl7pPr>
            <a:lvl8pPr marL="3199447" indent="0" algn="ctr">
              <a:buNone/>
            </a:lvl8pPr>
            <a:lvl9pPr marL="3656509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48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698" y="76203"/>
            <a:ext cx="3861246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38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799" y="3444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4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342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399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7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799" y="60198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9" y="5410201"/>
            <a:ext cx="11480799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9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45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8" y="1316045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3424" y="6477000"/>
            <a:ext cx="101514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7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1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64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85799" y="5849119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1"/>
            <a:ext cx="112776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2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4" y="609600"/>
            <a:ext cx="7120466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75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2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695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827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69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3999" y="549280"/>
            <a:ext cx="2438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3" y="549280"/>
            <a:ext cx="8331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91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8CDF6-9A2F-4CF1-80CA-8E389CAAD2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3DC2B-62C6-4A8E-9AC3-CC3D6FC4D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55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13BB3-004E-4F0E-B59C-9A408A9874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2D952-8805-4523-A2CA-E284D9238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34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23C43-0AC9-42B4-814D-5B2CDF6E1A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3FF9F-B931-4CF3-827E-A7DD4C3B3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668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D1FE7-6237-4C6F-9DDD-CA09DDE5D9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7ED3C-AFEF-4B6D-A582-5C6AA5389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294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DD8E3-3CCE-41A9-9882-5D5EED33C6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8AD7C-1222-4D03-9C07-231BA86BE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969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E5FAC-4A3A-440B-BD33-447C949808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674BE-BEC4-4F5C-94A9-25926DE3C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227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84764-AC9C-451C-8614-C09DB5483B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1073A-4EDF-4F00-83E7-F5C8C55E8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358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66E1C-B805-44D8-8742-22372C0049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DA596-D915-4D1B-96CD-FD96C7CFC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340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58A8D-459D-4603-B958-5F60E7E88A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344AD-88AF-44D9-9A26-A1AD25BD8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305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8FF26-82E7-4C70-934B-1D301EB5A8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DA019-991F-48B7-BB83-DD0265ADC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15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0AD02-F0F0-4F0E-B135-5913A0B943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0782B-3BEB-4468-A483-767AC2E7C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795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 + 2 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1"/>
            <a:ext cx="12191939" cy="6857852"/>
          </a:xfrm>
          <a:custGeom>
            <a:avLst/>
            <a:gdLst/>
            <a:ahLst/>
            <a:cxnLst/>
            <a:rect l="0" t="0" r="0" b="0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3" name="Shape 53"/>
          <p:cNvSpPr/>
          <p:nvPr/>
        </p:nvSpPr>
        <p:spPr>
          <a:xfrm>
            <a:off x="2676500" y="3735976"/>
            <a:ext cx="1993233" cy="1209753"/>
          </a:xfrm>
          <a:custGeom>
            <a:avLst/>
            <a:gdLst/>
            <a:ahLst/>
            <a:cxnLst/>
            <a:rect l="0" t="0" r="0" b="0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4" name="Shape 54"/>
          <p:cNvSpPr/>
          <p:nvPr/>
        </p:nvSpPr>
        <p:spPr>
          <a:xfrm rot="758744">
            <a:off x="1597752" y="4527106"/>
            <a:ext cx="776501" cy="1159708"/>
          </a:xfrm>
          <a:custGeom>
            <a:avLst/>
            <a:gdLst/>
            <a:ahLst/>
            <a:cxnLst/>
            <a:rect l="0" t="0" r="0" b="0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rgbClr val="51B1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5" name="Shape 55"/>
          <p:cNvSpPr/>
          <p:nvPr/>
        </p:nvSpPr>
        <p:spPr>
          <a:xfrm>
            <a:off x="2657487" y="1"/>
            <a:ext cx="2438517" cy="1857437"/>
          </a:xfrm>
          <a:custGeom>
            <a:avLst/>
            <a:gdLst/>
            <a:ahLst/>
            <a:cxnLst/>
            <a:rect l="0" t="0" r="0" b="0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rgbClr val="EEF1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6" name="Shape 56"/>
          <p:cNvSpPr/>
          <p:nvPr/>
        </p:nvSpPr>
        <p:spPr>
          <a:xfrm>
            <a:off x="2390807" y="5657700"/>
            <a:ext cx="1695516" cy="1200183"/>
          </a:xfrm>
          <a:custGeom>
            <a:avLst/>
            <a:gdLst/>
            <a:ahLst/>
            <a:cxnLst/>
            <a:rect l="0" t="0" r="0" b="0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rgbClr val="EEF1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7" name="Shape 57"/>
          <p:cNvSpPr/>
          <p:nvPr/>
        </p:nvSpPr>
        <p:spPr>
          <a:xfrm>
            <a:off x="0" y="3876557"/>
            <a:ext cx="1295499" cy="2143128"/>
          </a:xfrm>
          <a:custGeom>
            <a:avLst/>
            <a:gdLst/>
            <a:ahLst/>
            <a:cxnLst/>
            <a:rect l="0" t="0" r="0" b="0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rgbClr val="EEF1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5096000" y="1190967"/>
            <a:ext cx="6486400" cy="921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5096000" y="2301200"/>
            <a:ext cx="3148400" cy="403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8433997" y="2301200"/>
            <a:ext cx="3148400" cy="403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101612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892901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065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916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925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189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239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35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2393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4216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95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835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7044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801" y="5349906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5"/>
            <a:ext cx="112776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tx2">
                    <a:shade val="75000"/>
                  </a:schemeClr>
                </a:solidFill>
              </a:defRPr>
            </a:lvl1pPr>
            <a:lvl2pPr marL="342798" indent="0" algn="ctr">
              <a:buNone/>
            </a:lvl2pPr>
            <a:lvl3pPr marL="685597" indent="0" algn="ctr">
              <a:buNone/>
            </a:lvl3pPr>
            <a:lvl4pPr marL="1028394" indent="0" algn="ctr">
              <a:buNone/>
            </a:lvl4pPr>
            <a:lvl5pPr marL="1371191" indent="0" algn="ctr">
              <a:buNone/>
            </a:lvl5pPr>
            <a:lvl6pPr marL="1713989" indent="0" algn="ctr">
              <a:buNone/>
            </a:lvl6pPr>
            <a:lvl7pPr marL="2056788" indent="0" algn="ctr">
              <a:buNone/>
            </a:lvl7pPr>
            <a:lvl8pPr marL="2399585" indent="0" algn="ctr">
              <a:buNone/>
            </a:lvl8pPr>
            <a:lvl9pPr marL="2742382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447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698" y="76203"/>
            <a:ext cx="3861247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469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801" y="3444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15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5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39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399" y="1600200"/>
            <a:ext cx="5588000" cy="4724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791200" cy="4724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938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1" y="6019805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10" y="5410201"/>
            <a:ext cx="11480799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60" y="666750"/>
            <a:ext cx="5720741" cy="639762"/>
          </a:xfrm>
        </p:spPr>
        <p:txBody>
          <a:bodyPr anchor="ctr"/>
          <a:lstStyle>
            <a:lvl1pPr marL="0" indent="0">
              <a:buNone/>
              <a:defRPr sz="135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8" y="666750"/>
            <a:ext cx="5722989" cy="639762"/>
          </a:xfrm>
        </p:spPr>
        <p:txBody>
          <a:bodyPr anchor="ctr"/>
          <a:lstStyle>
            <a:lvl1pPr marL="0" indent="0">
              <a:buNone/>
              <a:defRPr sz="135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60" y="1316047"/>
            <a:ext cx="5720741" cy="3941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8" y="1316047"/>
            <a:ext cx="5718048" cy="3941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3424" y="6477000"/>
            <a:ext cx="101514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1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839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106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85801" y="5849121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1"/>
            <a:ext cx="11277600" cy="520700"/>
          </a:xfrm>
        </p:spPr>
        <p:txBody>
          <a:bodyPr/>
          <a:lstStyle>
            <a:lvl1pPr algn="l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3" y="609600"/>
            <a:ext cx="4011084" cy="4800600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218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3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695" tIns="0"/>
          <a:lstStyle>
            <a:lvl1pPr marL="0" indent="0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155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029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1" y="549280"/>
            <a:ext cx="2438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3" y="549280"/>
            <a:ext cx="8331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2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799" y="10509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406880" y="1554163"/>
            <a:ext cx="1158168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942" y="76203"/>
            <a:ext cx="3351618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378" y="76203"/>
            <a:ext cx="4471564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3424" y="6477001"/>
            <a:ext cx="1015144" cy="24447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880" y="457200"/>
            <a:ext cx="11581680" cy="838200"/>
          </a:xfrm>
          <a:prstGeom prst="rect">
            <a:avLst/>
          </a:prstGeom>
        </p:spPr>
        <p:txBody>
          <a:bodyPr vert="horz" lIns="91415" tIns="45707" rIns="91415" bIns="45707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799" y="10509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799" y="1057991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7765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06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12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192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25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798" indent="-3427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728" indent="-2856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659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599724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6788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385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0914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798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5042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text styles</a:t>
            </a:r>
          </a:p>
          <a:p>
            <a:pPr lvl="1"/>
            <a:r>
              <a:rPr lang="en-US" altLang="id-ID"/>
              <a:t>Second level</a:t>
            </a:r>
          </a:p>
          <a:p>
            <a:pPr lvl="2"/>
            <a:r>
              <a:rPr lang="en-US" altLang="id-ID"/>
              <a:t>Third level</a:t>
            </a:r>
          </a:p>
          <a:p>
            <a:pPr lvl="3"/>
            <a:r>
              <a:rPr lang="en-US" altLang="id-ID"/>
              <a:t>Fourth level</a:t>
            </a:r>
          </a:p>
          <a:p>
            <a:pPr lvl="4"/>
            <a:r>
              <a:rPr lang="en-US" altLang="id-ID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646F18-FE8B-4E25-810F-2A8D35F6E8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30E1AF-7A4E-4FA3-B675-AA061D510F3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6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39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1" y="1050905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406880" y="1554163"/>
            <a:ext cx="1158168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941" y="76203"/>
            <a:ext cx="3351619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379" y="76203"/>
            <a:ext cx="4471564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3424" y="6477003"/>
            <a:ext cx="1015144" cy="24447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880" y="457200"/>
            <a:ext cx="11581680" cy="838200"/>
          </a:xfrm>
          <a:prstGeom prst="rect">
            <a:avLst/>
          </a:prstGeom>
        </p:spPr>
        <p:txBody>
          <a:bodyPr vert="horz" lIns="91415" tIns="45707" rIns="91415" bIns="45707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1" y="1050905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1" y="105799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6828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5pPr>
      <a:lvl6pPr marL="342798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6pPr>
      <a:lvl7pPr marL="685597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7pPr>
      <a:lvl8pPr marL="1028394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8pPr>
      <a:lvl9pPr marL="1371191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9pPr>
    </p:titleStyle>
    <p:bodyStyle>
      <a:lvl1pPr marL="257099" indent="-25709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57046" indent="-2142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100" kern="1200">
          <a:solidFill>
            <a:schemeClr val="tx2"/>
          </a:solidFill>
          <a:latin typeface="+mn-lt"/>
          <a:ea typeface="+mn-ea"/>
          <a:cs typeface="+mn-cs"/>
        </a:defRPr>
      </a:lvl2pPr>
      <a:lvl3pPr marL="856994" indent="-1713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199793" indent="-1713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542591" indent="-1713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388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350" kern="1200">
          <a:solidFill>
            <a:schemeClr val="tx2"/>
          </a:solidFill>
          <a:latin typeface="+mn-lt"/>
          <a:ea typeface="+mn-ea"/>
          <a:cs typeface="+mn-cs"/>
        </a:defRPr>
      </a:lvl6pPr>
      <a:lvl7pPr marL="2228186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70985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913782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7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5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3995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23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71429-1E40-4579-BF85-2382B76C5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477" y="2324101"/>
            <a:ext cx="10713046" cy="2209797"/>
          </a:xfrm>
        </p:spPr>
        <p:txBody>
          <a:bodyPr>
            <a:normAutofit/>
          </a:bodyPr>
          <a:lstStyle/>
          <a:p>
            <a:r>
              <a:rPr lang="en-US" dirty="0"/>
              <a:t>PROGRAM / KEGIATAN </a:t>
            </a:r>
            <a:br>
              <a:rPr lang="en-US" dirty="0"/>
            </a:b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Perikanan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 </a:t>
            </a:r>
            <a:r>
              <a:rPr lang="en-US" dirty="0" err="1"/>
              <a:t>buleleng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TAHUN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60FF8-C6D7-4BED-8539-EFDBCE18B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971" y="373639"/>
            <a:ext cx="1236530" cy="10905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CBD7FD-8DB0-425E-8B20-1EB7FACB3F44}"/>
              </a:ext>
            </a:extLst>
          </p:cNvPr>
          <p:cNvSpPr txBox="1"/>
          <p:nvPr/>
        </p:nvSpPr>
        <p:spPr>
          <a:xfrm>
            <a:off x="5029197" y="734261"/>
            <a:ext cx="53201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/>
              <a:t>DINAS PERIKANAN </a:t>
            </a:r>
          </a:p>
          <a:p>
            <a:pPr algn="ctr"/>
            <a:r>
              <a:rPr lang="en-US" sz="2300" dirty="0"/>
              <a:t>KABUPATEN BULELENG</a:t>
            </a:r>
          </a:p>
        </p:txBody>
      </p:sp>
    </p:spTree>
    <p:extLst>
      <p:ext uri="{BB962C8B-B14F-4D97-AF65-F5344CB8AC3E}">
        <p14:creationId xmlns:p14="http://schemas.microsoft.com/office/powerpoint/2010/main" val="213718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905793" y="5429536"/>
            <a:ext cx="8380412" cy="10042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lvl="1" indent="-342900" algn="just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i="1" dirty="0">
                <a:solidFill>
                  <a:srgbClr val="000000"/>
                </a:solidFill>
                <a:latin typeface="Cambria" pitchFamily="18" charset="0"/>
              </a:rPr>
              <a:t>PERDA KABUPATEN BULELENG NO. 13 TAHUN 2016 </a:t>
            </a:r>
            <a:r>
              <a:rPr lang="en-US" sz="2000" i="1" dirty="0">
                <a:solidFill>
                  <a:srgbClr val="000000"/>
                </a:solidFill>
                <a:latin typeface="Cambria" pitchFamily="18" charset="0"/>
              </a:rPr>
              <a:t>TENTANG PEMBENTUKAN DAN SUSUNAN PERANGKAT DAERAH KABUPATEN BULELENG</a:t>
            </a:r>
            <a:endParaRPr lang="en-US" sz="2600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1889155" y="3344613"/>
            <a:ext cx="8413691" cy="16197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lvl="1" indent="-342900" algn="just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i="1" dirty="0">
                <a:solidFill>
                  <a:srgbClr val="000000"/>
                </a:solidFill>
                <a:latin typeface="Cambria" pitchFamily="18" charset="0"/>
              </a:rPr>
              <a:t>PERMENKP RI NO. 26/PERMEN-KP/2016 TAHUN 2016  </a:t>
            </a:r>
            <a:r>
              <a:rPr lang="en-US" sz="2000" i="1" dirty="0">
                <a:solidFill>
                  <a:srgbClr val="000000"/>
                </a:solidFill>
                <a:latin typeface="Cambria" pitchFamily="18" charset="0"/>
              </a:rPr>
              <a:t>TENTANG PEDOMAN NOMENKLATUR PERANGKAT DAERAH DAN UNIT KERJA PADA PERANGKAT DAERAH PROVINSI DAN KABUPATEN/KOTA YANG MELAKSANAKAN URUSAN PEMERINTAHAN DI BIDANG KELAUTAN DAN PERIKANAN </a:t>
            </a:r>
            <a:endParaRPr lang="en-US" sz="2000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07348" y="144460"/>
            <a:ext cx="8984453" cy="100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2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155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31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4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618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/>
            <a:r>
              <a:rPr lang="en-US" b="1" cap="none" dirty="0">
                <a:solidFill>
                  <a:prstClr val="black"/>
                </a:solidFill>
                <a:effectLst/>
                <a:latin typeface="Calibri" pitchFamily="34" charset="0"/>
              </a:rPr>
              <a:t>KEWENANGAN</a:t>
            </a:r>
          </a:p>
          <a:p>
            <a:pPr algn="ctr" defTabSz="914400" eaLnBrk="1" hangingPunct="1"/>
            <a:r>
              <a:rPr lang="en-US" b="1" cap="none" dirty="0">
                <a:solidFill>
                  <a:prstClr val="black"/>
                </a:solidFill>
                <a:effectLst/>
                <a:latin typeface="Calibri" pitchFamily="34" charset="0"/>
              </a:rPr>
              <a:t>DINAS PERIKANAN KABUPATEN BULELENG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18EE11AA-777D-4484-A151-B532CDB60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229" y="1431880"/>
            <a:ext cx="8413691" cy="15582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lvl="1" indent="-342900" algn="just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400" i="1" dirty="0">
                <a:solidFill>
                  <a:srgbClr val="000000"/>
                </a:solidFill>
                <a:latin typeface="Cambria" pitchFamily="18" charset="0"/>
              </a:rPr>
              <a:t>BERDASARKAN UU NOMOR 23 TAHUN 2014 TENTANG PEMERINTAHAN DAERAH, PENGELOLAAN LAUT MENJADI WEWENANG PEMERINTAH PROVINSI TERMASUK </a:t>
            </a:r>
            <a:r>
              <a:rPr lang="en-US" sz="2300" i="1" dirty="0">
                <a:solidFill>
                  <a:srgbClr val="000000"/>
                </a:solidFill>
                <a:latin typeface="Cambria" pitchFamily="18" charset="0"/>
              </a:rPr>
              <a:t>KEGIATAN</a:t>
            </a:r>
            <a:r>
              <a:rPr lang="en-US" sz="2400" i="1" dirty="0">
                <a:solidFill>
                  <a:srgbClr val="000000"/>
                </a:solidFill>
                <a:latin typeface="Cambria" pitchFamily="18" charset="0"/>
              </a:rPr>
              <a:t> KONSERVASI DAN PENGAWASAN SUMBERDAYA KELAUTAN </a:t>
            </a:r>
            <a:endParaRPr lang="en-US" sz="2400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37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7AD7B5-12BA-418F-B553-9806BC78D86F}"/>
              </a:ext>
            </a:extLst>
          </p:cNvPr>
          <p:cNvPicPr/>
          <p:nvPr/>
        </p:nvPicPr>
        <p:blipFill rotWithShape="1">
          <a:blip r:embed="rId2"/>
          <a:srcRect l="12019" t="33923" r="7532" b="48708"/>
          <a:stretch/>
        </p:blipFill>
        <p:spPr bwMode="auto">
          <a:xfrm>
            <a:off x="110837" y="138539"/>
            <a:ext cx="11679386" cy="10806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F64420-B3D9-47DC-88A3-27A4F566E166}"/>
              </a:ext>
            </a:extLst>
          </p:cNvPr>
          <p:cNvPicPr/>
          <p:nvPr/>
        </p:nvPicPr>
        <p:blipFill rotWithShape="1">
          <a:blip r:embed="rId3"/>
          <a:srcRect l="13782" t="46598" r="7533" b="12771"/>
          <a:stretch/>
        </p:blipFill>
        <p:spPr bwMode="auto">
          <a:xfrm>
            <a:off x="353295" y="1246910"/>
            <a:ext cx="11464635" cy="26877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4696D5-2BC7-40B8-B355-ECD122871B1B}"/>
              </a:ext>
            </a:extLst>
          </p:cNvPr>
          <p:cNvPicPr/>
          <p:nvPr/>
        </p:nvPicPr>
        <p:blipFill rotWithShape="1">
          <a:blip r:embed="rId4"/>
          <a:srcRect l="13462" t="31254" r="7692" b="21324"/>
          <a:stretch/>
        </p:blipFill>
        <p:spPr bwMode="auto">
          <a:xfrm>
            <a:off x="325587" y="3796146"/>
            <a:ext cx="11464635" cy="30618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5ADEDC-2B5C-4D88-BE8E-DFDDE02C22B6}"/>
              </a:ext>
            </a:extLst>
          </p:cNvPr>
          <p:cNvSpPr/>
          <p:nvPr/>
        </p:nvSpPr>
        <p:spPr>
          <a:xfrm>
            <a:off x="9005455" y="498764"/>
            <a:ext cx="2784767" cy="62206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D2F1C0-F6E8-43E6-8C16-437750618EC3}"/>
              </a:ext>
            </a:extLst>
          </p:cNvPr>
          <p:cNvSpPr/>
          <p:nvPr/>
        </p:nvSpPr>
        <p:spPr>
          <a:xfrm rot="20423677">
            <a:off x="6493957" y="5294891"/>
            <a:ext cx="244289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Lampiran UU 23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24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ahun</a:t>
            </a:r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2014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149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955587" y="3505200"/>
            <a:ext cx="8380412" cy="4502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4763" lvl="1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dirty="0">
                <a:solidFill>
                  <a:srgbClr val="000000"/>
                </a:solidFill>
                <a:latin typeface="Cambria" pitchFamily="18" charset="0"/>
              </a:rPr>
              <a:t>KEWENANGAN DINAS PERIKANAN KABUPATEN BULELENG</a:t>
            </a:r>
          </a:p>
        </p:txBody>
      </p:sp>
      <p:sp>
        <p:nvSpPr>
          <p:cNvPr id="5" name="Down Arrow 4"/>
          <p:cNvSpPr/>
          <p:nvPr/>
        </p:nvSpPr>
        <p:spPr>
          <a:xfrm>
            <a:off x="5618977" y="4038600"/>
            <a:ext cx="1020352" cy="609600"/>
          </a:xfrm>
          <a:prstGeom prst="downArrow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922309" y="4666838"/>
            <a:ext cx="8413691" cy="8195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100013" lvl="1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PEMBERDAYAAN NELAYAN KECIL DAN USAHA KECIL PEMBUDIDAYAAN IKAN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E2491-41C0-49CE-B6A1-01E282F90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587" y="677455"/>
            <a:ext cx="8486368" cy="22130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3DE6D14-7E5E-49F6-9655-356EC9EB019D}"/>
              </a:ext>
            </a:extLst>
          </p:cNvPr>
          <p:cNvSpPr/>
          <p:nvPr/>
        </p:nvSpPr>
        <p:spPr>
          <a:xfrm rot="20229553">
            <a:off x="598969" y="822520"/>
            <a:ext cx="1756244" cy="7814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2017</a:t>
            </a:r>
            <a:endParaRPr lang="en-US" sz="4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650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7"/>
          <p:cNvGrpSpPr>
            <a:grpSpLocks/>
          </p:cNvGrpSpPr>
          <p:nvPr/>
        </p:nvGrpSpPr>
        <p:grpSpPr bwMode="auto">
          <a:xfrm>
            <a:off x="1504902" y="138545"/>
            <a:ext cx="9177792" cy="1461655"/>
            <a:chOff x="0" y="0"/>
            <a:chExt cx="5760" cy="845"/>
          </a:xfrm>
          <a:gradFill>
            <a:gsLst>
              <a:gs pos="0">
                <a:srgbClr val="5E9EFF"/>
              </a:gs>
              <a:gs pos="40000">
                <a:srgbClr val="85C2FF"/>
              </a:gs>
              <a:gs pos="60000">
                <a:srgbClr val="C4D6EB"/>
              </a:gs>
              <a:gs pos="99000">
                <a:srgbClr val="D5DCEF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marL="0" marR="0" lvl="0" indent="0" algn="ctr" defTabSz="80145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marL="0" marR="0" lvl="0" indent="0" algn="ctr" defTabSz="80145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77201" y="457200"/>
            <a:ext cx="9128125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sz="32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TARGET RPJMD DAN RENSTRA DISKAN TAHUN 2019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27174"/>
              </p:ext>
            </p:extLst>
          </p:nvPr>
        </p:nvGraphicFramePr>
        <p:xfrm>
          <a:off x="1677201" y="1790852"/>
          <a:ext cx="8708745" cy="4757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2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76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2288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NO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SASARAN STRATEGIS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INDIKATOR KINERJA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u="none" strike="noStrike" dirty="0">
                          <a:effectLst/>
                        </a:rPr>
                        <a:t>TARGET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44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fi-FI" sz="1600" u="none" strike="noStrike" dirty="0">
                          <a:effectLst/>
                        </a:rPr>
                        <a:t>Meningkatnya produksi perikanan 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budidaya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3.480, 67  </a:t>
                      </a:r>
                      <a:r>
                        <a:rPr lang="id-ID" sz="1600" u="none" strike="noStrike" dirty="0">
                          <a:effectLst/>
                        </a:rPr>
                        <a:t>ton    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46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Tangkap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16.575, 64</a:t>
                      </a:r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  <a:r>
                        <a:rPr lang="id-ID" sz="1600" u="none" strike="noStrike" dirty="0">
                          <a:effectLst/>
                        </a:rPr>
                        <a:t>ton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241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Tingkat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37,40 kg/</a:t>
                      </a:r>
                      <a:r>
                        <a:rPr lang="en-US" sz="1600" u="none" strike="noStrike" dirty="0" err="1">
                          <a:effectLst/>
                        </a:rPr>
                        <a:t>kapita</a:t>
                      </a:r>
                      <a:r>
                        <a:rPr lang="en-US" sz="1600" u="none" strike="noStrike" dirty="0">
                          <a:effectLst/>
                        </a:rPr>
                        <a:t>/</a:t>
                      </a:r>
                      <a:r>
                        <a:rPr lang="en-US" sz="1600" u="none" strike="noStrike" dirty="0" err="1">
                          <a:effectLst/>
                        </a:rPr>
                        <a:t>tahun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86854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SDM</a:t>
                      </a:r>
                      <a:r>
                        <a:rPr lang="en-US" sz="1600" u="none" strike="noStrike" dirty="0">
                          <a:effectLst/>
                        </a:rPr>
                        <a:t> Masyarakat</a:t>
                      </a:r>
                      <a:r>
                        <a:rPr lang="id-ID" sz="1600" u="none" strike="noStrike" dirty="0">
                          <a:effectLst/>
                        </a:rPr>
                        <a:t>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Cakupan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bina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kelompok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r>
                        <a:rPr lang="id-ID" sz="1600" u="none" strike="noStrike" dirty="0">
                          <a:effectLst/>
                        </a:rPr>
                        <a:t> kelompok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459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Pengembangan Kawasan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Jumlah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1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923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230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1011384" y="55419"/>
            <a:ext cx="10127671" cy="1252191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64132" y="98290"/>
            <a:ext cx="10008108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DAN KEGIATAN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KABUPATEN BULELENG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541680"/>
              </p:ext>
            </p:extLst>
          </p:nvPr>
        </p:nvGraphicFramePr>
        <p:xfrm>
          <a:off x="2808005" y="1364674"/>
          <a:ext cx="8305800" cy="3620659"/>
        </p:xfrm>
        <a:graphic>
          <a:graphicData uri="http://schemas.openxmlformats.org/drawingml/2006/table">
            <a:tbl>
              <a:tblPr>
                <a:solidFill>
                  <a:schemeClr val="accent1">
                    <a:lumMod val="20000"/>
                    <a:lumOff val="80000"/>
                  </a:schemeClr>
                </a:solidFill>
                <a:tableStyleId>{5C22544A-7EE6-4342-B048-85BDC9FD1C3A}</a:tableStyleId>
              </a:tblPr>
              <a:tblGrid>
                <a:gridCol w="55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1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64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2500" b="1" u="none" strike="noStrike" dirty="0">
                          <a:effectLst/>
                        </a:rPr>
                        <a:t>PROGRAM</a:t>
                      </a:r>
                      <a:endParaRPr lang="id-ID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0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1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</a:t>
                      </a:r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Pengembangan Budidaya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2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</a:t>
                      </a:r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Pengembangan Perikanan Tangkap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3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Pengelolaan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dan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Pemasaran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Produksi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20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4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Pemberdayaan Masyarakat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5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Pengembangan Kawasan Budidaya Perikanan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6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Program Informasi Pembangunan Daerah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726718"/>
                  </a:ext>
                </a:extLst>
              </a:tr>
            </a:tbl>
          </a:graphicData>
        </a:graphic>
      </p:graphicFrame>
      <p:sp>
        <p:nvSpPr>
          <p:cNvPr id="4" name="Arrow: Striped Right 3">
            <a:extLst>
              <a:ext uri="{FF2B5EF4-FFF2-40B4-BE49-F238E27FC236}">
                <a16:creationId xmlns:a16="http://schemas.microsoft.com/office/drawing/2014/main" id="{11456DF2-0D13-42C0-9F54-F271810D261C}"/>
              </a:ext>
            </a:extLst>
          </p:cNvPr>
          <p:cNvSpPr/>
          <p:nvPr/>
        </p:nvSpPr>
        <p:spPr>
          <a:xfrm flipH="1">
            <a:off x="1921315" y="1967345"/>
            <a:ext cx="845125" cy="1066800"/>
          </a:xfrm>
          <a:prstGeom prst="stripedRightArrow">
            <a:avLst>
              <a:gd name="adj1" fmla="val 50000"/>
              <a:gd name="adj2" fmla="val 516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A66FE8-1C2F-4E1C-84D2-2361F74CE1EC}"/>
              </a:ext>
            </a:extLst>
          </p:cNvPr>
          <p:cNvSpPr/>
          <p:nvPr/>
        </p:nvSpPr>
        <p:spPr>
          <a:xfrm rot="20229553">
            <a:off x="-111717" y="2108329"/>
            <a:ext cx="2351698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Prioritas</a:t>
            </a:r>
            <a:r>
              <a:rPr lang="en-US" sz="4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6770ED-9105-4B6E-A9CE-30D50741B010}"/>
              </a:ext>
            </a:extLst>
          </p:cNvPr>
          <p:cNvSpPr/>
          <p:nvPr/>
        </p:nvSpPr>
        <p:spPr>
          <a:xfrm>
            <a:off x="2752793" y="1720807"/>
            <a:ext cx="600214" cy="2565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4A6174-6684-473B-9635-880730E240E5}"/>
              </a:ext>
            </a:extLst>
          </p:cNvPr>
          <p:cNvSpPr/>
          <p:nvPr/>
        </p:nvSpPr>
        <p:spPr>
          <a:xfrm rot="20229553">
            <a:off x="-42330" y="4154907"/>
            <a:ext cx="2502948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800" b="1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Penunjang</a:t>
            </a:r>
            <a:endParaRPr lang="en-US" sz="38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9E74940-6B15-4155-B996-53B13B282705}"/>
              </a:ext>
            </a:extLst>
          </p:cNvPr>
          <p:cNvSpPr/>
          <p:nvPr/>
        </p:nvSpPr>
        <p:spPr>
          <a:xfrm>
            <a:off x="2767061" y="4350917"/>
            <a:ext cx="600214" cy="70117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80BD34EC-30BF-4942-9207-E371625C47A6}"/>
              </a:ext>
            </a:extLst>
          </p:cNvPr>
          <p:cNvSpPr/>
          <p:nvPr/>
        </p:nvSpPr>
        <p:spPr>
          <a:xfrm flipH="1">
            <a:off x="2133397" y="4350916"/>
            <a:ext cx="609691" cy="701171"/>
          </a:xfrm>
          <a:prstGeom prst="stripedRightArrow">
            <a:avLst>
              <a:gd name="adj1" fmla="val 50000"/>
              <a:gd name="adj2" fmla="val 516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07555E66-FB92-4F2A-9DE3-9488718592B3}"/>
              </a:ext>
            </a:extLst>
          </p:cNvPr>
          <p:cNvSpPr/>
          <p:nvPr/>
        </p:nvSpPr>
        <p:spPr>
          <a:xfrm>
            <a:off x="9892145" y="1967345"/>
            <a:ext cx="2161310" cy="3864811"/>
          </a:xfrm>
          <a:prstGeom prst="curvedLef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4E69B-6AE9-4338-845E-F4A70FD0EB78}"/>
              </a:ext>
            </a:extLst>
          </p:cNvPr>
          <p:cNvSpPr/>
          <p:nvPr/>
        </p:nvSpPr>
        <p:spPr>
          <a:xfrm>
            <a:off x="284892" y="5438965"/>
            <a:ext cx="1871855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Kegiatan</a:t>
            </a:r>
            <a:r>
              <a:rPr 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en-US" sz="3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rioritas</a:t>
            </a:r>
            <a:endParaRPr lang="en-US" sz="3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EE433CDD-4701-4CDF-9128-21702FF80361}"/>
              </a:ext>
            </a:extLst>
          </p:cNvPr>
          <p:cNvSpPr/>
          <p:nvPr/>
        </p:nvSpPr>
        <p:spPr>
          <a:xfrm>
            <a:off x="9130443" y="1967345"/>
            <a:ext cx="600214" cy="67887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B9FAED5F-66BE-4327-80A2-DF1014A5AB44}"/>
              </a:ext>
            </a:extLst>
          </p:cNvPr>
          <p:cNvSpPr/>
          <p:nvPr/>
        </p:nvSpPr>
        <p:spPr>
          <a:xfrm>
            <a:off x="9845613" y="2937770"/>
            <a:ext cx="1451801" cy="3864811"/>
          </a:xfrm>
          <a:prstGeom prst="curvedLef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632B6D0C-96BB-4188-A83F-C9A316E0B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397" y="5050129"/>
            <a:ext cx="7550728" cy="482254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457200" indent="-457200" algn="ctr" defTabSz="914400" eaLnBrk="1" hangingPunct="1">
              <a:buAutoNum type="arabicPeriod"/>
              <a:defRPr/>
            </a:pP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Pengembangan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Prasarana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Budidaya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E4A8425C-2F3A-4EDC-A1CF-A6A1017EE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3111" y="6082460"/>
            <a:ext cx="6269034" cy="588356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3.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Pemantapan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Pemasaran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Produksi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884C4FEA-A886-4ED9-9A4C-4EF74CBD3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6747" y="5466696"/>
            <a:ext cx="7901856" cy="482254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2.  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Pengembangan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dan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Prasarana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Tangkap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5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1386681" y="124695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77201" y="167565"/>
            <a:ext cx="9128125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/ KEGIATAN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TAHUN 2019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969818" y="1295399"/>
            <a:ext cx="10565595" cy="1909753"/>
          </a:xfrm>
          <a:prstGeom prst="rect">
            <a:avLst/>
          </a:prstGeom>
          <a:noFill/>
          <a:ln>
            <a:noFill/>
          </a:ln>
          <a:extLst/>
        </p:spPr>
        <p:txBody>
          <a:bodyPr lIns="75942" tIns="37971" rIns="75942" bIns="3797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82550" lvl="2" defTabSz="914400" eaLnBrk="1" hangingPunct="1">
              <a:defRPr/>
            </a:pPr>
            <a:r>
              <a:rPr lang="nl-NL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PROGRAM / KEGIATAN DINAS PERIKANAN KABUPATEN BULELENG : </a:t>
            </a:r>
          </a:p>
          <a:p>
            <a:pPr marL="82550" lvl="2" defTabSz="914400" eaLnBrk="1" hangingPunct="1">
              <a:defRPr/>
            </a:pPr>
            <a:r>
              <a:rPr lang="nl-NL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 PROGRAM DAN 39 KEGIATAN</a:t>
            </a:r>
          </a:p>
          <a:p>
            <a:pPr marL="82550" lvl="2" defTabSz="914400" eaLnBrk="1" hangingPunct="1">
              <a:defRPr/>
            </a:pPr>
            <a:endParaRPr lang="nl-NL" sz="2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2550" lvl="2" defTabSz="914400" eaLnBrk="1" hangingPunct="1">
              <a:defRPr/>
            </a:pPr>
            <a:r>
              <a:rPr lang="nl-NL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TERDIRI DARI </a:t>
            </a:r>
            <a:r>
              <a:rPr lang="nl-NL" sz="20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 PROGRAM PRIORITAS, 17 Kegiatan </a:t>
            </a:r>
            <a:r>
              <a:rPr lang="nl-NL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 SELEBIHNYA ADALAH PROGRAM SEKRETARIAT (5 Program, 22 Kegiatan) </a:t>
            </a:r>
          </a:p>
          <a:p>
            <a:pPr marL="915897" lvl="2" defTabSz="914400" eaLnBrk="1" hangingPunct="1">
              <a:tabLst>
                <a:tab pos="625475" algn="l"/>
                <a:tab pos="4927600" algn="l"/>
                <a:tab pos="5199063" algn="l"/>
              </a:tabLst>
              <a:defRPr/>
            </a:pPr>
            <a:endParaRPr lang="nl-NL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8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  <a:endParaRPr lang="nl-NL" sz="1600" b="1" dirty="0">
              <a:solidFill>
                <a:prstClr val="black"/>
              </a:solidFill>
              <a:latin typeface="Berlin Sans FB Demi" pitchFamily="34" charset="0"/>
              <a:cs typeface="Arial" charset="0"/>
            </a:endParaRP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  <a:endParaRPr lang="nl-NL" sz="1400" b="1" dirty="0">
              <a:solidFill>
                <a:prstClr val="black"/>
              </a:solidFill>
              <a:latin typeface="Berlin Sans FB Demi" pitchFamily="34" charset="0"/>
              <a:cs typeface="Arial" charset="0"/>
            </a:endParaRP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4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4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  <a:r>
              <a:rPr lang="en-US" sz="14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		</a:t>
            </a:r>
          </a:p>
          <a:p>
            <a:pPr marL="395249" indent="-395249" defTabSz="914400" eaLnBrk="1" hangingPunct="1">
              <a:tabLst>
                <a:tab pos="627001" algn="l"/>
              </a:tabLst>
              <a:defRPr/>
            </a:pPr>
            <a:endParaRPr lang="en-US" sz="1400" b="1" cap="none" dirty="0">
              <a:solidFill>
                <a:prstClr val="black"/>
              </a:solidFill>
              <a:effectLst/>
              <a:latin typeface="Berlin Sans FB Demi" pitchFamily="34" charset="0"/>
            </a:endParaRPr>
          </a:p>
          <a:p>
            <a:pPr marL="395249" indent="-395249" defTabSz="914400" eaLnBrk="1" hangingPunct="1">
              <a:tabLst>
                <a:tab pos="627001" algn="l"/>
              </a:tabLst>
              <a:defRPr/>
            </a:pPr>
            <a:r>
              <a:rPr lang="en-US" sz="1400" b="1" cap="none" dirty="0">
                <a:solidFill>
                  <a:prstClr val="black"/>
                </a:solidFill>
                <a:effectLst/>
                <a:latin typeface="Berlin Sans FB Demi" pitchFamily="34" charset="0"/>
              </a:rPr>
              <a:t>		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BA2FA1A-026B-4350-B27C-A80F841AA0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0771340"/>
              </p:ext>
            </p:extLst>
          </p:nvPr>
        </p:nvGraphicFramePr>
        <p:xfrm>
          <a:off x="845129" y="3047999"/>
          <a:ext cx="5818908" cy="3642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06809A2-8319-4F13-A3F1-96AD19AC3F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8904250"/>
              </p:ext>
            </p:extLst>
          </p:nvPr>
        </p:nvGraphicFramePr>
        <p:xfrm>
          <a:off x="5800437" y="3047998"/>
          <a:ext cx="5734976" cy="3519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1570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7"/>
          <p:cNvGrpSpPr>
            <a:grpSpLocks/>
          </p:cNvGrpSpPr>
          <p:nvPr/>
        </p:nvGrpSpPr>
        <p:grpSpPr bwMode="auto">
          <a:xfrm>
            <a:off x="1386681" y="152405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38651" y="209125"/>
            <a:ext cx="9128125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/ KEGIATAN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TAHUN 2019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86682" y="1295395"/>
            <a:ext cx="9418638" cy="5410200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lIns="75927" tIns="37963" rIns="75927" bIns="37963"/>
          <a:lstStyle>
            <a:lvl1pPr marL="395288" indent="-395288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42950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01738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6002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574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>
                <a:tab pos="341211" algn="l"/>
              </a:tabLst>
              <a:defRPr/>
            </a:pPr>
            <a:r>
              <a:rPr lang="nn-NO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1)	PROGRAM PENGEMBANGAN BUDIDAYA PERIKANAN</a:t>
            </a:r>
            <a:r>
              <a:rPr lang="nn-NO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14129" algn="l"/>
              </a:tabLst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Pengembangan Perikanan Budidaya	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14129" algn="l"/>
              </a:tabLst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Sarana Prasarana Perikanan Budidaya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Pengembangan Pembenihan Ikan</a:t>
            </a: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Penangulangan,Pengendalian Hama Penyakit Ikan dan Lingkungan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Bibit Unggul Ikan Air Tawar</a:t>
            </a:r>
          </a:p>
          <a:p>
            <a:pPr marL="626877" indent="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nl-NL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2)	PROGRAM PENGEMBANGAN PERIKANAN TANGKAP</a:t>
            </a:r>
            <a:endParaRPr lang="nn-NO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99933" indent="-285694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899933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Sarana dan Prasarana Perikanan Tangkap</a:t>
            </a:r>
          </a:p>
          <a:p>
            <a:pPr marL="899933" indent="-285694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899933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Pemeliharaan Rutin / Berkala Tempat Pelelangan Ikan</a:t>
            </a:r>
          </a:p>
          <a:p>
            <a:pPr marL="614239" indent="0" defTabSz="914400" eaLnBrk="1" fontAlgn="base" hangingPunct="1">
              <a:spcBef>
                <a:spcPct val="0"/>
              </a:spcBef>
              <a:spcAft>
                <a:spcPct val="0"/>
              </a:spcAft>
              <a:tabLst>
                <a:tab pos="899933" algn="l"/>
              </a:tabLst>
              <a:defRPr/>
            </a:pP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3)	 PROGRAM PENGELOLAAN DAN PEMASARAN PRODUKSI PERIKANAN</a:t>
            </a:r>
          </a:p>
          <a:p>
            <a:pPr marL="626877" indent="287252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682421" algn="l"/>
              </a:tabLst>
              <a:defRPr/>
            </a:pP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Penatausahaan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Perikanan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626877" indent="287252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682421" algn="l"/>
              </a:tabLst>
              <a:defRPr/>
            </a:pP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Kajian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Pemasaran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Produksi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Perikanan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2543" lvl="1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Pengolahan /Mutu Hasil Perikanan</a:t>
            </a:r>
          </a:p>
          <a:p>
            <a:pPr marL="912543" lvl="1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Pemantapan Pemasaran Produksi Perikanan</a:t>
            </a:r>
          </a:p>
          <a:p>
            <a:pPr marL="626877" indent="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4)	PROGRAM PEMBERDAYAAN MASYARAKAT PERIKANAN</a:t>
            </a: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Peningkatan Sumberdaya Masyarakat Perikanan	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Evaluasi dan Supervisi Sumberdaya Masyarakat Perikanan	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Penumbuhan Kelompok Masyarakat Perikanan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Penyiapan Informasi Teknologi Perikanan dan Kemitraan	</a:t>
            </a:r>
          </a:p>
          <a:p>
            <a:pPr marL="614239" indent="0" defTabSz="914400" eaLnBrk="1" fontAlgn="base" hangingPunct="1">
              <a:spcBef>
                <a:spcPct val="0"/>
              </a:spcBef>
              <a:spcAft>
                <a:spcPct val="0"/>
              </a:spcAft>
              <a:tabLst>
                <a:tab pos="899933" algn="l"/>
              </a:tabLst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	</a:t>
            </a: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7"/>
          <p:cNvGrpSpPr>
            <a:grpSpLocks/>
          </p:cNvGrpSpPr>
          <p:nvPr/>
        </p:nvGrpSpPr>
        <p:grpSpPr bwMode="auto">
          <a:xfrm>
            <a:off x="1386681" y="96985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529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529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483235" y="125998"/>
            <a:ext cx="9128125" cy="866775"/>
          </a:xfr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/ KEGIATAN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TAHUN 2019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676400" y="1752600"/>
            <a:ext cx="8763000" cy="1676400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lIns="75927" tIns="37963" rIns="75927" bIns="37963"/>
          <a:lstStyle>
            <a:lvl1pPr marL="395288" indent="-395288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42950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01738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6002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574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5)	PROGRAM PENGEMBANGAN KAWASAN BUDIDAYA PERIKANAN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dan Penataan Kawasan Perikanan Darat</a:t>
            </a:r>
          </a:p>
          <a:p>
            <a:pPr marL="626877" indent="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6)	PROGRAM INFORMASI PEMBANGUNAN DAERAH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Penyelenggaraan Pameran / Pawai Pembangunan</a:t>
            </a: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2543" lvl="1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n-NO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n-NO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l-NL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l-NL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</a:rPr>
              <a:t>		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680055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BB9DDEEE-B38A-4DD5-85F0-5297FED9710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92878" y="1462276"/>
          <a:ext cx="5470814" cy="59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415">
                  <a:extLst>
                    <a:ext uri="{9D8B030D-6E8A-4147-A177-3AD203B41FA5}">
                      <a16:colId xmlns:a16="http://schemas.microsoft.com/office/drawing/2014/main" val="4251852036"/>
                    </a:ext>
                  </a:extLst>
                </a:gridCol>
                <a:gridCol w="2420798">
                  <a:extLst>
                    <a:ext uri="{9D8B030D-6E8A-4147-A177-3AD203B41FA5}">
                      <a16:colId xmlns:a16="http://schemas.microsoft.com/office/drawing/2014/main" val="4004005873"/>
                    </a:ext>
                  </a:extLst>
                </a:gridCol>
                <a:gridCol w="2201601">
                  <a:extLst>
                    <a:ext uri="{9D8B030D-6E8A-4147-A177-3AD203B41FA5}">
                      <a16:colId xmlns:a16="http://schemas.microsoft.com/office/drawing/2014/main" val="3987389980"/>
                    </a:ext>
                  </a:extLst>
                </a:gridCol>
              </a:tblGrid>
              <a:tr h="278489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NO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URAIAN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PAGU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247400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500" b="1" dirty="0"/>
                        <a:t>BELANJA TIDAK LANGSUNG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/>
                        <a:t>3.854.063.000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87477525"/>
                  </a:ext>
                </a:extLst>
              </a:tr>
            </a:tbl>
          </a:graphicData>
        </a:graphic>
      </p:graphicFrame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B5AD4A61-6562-4236-8BD4-3E6A0BF696E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92878" y="2406847"/>
          <a:ext cx="8582526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5490">
                  <a:extLst>
                    <a:ext uri="{9D8B030D-6E8A-4147-A177-3AD203B41FA5}">
                      <a16:colId xmlns:a16="http://schemas.microsoft.com/office/drawing/2014/main" val="4251852036"/>
                    </a:ext>
                  </a:extLst>
                </a:gridCol>
                <a:gridCol w="2195352">
                  <a:extLst>
                    <a:ext uri="{9D8B030D-6E8A-4147-A177-3AD203B41FA5}">
                      <a16:colId xmlns:a16="http://schemas.microsoft.com/office/drawing/2014/main" val="4004005873"/>
                    </a:ext>
                  </a:extLst>
                </a:gridCol>
                <a:gridCol w="1430421">
                  <a:extLst>
                    <a:ext uri="{9D8B030D-6E8A-4147-A177-3AD203B41FA5}">
                      <a16:colId xmlns:a16="http://schemas.microsoft.com/office/drawing/2014/main" val="3987389980"/>
                    </a:ext>
                  </a:extLst>
                </a:gridCol>
                <a:gridCol w="1430421">
                  <a:extLst>
                    <a:ext uri="{9D8B030D-6E8A-4147-A177-3AD203B41FA5}">
                      <a16:colId xmlns:a16="http://schemas.microsoft.com/office/drawing/2014/main" val="3825977397"/>
                    </a:ext>
                  </a:extLst>
                </a:gridCol>
                <a:gridCol w="1430421">
                  <a:extLst>
                    <a:ext uri="{9D8B030D-6E8A-4147-A177-3AD203B41FA5}">
                      <a16:colId xmlns:a16="http://schemas.microsoft.com/office/drawing/2014/main" val="1054801416"/>
                    </a:ext>
                  </a:extLst>
                </a:gridCol>
                <a:gridCol w="1430421">
                  <a:extLst>
                    <a:ext uri="{9D8B030D-6E8A-4147-A177-3AD203B41FA5}">
                      <a16:colId xmlns:a16="http://schemas.microsoft.com/office/drawing/2014/main" val="852500075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NO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URAIAN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PAGU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BELANJA PEGAWAI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BELANJA BARANG / JASA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BELANJA MODAL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247400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500" b="1" dirty="0"/>
                        <a:t>BELANJA LANGSUNG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/>
                        <a:t>4.675.488.000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US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428.434.200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US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4.071.503.550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US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175.550.250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87477525"/>
                  </a:ext>
                </a:extLst>
              </a:tr>
            </a:tbl>
          </a:graphicData>
        </a:graphic>
      </p:graphicFrame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2564010" y="371543"/>
            <a:ext cx="7063979" cy="8001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algn="ctr" defTabSz="601088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275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algn="ctr" defTabSz="601088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275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7" name="Rectangle 2">
            <a:extLst>
              <a:ext uri="{FF2B5EF4-FFF2-40B4-BE49-F238E27FC236}">
                <a16:creationId xmlns:a16="http://schemas.microsoft.com/office/drawing/2014/main" id="{7D4D8BA3-AB6E-4FEA-BE28-578E0F760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529" y="371860"/>
            <a:ext cx="6846094" cy="650081"/>
          </a:xfrm>
          <a:prstGeom prst="rect">
            <a:avLst/>
          </a:prstGeom>
          <a:extLst/>
        </p:spPr>
        <p:txBody>
          <a:bodyPr vert="horz" wrap="square" lIns="56945" tIns="28472" rIns="56945" bIns="28472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685800" eaLnBrk="1" hangingPunct="1">
              <a:defRPr/>
            </a:pPr>
            <a:r>
              <a:rPr lang="en-US" sz="2550" b="1" cap="none" dirty="0">
                <a:solidFill>
                  <a:prstClr val="black"/>
                </a:solidFill>
                <a:effectLst/>
                <a:latin typeface="Calibri" pitchFamily="34" charset="0"/>
              </a:rPr>
              <a:t>RANCANGAN BELANJA TAHUN 2019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41F556-9EE2-4C3D-81C6-70DCFD622520}"/>
              </a:ext>
            </a:extLst>
          </p:cNvPr>
          <p:cNvSpPr txBox="1"/>
          <p:nvPr/>
        </p:nvSpPr>
        <p:spPr>
          <a:xfrm rot="20988477">
            <a:off x="1896096" y="3748409"/>
            <a:ext cx="373380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dirty="0">
                <a:solidFill>
                  <a:prstClr val="black"/>
                </a:solidFill>
                <a:latin typeface="Franklin Gothic Book"/>
              </a:rPr>
              <a:t>SUMBER DANA BELANJA LANGSUNG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B0B46E0-9B2B-4C78-89A2-147E7DDBCD73}"/>
              </a:ext>
            </a:extLst>
          </p:cNvPr>
          <p:cNvGraphicFramePr>
            <a:graphicFrameLocks noGrp="1"/>
          </p:cNvGraphicFramePr>
          <p:nvPr/>
        </p:nvGraphicFramePr>
        <p:xfrm>
          <a:off x="4038600" y="4114800"/>
          <a:ext cx="643680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375">
                  <a:extLst>
                    <a:ext uri="{9D8B030D-6E8A-4147-A177-3AD203B41FA5}">
                      <a16:colId xmlns:a16="http://schemas.microsoft.com/office/drawing/2014/main" val="3933188457"/>
                    </a:ext>
                  </a:extLst>
                </a:gridCol>
                <a:gridCol w="3080425">
                  <a:extLst>
                    <a:ext uri="{9D8B030D-6E8A-4147-A177-3AD203B41FA5}">
                      <a16:colId xmlns:a16="http://schemas.microsoft.com/office/drawing/2014/main" val="3509055243"/>
                    </a:ext>
                  </a:extLst>
                </a:gridCol>
                <a:gridCol w="2703004">
                  <a:extLst>
                    <a:ext uri="{9D8B030D-6E8A-4147-A177-3AD203B41FA5}">
                      <a16:colId xmlns:a16="http://schemas.microsoft.com/office/drawing/2014/main" val="1362970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SUMBER DANA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PAGU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06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1.000.000.000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1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1.500.000.000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59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SDA PERIKANAN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983.593.000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63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DAK KELAUTAN DAN PERIKANAN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1.120.895.000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2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BHP PROV BBKB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71.000.000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056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566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2564006" y="340087"/>
            <a:ext cx="7063979" cy="8001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algn="ctr" defTabSz="601088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275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algn="ctr" defTabSz="601088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275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610618" y="381108"/>
            <a:ext cx="6846094" cy="650081"/>
          </a:xfrm>
          <a:extLst/>
        </p:spPr>
        <p:txBody>
          <a:bodyPr vert="horz" wrap="square" lIns="56945" tIns="28472" rIns="56945" bIns="28472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en-US" sz="255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POSTUR ANGGARAN TAHUN 2019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4461CF1-188D-454B-A0CD-DC5619D20A5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905000" y="1464945"/>
          <a:ext cx="8381998" cy="4402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471">
                  <a:extLst>
                    <a:ext uri="{9D8B030D-6E8A-4147-A177-3AD203B41FA5}">
                      <a16:colId xmlns:a16="http://schemas.microsoft.com/office/drawing/2014/main" val="3119171191"/>
                    </a:ext>
                  </a:extLst>
                </a:gridCol>
                <a:gridCol w="5162383">
                  <a:extLst>
                    <a:ext uri="{9D8B030D-6E8A-4147-A177-3AD203B41FA5}">
                      <a16:colId xmlns:a16="http://schemas.microsoft.com/office/drawing/2014/main" val="712385493"/>
                    </a:ext>
                  </a:extLst>
                </a:gridCol>
                <a:gridCol w="2323144">
                  <a:extLst>
                    <a:ext uri="{9D8B030D-6E8A-4147-A177-3AD203B41FA5}">
                      <a16:colId xmlns:a16="http://schemas.microsoft.com/office/drawing/2014/main" val="4199228802"/>
                    </a:ext>
                  </a:extLst>
                </a:gridCol>
              </a:tblGrid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PROGRAM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ANGGARAN (</a:t>
                      </a:r>
                      <a:r>
                        <a:rPr lang="en-US" sz="1600" dirty="0" err="1"/>
                        <a:t>Rp</a:t>
                      </a:r>
                      <a:r>
                        <a:rPr lang="en-US" sz="1600" dirty="0"/>
                        <a:t>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55061468"/>
                  </a:ext>
                </a:extLst>
              </a:tr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PELAYANAN DAN ADMINISTRASI PERKANTORAN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1.334.203.178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2883949492"/>
                  </a:ext>
                </a:extLst>
              </a:tr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PENINGKATAN SARANA DAN PRASARANA APARATUR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193.532.000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2445346901"/>
                  </a:ext>
                </a:extLst>
              </a:tr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PENINGKATAN KAPASITAS SUMBERDAYA APARATUR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6.000.000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4000234688"/>
                  </a:ext>
                </a:extLst>
              </a:tr>
              <a:tr h="58652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PENINGKATAN PENGEMBANGAN SISTEM PELAPORAN DAN CAPAIAN KINERJA DAN KEUANGAN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210.340.000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1636753455"/>
                  </a:ext>
                </a:extLst>
              </a:tr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PERENCANAAN ANGGARAN SKPD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107.008.000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2205749791"/>
                  </a:ext>
                </a:extLst>
              </a:tr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INFORMASI PEMBANGUNAN DAERAH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54.100.000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4247305179"/>
                  </a:ext>
                </a:extLst>
              </a:tr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PENGEMBANGAN BUDIDAYA PERIKANAN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765.187.750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1104629951"/>
                  </a:ext>
                </a:extLst>
              </a:tr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u="none" strike="noStrike" dirty="0">
                          <a:effectLst/>
                        </a:rPr>
                        <a:t>PENGEMBANGAN PERIKANAN TANGKAP 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1.109.233.750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1849370972"/>
                  </a:ext>
                </a:extLst>
              </a:tr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u="none" strike="noStrike" dirty="0">
                          <a:effectLst/>
                        </a:rPr>
                        <a:t>PENGEMBANGAN KAWASAN BUDIDAYA PERIKANAN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66.259.500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287845822"/>
                  </a:ext>
                </a:extLst>
              </a:tr>
              <a:tr h="329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u="none" strike="noStrike" dirty="0">
                          <a:effectLst/>
                        </a:rPr>
                        <a:t>PEMBERDAYAAN MASYARAKAT PERIKANAN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471.785.822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2172694524"/>
                  </a:ext>
                </a:extLst>
              </a:tr>
              <a:tr h="5217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u="none" strike="noStrike" dirty="0">
                          <a:effectLst/>
                        </a:rPr>
                        <a:t>PENGELOLAAN DAN PEMASARAN PRODUKSI PERIKANAN</a:t>
                      </a:r>
                      <a:endParaRPr lang="fi-FI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357.838.000</a:t>
                      </a:r>
                      <a:endParaRPr lang="en-US" sz="1600" dirty="0">
                        <a:effectLst/>
                      </a:endParaRPr>
                    </a:p>
                  </a:txBody>
                  <a:tcPr marL="14288" marR="14288" marT="14288" marB="14288"/>
                </a:tc>
                <a:extLst>
                  <a:ext uri="{0D108BD9-81ED-4DB2-BD59-A6C34878D82A}">
                    <a16:rowId xmlns:a16="http://schemas.microsoft.com/office/drawing/2014/main" val="1239943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282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4F5E-2B36-4E10-928F-415AF4CCFD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/>
              <a:t>Pembangunan </a:t>
            </a:r>
            <a:r>
              <a:rPr lang="en-US" sz="6600" dirty="0" err="1"/>
              <a:t>sektor</a:t>
            </a:r>
            <a:r>
              <a:rPr lang="en-US" sz="6600" dirty="0"/>
              <a:t> </a:t>
            </a:r>
            <a:r>
              <a:rPr lang="en-US" sz="6600" dirty="0" err="1"/>
              <a:t>perikanan</a:t>
            </a:r>
            <a:r>
              <a:rPr lang="en-US" sz="6600" dirty="0"/>
              <a:t> </a:t>
            </a:r>
            <a:r>
              <a:rPr lang="en-US" sz="6600" dirty="0" err="1"/>
              <a:t>kabupaten</a:t>
            </a:r>
            <a:r>
              <a:rPr lang="en-US" sz="6600" dirty="0"/>
              <a:t> </a:t>
            </a:r>
            <a:r>
              <a:rPr lang="en-US" sz="6600" dirty="0" err="1"/>
              <a:t>buleleng</a:t>
            </a:r>
            <a:r>
              <a:rPr lang="en-US" sz="6600" dirty="0"/>
              <a:t> </a:t>
            </a:r>
            <a:r>
              <a:rPr lang="en-US" sz="6600" dirty="0" err="1"/>
              <a:t>tahun</a:t>
            </a:r>
            <a:r>
              <a:rPr lang="en-US" sz="6600" dirty="0"/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4270202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9E139F-8B47-4040-A292-BCD22B2999EA}"/>
              </a:ext>
            </a:extLst>
          </p:cNvPr>
          <p:cNvSpPr/>
          <p:nvPr/>
        </p:nvSpPr>
        <p:spPr>
          <a:xfrm>
            <a:off x="214559" y="333719"/>
            <a:ext cx="7526572" cy="477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Pengembangan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Sarana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Prasarana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Perikanan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Budidaya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endParaRPr kumimoji="0" lang="en-US" sz="2500" b="0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175678-DCEC-49B4-9BB3-135B02D190E1}"/>
              </a:ext>
            </a:extLst>
          </p:cNvPr>
          <p:cNvSpPr/>
          <p:nvPr/>
        </p:nvSpPr>
        <p:spPr>
          <a:xfrm>
            <a:off x="196149" y="3654314"/>
            <a:ext cx="8102821" cy="477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Pengembangan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Sarana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dan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Prasarana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Perikanan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Tangkap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endParaRPr kumimoji="0" lang="en-US" sz="2500" b="0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B4C887-0D2B-44A9-8FD2-4EB5090D1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80" y="4240475"/>
            <a:ext cx="3907518" cy="2337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36B344-938F-4D69-BEDA-0512FACF0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49" y="4240475"/>
            <a:ext cx="3622977" cy="2337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DA422A-52CE-4394-A42F-A8A9AFF0E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352" y="4240475"/>
            <a:ext cx="3987919" cy="2337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7AA457-4D72-4C3D-AA94-79A374838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559" y="936537"/>
            <a:ext cx="3622977" cy="22917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BC36F51-2313-46FB-B38C-04D0FFAC7E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889" y="957584"/>
            <a:ext cx="3907519" cy="22671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B2AAC74-5194-4D4A-96ED-ED1A6090D6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1761" y="936537"/>
            <a:ext cx="3969510" cy="22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84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9E139F-8B47-4040-A292-BCD22B2999EA}"/>
              </a:ext>
            </a:extLst>
          </p:cNvPr>
          <p:cNvSpPr/>
          <p:nvPr/>
        </p:nvSpPr>
        <p:spPr>
          <a:xfrm>
            <a:off x="481264" y="443789"/>
            <a:ext cx="6577263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GEMARIKAN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Gerakan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Memasyarakatkan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Makan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Ikan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)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95F709-815A-469D-A7F3-5AD24B42B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71" y="1798754"/>
            <a:ext cx="3753852" cy="28153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2EA6D5-F0EF-4373-B090-E64B28867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55" y="1798754"/>
            <a:ext cx="3753852" cy="28153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51C46E-17E8-408B-8D6E-8650DD356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3587" y="1823578"/>
            <a:ext cx="2815388" cy="375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29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A8A1B9-2047-4143-B901-79BE2A5F5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48" y="1016167"/>
            <a:ext cx="4810849" cy="29033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A33D14-1793-4EF7-99D2-AD7D5D92EC6D}"/>
              </a:ext>
            </a:extLst>
          </p:cNvPr>
          <p:cNvSpPr/>
          <p:nvPr/>
        </p:nvSpPr>
        <p:spPr>
          <a:xfrm>
            <a:off x="371902" y="312820"/>
            <a:ext cx="1006857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GEMARIKAN yang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menyasar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anak-anak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sekolah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(TK, SD)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9B25DD-B689-4F59-BC7B-C7CDE7003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948" y="3983696"/>
            <a:ext cx="4782330" cy="27379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F3815D-4EF4-46BB-B8DA-D1F84409E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462" y="1016167"/>
            <a:ext cx="4810849" cy="29033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3DE6AA-7E17-40A4-813B-3A27F404A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378" y="3983696"/>
            <a:ext cx="4867459" cy="273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06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id-ID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algn="ctr" defTabSz="971550" eaLnBrk="0" hangingPunct="0"/>
            <a:endParaRPr lang="en-GB" sz="1700" baseline="2000">
              <a:solidFill>
                <a:srgbClr val="00CC00"/>
              </a:solidFill>
              <a:latin typeface="Bookman Old Style" pitchFamily="18" charset="0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24000" y="360000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id-ID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20" name="Title 2"/>
          <p:cNvSpPr>
            <a:spLocks/>
          </p:cNvSpPr>
          <p:nvPr/>
        </p:nvSpPr>
        <p:spPr bwMode="gray">
          <a:xfrm>
            <a:off x="2362201" y="482026"/>
            <a:ext cx="79295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defTabSz="914400">
              <a:defRPr/>
            </a:pPr>
            <a:r>
              <a:rPr lang="id-ID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OPTIMALISASI SEKTOR PERIKANAN BUDIDAYA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676400" y="1295401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400" b="1" dirty="0">
                <a:solidFill>
                  <a:srgbClr val="FF0000"/>
                </a:solidFill>
                <a:latin typeface="Calibri"/>
              </a:rPr>
              <a:t>OPTIMALISASI BUDIDAYA NILA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80EC7F-16BA-4FA1-917B-141BE9570E0D}"/>
              </a:ext>
            </a:extLst>
          </p:cNvPr>
          <p:cNvSpPr txBox="1"/>
          <p:nvPr/>
        </p:nvSpPr>
        <p:spPr>
          <a:xfrm>
            <a:off x="1714500" y="2150642"/>
            <a:ext cx="8877301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000" dirty="0">
                <a:solidFill>
                  <a:prstClr val="black"/>
                </a:solidFill>
                <a:latin typeface="Calibri"/>
              </a:rPr>
              <a:t>Jangka Panjang (fokus): </a:t>
            </a:r>
          </a:p>
          <a:p>
            <a:pPr marL="342900" indent="-342900" defTabSz="914400">
              <a:buFontTx/>
              <a:buAutoNum type="arabicPeriod"/>
            </a:pPr>
            <a:r>
              <a:rPr lang="id-ID" sz="2000" dirty="0">
                <a:solidFill>
                  <a:prstClr val="black"/>
                </a:solidFill>
                <a:latin typeface="Calibri"/>
              </a:rPr>
              <a:t>Intensifikasi dan ekstensifikasi pembenihan serta penggelondongan nila dan pembesaran nila (kolam-</a:t>
            </a:r>
            <a:r>
              <a:rPr lang="id-ID" sz="2000" dirty="0" err="1">
                <a:solidFill>
                  <a:prstClr val="black"/>
                </a:solidFill>
                <a:latin typeface="Calibri"/>
              </a:rPr>
              <a:t>minapadi</a:t>
            </a:r>
            <a:r>
              <a:rPr lang="id-ID" sz="2000" dirty="0">
                <a:solidFill>
                  <a:prstClr val="black"/>
                </a:solidFill>
                <a:latin typeface="Calibri"/>
              </a:rPr>
              <a:t>) sebagai salah satu komoditas unggulan daerah</a:t>
            </a:r>
          </a:p>
          <a:p>
            <a:pPr marL="342900" indent="-342900" defTabSz="914400">
              <a:buFontTx/>
              <a:buAutoNum type="arabicPeriod"/>
            </a:pPr>
            <a:r>
              <a:rPr lang="id-ID" sz="2000" dirty="0">
                <a:solidFill>
                  <a:prstClr val="black"/>
                </a:solidFill>
                <a:latin typeface="Calibri"/>
              </a:rPr>
              <a:t>Meningkatkan tata kelola perbenihan, khususnya B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P</a:t>
            </a:r>
            <a:r>
              <a:rPr lang="id-ID" sz="2000" dirty="0">
                <a:solidFill>
                  <a:prstClr val="black"/>
                </a:solidFill>
                <a:latin typeface="Calibri"/>
              </a:rPr>
              <a:t>I Ringdikit sebagai salah satu penghasil PAD</a:t>
            </a:r>
          </a:p>
        </p:txBody>
      </p:sp>
      <p:pic>
        <p:nvPicPr>
          <p:cNvPr id="3074" name="Picture 2" descr="Hasil gambar untuk pendederan nila">
            <a:extLst>
              <a:ext uri="{FF2B5EF4-FFF2-40B4-BE49-F238E27FC236}">
                <a16:creationId xmlns:a16="http://schemas.microsoft.com/office/drawing/2014/main" id="{FCFFEAA6-D9FA-45D0-996F-628535B42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/>
          <a:stretch/>
        </p:blipFill>
        <p:spPr bwMode="auto">
          <a:xfrm>
            <a:off x="1714500" y="4222017"/>
            <a:ext cx="3276599" cy="229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ambar terkait">
            <a:extLst>
              <a:ext uri="{FF2B5EF4-FFF2-40B4-BE49-F238E27FC236}">
                <a16:creationId xmlns:a16="http://schemas.microsoft.com/office/drawing/2014/main" id="{3DE20352-EE8D-421B-9DD6-45853FDB5E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5" t="-98" r="24192" b="18288"/>
          <a:stretch/>
        </p:blipFill>
        <p:spPr bwMode="auto">
          <a:xfrm>
            <a:off x="5003799" y="4234716"/>
            <a:ext cx="2763557" cy="22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ambar terkait">
            <a:extLst>
              <a:ext uri="{FF2B5EF4-FFF2-40B4-BE49-F238E27FC236}">
                <a16:creationId xmlns:a16="http://schemas.microsoft.com/office/drawing/2014/main" id="{80691F21-B0D7-43E6-B6E2-CF9CCFE01D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1" t="-2111" r="-8509" b="2111"/>
          <a:stretch/>
        </p:blipFill>
        <p:spPr bwMode="auto">
          <a:xfrm>
            <a:off x="7811805" y="4175436"/>
            <a:ext cx="3105836" cy="233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644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id-ID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algn="ctr" defTabSz="971550" eaLnBrk="0" hangingPunct="0"/>
            <a:endParaRPr lang="en-GB" sz="1700" baseline="2000">
              <a:solidFill>
                <a:srgbClr val="00CC00"/>
              </a:solidFill>
              <a:latin typeface="Bookman Old Style" pitchFamily="18" charset="0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24000" y="360000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id-ID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20" name="Title 2"/>
          <p:cNvSpPr>
            <a:spLocks/>
          </p:cNvSpPr>
          <p:nvPr/>
        </p:nvSpPr>
        <p:spPr bwMode="gray">
          <a:xfrm>
            <a:off x="2362201" y="482026"/>
            <a:ext cx="79295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defTabSz="914400">
              <a:defRPr/>
            </a:pPr>
            <a:r>
              <a:rPr lang="id-ID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OPTIMALISASI SEKTOR PERIKANAN BUDIDAYA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676400" y="1295401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400" b="1" dirty="0">
                <a:solidFill>
                  <a:srgbClr val="FF0000"/>
                </a:solidFill>
                <a:latin typeface="Calibri"/>
              </a:rPr>
              <a:t>OPTIMALISASI BUDIDAYA LELE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80EC7F-16BA-4FA1-917B-141BE9570E0D}"/>
              </a:ext>
            </a:extLst>
          </p:cNvPr>
          <p:cNvSpPr txBox="1"/>
          <p:nvPr/>
        </p:nvSpPr>
        <p:spPr>
          <a:xfrm>
            <a:off x="1676400" y="1905000"/>
            <a:ext cx="8839201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000" dirty="0">
                <a:solidFill>
                  <a:prstClr val="black"/>
                </a:solidFill>
                <a:latin typeface="Calibri"/>
              </a:rPr>
              <a:t>Fokus pada pembenihan dan pembesaran (</a:t>
            </a:r>
            <a:r>
              <a:rPr lang="id-ID" sz="2000" dirty="0" err="1">
                <a:solidFill>
                  <a:prstClr val="black"/>
                </a:solidFill>
                <a:latin typeface="Calibri"/>
              </a:rPr>
              <a:t>metoda</a:t>
            </a:r>
            <a:r>
              <a:rPr lang="id-ID" sz="2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id-ID" sz="2000" dirty="0" err="1">
                <a:solidFill>
                  <a:prstClr val="black"/>
                </a:solidFill>
                <a:latin typeface="Calibri"/>
              </a:rPr>
              <a:t>bioflok</a:t>
            </a:r>
            <a:r>
              <a:rPr lang="id-ID" sz="2000" dirty="0">
                <a:solidFill>
                  <a:prstClr val="black"/>
                </a:solidFill>
                <a:latin typeface="Calibri"/>
              </a:rPr>
              <a:t>)</a:t>
            </a:r>
            <a:endParaRPr lang="id-ID" sz="2000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DA2293D4-4254-4BA2-9A8A-8CA561D5E2A9}"/>
              </a:ext>
            </a:extLst>
          </p:cNvPr>
          <p:cNvSpPr/>
          <p:nvPr/>
        </p:nvSpPr>
        <p:spPr>
          <a:xfrm>
            <a:off x="1981200" y="2438400"/>
            <a:ext cx="3048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d-ID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BFF94-9986-4C43-8D38-44FA96D8920D}"/>
              </a:ext>
            </a:extLst>
          </p:cNvPr>
          <p:cNvSpPr txBox="1"/>
          <p:nvPr/>
        </p:nvSpPr>
        <p:spPr>
          <a:xfrm>
            <a:off x="2351690" y="2362200"/>
            <a:ext cx="2275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id-ID" dirty="0">
                <a:solidFill>
                  <a:prstClr val="black"/>
                </a:solidFill>
                <a:latin typeface="Calibri"/>
              </a:rPr>
              <a:t>Dilaksanakan dengan: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9D9A79-D806-4E80-A1C0-F6DA1EDFE4BC}"/>
              </a:ext>
            </a:extLst>
          </p:cNvPr>
          <p:cNvSpPr txBox="1"/>
          <p:nvPr/>
        </p:nvSpPr>
        <p:spPr>
          <a:xfrm>
            <a:off x="1970691" y="2743200"/>
            <a:ext cx="854491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defTabSz="914400">
              <a:buFont typeface="+mj-lt"/>
              <a:buAutoNum type="arabicPeriod"/>
            </a:pPr>
            <a:r>
              <a:rPr lang="id-ID" dirty="0">
                <a:solidFill>
                  <a:prstClr val="black"/>
                </a:solidFill>
                <a:latin typeface="Calibri"/>
              </a:rPr>
              <a:t>Membangun sentra-sentra pembenihan di 2 wilayah utama </a:t>
            </a:r>
          </a:p>
          <a:p>
            <a:pPr marL="346075" defTabSz="914400">
              <a:buFont typeface="Wingdings" panose="05000000000000000000" pitchFamily="2" charset="2"/>
              <a:buChar char="Ø"/>
              <a:tabLst>
                <a:tab pos="682625" algn="l"/>
              </a:tabLst>
            </a:pPr>
            <a:r>
              <a:rPr lang="id-ID" i="1" dirty="0">
                <a:solidFill>
                  <a:prstClr val="black"/>
                </a:solidFill>
                <a:latin typeface="Calibri"/>
              </a:rPr>
              <a:t>	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Wilayah Barat, pusat di B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P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I Sanggalangit</a:t>
            </a:r>
          </a:p>
          <a:p>
            <a:pPr marL="682625" lvl="1" indent="-336550" defTabSz="914400">
              <a:buFont typeface="Wingdings" panose="05000000000000000000" pitchFamily="2" charset="2"/>
              <a:buChar char="Ø"/>
              <a:tabLst>
                <a:tab pos="746125" algn="l"/>
              </a:tabLst>
            </a:pPr>
            <a:r>
              <a:rPr lang="id-ID" i="1" dirty="0">
                <a:solidFill>
                  <a:prstClr val="black"/>
                </a:solidFill>
                <a:latin typeface="Calibri"/>
              </a:rPr>
              <a:t>Wilayah Tengah, pusat di </a:t>
            </a:r>
            <a:r>
              <a:rPr lang="id-ID" i="1" dirty="0" err="1">
                <a:solidFill>
                  <a:prstClr val="black"/>
                </a:solidFill>
                <a:latin typeface="Calibri"/>
              </a:rPr>
              <a:t>Temukus</a:t>
            </a:r>
            <a:r>
              <a:rPr lang="id-ID" i="1" dirty="0">
                <a:solidFill>
                  <a:prstClr val="black"/>
                </a:solidFill>
                <a:latin typeface="Calibri"/>
              </a:rPr>
              <a:t>, </a:t>
            </a:r>
            <a:r>
              <a:rPr lang="id-ID" i="1" dirty="0" err="1">
                <a:solidFill>
                  <a:prstClr val="black"/>
                </a:solidFill>
                <a:latin typeface="Calibri"/>
              </a:rPr>
              <a:t>Ambengan</a:t>
            </a:r>
            <a:r>
              <a:rPr lang="id-ID" i="1" dirty="0">
                <a:solidFill>
                  <a:prstClr val="black"/>
                </a:solidFill>
                <a:latin typeface="Calibri"/>
              </a:rPr>
              <a:t>,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148200-2DA4-4011-B1CE-6AD001D16596}"/>
              </a:ext>
            </a:extLst>
          </p:cNvPr>
          <p:cNvSpPr txBox="1"/>
          <p:nvPr/>
        </p:nvSpPr>
        <p:spPr>
          <a:xfrm>
            <a:off x="2168710" y="4158222"/>
            <a:ext cx="8344262" cy="11387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293688" defTabSz="914400">
              <a:buFont typeface="Wingdings" panose="05000000000000000000" pitchFamily="2" charset="2"/>
              <a:buChar char="Ø"/>
              <a:tabLst>
                <a:tab pos="346075" algn="l"/>
              </a:tabLst>
            </a:pPr>
            <a:r>
              <a:rPr lang="id-ID" sz="1700" dirty="0">
                <a:solidFill>
                  <a:prstClr val="black"/>
                </a:solidFill>
                <a:latin typeface="Calibri"/>
              </a:rPr>
              <a:t>B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P</a:t>
            </a:r>
            <a:r>
              <a:rPr lang="id-ID" sz="1700" dirty="0">
                <a:solidFill>
                  <a:prstClr val="black"/>
                </a:solidFill>
                <a:latin typeface="Calibri"/>
              </a:rPr>
              <a:t>I Sangalangit – untuk tahun 2019 sudah dianggarkan untuk kaji terap pembenihan lele. Dilaksanakan di semester 1/ 2019</a:t>
            </a:r>
          </a:p>
          <a:p>
            <a:pPr marL="346075" lvl="1" indent="-293688" defTabSz="914400">
              <a:buFont typeface="Wingdings" panose="05000000000000000000" pitchFamily="2" charset="2"/>
              <a:buChar char="Ø"/>
              <a:tabLst>
                <a:tab pos="346075" algn="l"/>
              </a:tabLst>
            </a:pPr>
            <a:r>
              <a:rPr lang="id-ID" sz="1700" i="1" dirty="0">
                <a:solidFill>
                  <a:srgbClr val="FF0000"/>
                </a:solidFill>
                <a:latin typeface="Calibri"/>
              </a:rPr>
              <a:t>Untuk wilayah tengah, kondisi UPR sudah tidak optimal, perlu dilakukan upaya-upaya untuk optimalisasi khususnya dari segi </a:t>
            </a:r>
            <a:r>
              <a:rPr lang="id-ID" sz="1700" i="1" dirty="0" err="1">
                <a:solidFill>
                  <a:srgbClr val="FF0000"/>
                </a:solidFill>
                <a:latin typeface="Calibri"/>
              </a:rPr>
              <a:t>indukan</a:t>
            </a:r>
            <a:r>
              <a:rPr lang="id-ID" sz="1700" i="1" dirty="0">
                <a:solidFill>
                  <a:srgbClr val="FF0000"/>
                </a:solidFill>
                <a:latin typeface="Calibri"/>
              </a:rPr>
              <a:t> dan teknologi pembenihan.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2B2904D9-318A-4E94-8176-82249FC1C57D}"/>
              </a:ext>
            </a:extLst>
          </p:cNvPr>
          <p:cNvSpPr/>
          <p:nvPr/>
        </p:nvSpPr>
        <p:spPr>
          <a:xfrm>
            <a:off x="2244911" y="3880363"/>
            <a:ext cx="3048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d-ID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D07B06-47B5-4EDB-97D8-1C2933516AF5}"/>
              </a:ext>
            </a:extLst>
          </p:cNvPr>
          <p:cNvSpPr txBox="1"/>
          <p:nvPr/>
        </p:nvSpPr>
        <p:spPr>
          <a:xfrm>
            <a:off x="2605885" y="3777221"/>
            <a:ext cx="1696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id-ID" dirty="0">
                <a:solidFill>
                  <a:prstClr val="black"/>
                </a:solidFill>
                <a:latin typeface="Calibri"/>
              </a:rPr>
              <a:t>Kondisi saat ini: </a:t>
            </a:r>
          </a:p>
        </p:txBody>
      </p:sp>
      <p:pic>
        <p:nvPicPr>
          <p:cNvPr id="4098" name="Picture 2" descr="Hasil gambar untuk benih lele">
            <a:extLst>
              <a:ext uri="{FF2B5EF4-FFF2-40B4-BE49-F238E27FC236}">
                <a16:creationId xmlns:a16="http://schemas.microsoft.com/office/drawing/2014/main" id="{B2920837-7E50-43FB-B699-964B43D87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569" y="5486400"/>
            <a:ext cx="18288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asil gambar untuk benih lele">
            <a:extLst>
              <a:ext uri="{FF2B5EF4-FFF2-40B4-BE49-F238E27FC236}">
                <a16:creationId xmlns:a16="http://schemas.microsoft.com/office/drawing/2014/main" id="{10222805-6F08-40A7-9CC7-950AAD504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039" y="5486400"/>
            <a:ext cx="1952347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asil gambar untuk benih lele">
            <a:extLst>
              <a:ext uri="{FF2B5EF4-FFF2-40B4-BE49-F238E27FC236}">
                <a16:creationId xmlns:a16="http://schemas.microsoft.com/office/drawing/2014/main" id="{79166C60-8315-4A44-AFC5-6F9BD9F7A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854" y="5491806"/>
            <a:ext cx="1705207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asil gambar untuk induk lele">
            <a:extLst>
              <a:ext uri="{FF2B5EF4-FFF2-40B4-BE49-F238E27FC236}">
                <a16:creationId xmlns:a16="http://schemas.microsoft.com/office/drawing/2014/main" id="{0495DE10-E183-4C02-9B41-2A3489A23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582" y="5486400"/>
            <a:ext cx="1705207" cy="119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asil gambar untuk induk lele">
            <a:extLst>
              <a:ext uri="{FF2B5EF4-FFF2-40B4-BE49-F238E27FC236}">
                <a16:creationId xmlns:a16="http://schemas.microsoft.com/office/drawing/2014/main" id="{BE0EB41C-38F3-48D4-B9C0-75BB07E85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013" y="5486400"/>
            <a:ext cx="1634912" cy="122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082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id-ID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algn="ctr" defTabSz="971550" eaLnBrk="0" hangingPunct="0"/>
            <a:endParaRPr lang="en-GB" sz="1700" baseline="2000">
              <a:solidFill>
                <a:srgbClr val="00CC00"/>
              </a:solidFill>
              <a:latin typeface="Bookman Old Style" pitchFamily="18" charset="0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24000" y="360000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id-ID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20" name="Title 2"/>
          <p:cNvSpPr>
            <a:spLocks/>
          </p:cNvSpPr>
          <p:nvPr/>
        </p:nvSpPr>
        <p:spPr bwMode="gray">
          <a:xfrm>
            <a:off x="2362201" y="482026"/>
            <a:ext cx="79295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defTabSz="914400">
              <a:defRPr/>
            </a:pPr>
            <a:r>
              <a:rPr lang="id-ID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OPTIMALISASI SEKTOR PERIKANAN BUDIDAYA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676400" y="1367136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400" b="1" dirty="0">
                <a:solidFill>
                  <a:srgbClr val="FF0000"/>
                </a:solidFill>
                <a:latin typeface="Calibri"/>
              </a:rPr>
              <a:t>OPTIMALISASI BUDIDAYA LELE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9D9A79-D806-4E80-A1C0-F6DA1EDFE4BC}"/>
              </a:ext>
            </a:extLst>
          </p:cNvPr>
          <p:cNvSpPr txBox="1"/>
          <p:nvPr/>
        </p:nvSpPr>
        <p:spPr>
          <a:xfrm>
            <a:off x="1953836" y="2054053"/>
            <a:ext cx="854491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defTabSz="914400">
              <a:buFont typeface="+mj-lt"/>
              <a:buAutoNum type="arabicPeriod" startAt="2"/>
            </a:pPr>
            <a:r>
              <a:rPr lang="id-ID" dirty="0">
                <a:solidFill>
                  <a:prstClr val="black"/>
                </a:solidFill>
                <a:latin typeface="Calibri"/>
              </a:rPr>
              <a:t>Membangun sentra-sentra pembesaran lele dan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mengoptimalisasi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 kelompok dan pelaku usaha yang telah ada di 3 wilayah utama: </a:t>
            </a:r>
          </a:p>
          <a:p>
            <a:pPr marL="346075" defTabSz="914400">
              <a:buFont typeface="Wingdings" panose="05000000000000000000" pitchFamily="2" charset="2"/>
              <a:buChar char="Ø"/>
              <a:tabLst>
                <a:tab pos="682625" algn="l"/>
              </a:tabLst>
            </a:pPr>
            <a:r>
              <a:rPr lang="id-ID" i="1" dirty="0">
                <a:solidFill>
                  <a:prstClr val="black"/>
                </a:solidFill>
                <a:latin typeface="Calibri"/>
              </a:rPr>
              <a:t>	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Wilayah Barat: Gerokgak,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Seririt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,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Busungbiu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682625" lvl="1" indent="-336550" defTabSz="914400">
              <a:buFont typeface="Wingdings" panose="05000000000000000000" pitchFamily="2" charset="2"/>
              <a:buChar char="Ø"/>
              <a:tabLst>
                <a:tab pos="746125" algn="l"/>
              </a:tabLst>
            </a:pPr>
            <a:r>
              <a:rPr lang="id-ID" dirty="0">
                <a:solidFill>
                  <a:prstClr val="black"/>
                </a:solidFill>
                <a:latin typeface="Calibri"/>
              </a:rPr>
              <a:t>Wilayah Tengah: Banjar, Buleleng,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Sukasada</a:t>
            </a:r>
            <a:endParaRPr lang="id-ID" dirty="0">
              <a:solidFill>
                <a:prstClr val="black"/>
              </a:solidFill>
              <a:latin typeface="Calibri"/>
            </a:endParaRPr>
          </a:p>
          <a:p>
            <a:pPr marL="682625" lvl="1" indent="-336550" defTabSz="914400">
              <a:buFont typeface="Wingdings" panose="05000000000000000000" pitchFamily="2" charset="2"/>
              <a:buChar char="Ø"/>
              <a:tabLst>
                <a:tab pos="746125" algn="l"/>
              </a:tabLst>
            </a:pPr>
            <a:r>
              <a:rPr lang="id-ID" dirty="0">
                <a:solidFill>
                  <a:prstClr val="black"/>
                </a:solidFill>
                <a:latin typeface="Calibri"/>
              </a:rPr>
              <a:t>Wilayah Timur: Sawan,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Kubutambahan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, Tejakula  </a:t>
            </a:r>
            <a:r>
              <a:rPr lang="id-ID" i="1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148200-2DA4-4011-B1CE-6AD001D16596}"/>
              </a:ext>
            </a:extLst>
          </p:cNvPr>
          <p:cNvSpPr txBox="1"/>
          <p:nvPr/>
        </p:nvSpPr>
        <p:spPr>
          <a:xfrm>
            <a:off x="2168710" y="4082022"/>
            <a:ext cx="8344262" cy="8771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293688" defTabSz="914400">
              <a:buFont typeface="Wingdings" panose="05000000000000000000" pitchFamily="2" charset="2"/>
              <a:buChar char="Ø"/>
              <a:tabLst>
                <a:tab pos="346075" algn="l"/>
              </a:tabLst>
            </a:pPr>
            <a:r>
              <a:rPr lang="id-ID" sz="1700" dirty="0">
                <a:solidFill>
                  <a:prstClr val="black"/>
                </a:solidFill>
                <a:latin typeface="Calibri"/>
              </a:rPr>
              <a:t>Beberapa kelompok telah mendapatkan bantuan sarana prasarana pembesaran berupa kolam </a:t>
            </a:r>
            <a:r>
              <a:rPr lang="id-ID" sz="1700" dirty="0" err="1">
                <a:solidFill>
                  <a:prstClr val="black"/>
                </a:solidFill>
                <a:latin typeface="Calibri"/>
              </a:rPr>
              <a:t>bioflok</a:t>
            </a:r>
            <a:r>
              <a:rPr lang="id-ID" sz="1700" dirty="0">
                <a:solidFill>
                  <a:prstClr val="black"/>
                </a:solidFill>
                <a:latin typeface="Calibri"/>
              </a:rPr>
              <a:t>, namun perlu ditambah dan </a:t>
            </a:r>
            <a:r>
              <a:rPr lang="id-ID" sz="1700" dirty="0" err="1">
                <a:solidFill>
                  <a:prstClr val="black"/>
                </a:solidFill>
                <a:latin typeface="Calibri"/>
              </a:rPr>
              <a:t>dioptimalisasi</a:t>
            </a:r>
            <a:r>
              <a:rPr lang="id-ID" sz="1700" dirty="0">
                <a:solidFill>
                  <a:prstClr val="black"/>
                </a:solidFill>
                <a:latin typeface="Calibri"/>
              </a:rPr>
              <a:t> terkait dengan teknologi pembesaran</a:t>
            </a:r>
            <a:endParaRPr lang="id-ID" sz="1700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2B2904D9-318A-4E94-8176-82249FC1C57D}"/>
              </a:ext>
            </a:extLst>
          </p:cNvPr>
          <p:cNvSpPr/>
          <p:nvPr/>
        </p:nvSpPr>
        <p:spPr>
          <a:xfrm>
            <a:off x="2244911" y="3772410"/>
            <a:ext cx="3048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d-ID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D07B06-47B5-4EDB-97D8-1C2933516AF5}"/>
              </a:ext>
            </a:extLst>
          </p:cNvPr>
          <p:cNvSpPr txBox="1"/>
          <p:nvPr/>
        </p:nvSpPr>
        <p:spPr>
          <a:xfrm>
            <a:off x="2605885" y="3669268"/>
            <a:ext cx="1696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id-ID" dirty="0">
                <a:solidFill>
                  <a:prstClr val="black"/>
                </a:solidFill>
                <a:latin typeface="Calibri"/>
              </a:rPr>
              <a:t>Kondisi saat ini: </a:t>
            </a:r>
          </a:p>
        </p:txBody>
      </p:sp>
      <p:pic>
        <p:nvPicPr>
          <p:cNvPr id="5122" name="Picture 2" descr="Hasil gambar untuk kolam pembenihan lele">
            <a:extLst>
              <a:ext uri="{FF2B5EF4-FFF2-40B4-BE49-F238E27FC236}">
                <a16:creationId xmlns:a16="http://schemas.microsoft.com/office/drawing/2014/main" id="{79771873-FFE6-4DC5-BBB3-100C8C780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47" t="17265" r="7147" b="18334"/>
          <a:stretch/>
        </p:blipFill>
        <p:spPr bwMode="auto">
          <a:xfrm>
            <a:off x="5002761" y="5029883"/>
            <a:ext cx="1985276" cy="170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ambar terkait">
            <a:extLst>
              <a:ext uri="{FF2B5EF4-FFF2-40B4-BE49-F238E27FC236}">
                <a16:creationId xmlns:a16="http://schemas.microsoft.com/office/drawing/2014/main" id="{624428AC-49AD-4BB9-88BA-53FBE669A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094" y="5023691"/>
            <a:ext cx="1710906" cy="171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asil gambar untuk kolam bioflok">
            <a:extLst>
              <a:ext uri="{FF2B5EF4-FFF2-40B4-BE49-F238E27FC236}">
                <a16:creationId xmlns:a16="http://schemas.microsoft.com/office/drawing/2014/main" id="{87579FB4-4C09-4282-A261-7190B379F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402" y="5023691"/>
            <a:ext cx="3402907" cy="170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Gambar terkait">
            <a:extLst>
              <a:ext uri="{FF2B5EF4-FFF2-40B4-BE49-F238E27FC236}">
                <a16:creationId xmlns:a16="http://schemas.microsoft.com/office/drawing/2014/main" id="{D668394A-3ACE-40E2-9BE9-81014C8BA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733" y="5023692"/>
            <a:ext cx="1840943" cy="171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42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lang="id-ID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algn="ctr" defTabSz="971550" eaLnBrk="0" hangingPunct="0">
              <a:defRPr/>
            </a:pPr>
            <a:endParaRPr lang="en-GB" sz="1700" baseline="2000">
              <a:solidFill>
                <a:srgbClr val="00CC00"/>
              </a:solidFill>
              <a:latin typeface="Bookman Old Style" pitchFamily="18" charset="0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24000" y="360000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id-ID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20" name="Title 2"/>
          <p:cNvSpPr>
            <a:spLocks/>
          </p:cNvSpPr>
          <p:nvPr/>
        </p:nvSpPr>
        <p:spPr bwMode="gray">
          <a:xfrm>
            <a:off x="1828800" y="482026"/>
            <a:ext cx="861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defTabSz="914400">
              <a:defRPr/>
            </a:pP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Kegiatan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perikanan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yang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berhubungan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dengan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masyarakat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di T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ahun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2019</a:t>
            </a:r>
            <a:endParaRPr lang="id-ID" sz="2800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ritannic Bold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676400" y="1295401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400" b="1" dirty="0" err="1">
                <a:solidFill>
                  <a:srgbClr val="FF0000"/>
                </a:solidFill>
                <a:latin typeface="Calibri"/>
              </a:rPr>
              <a:t>Perikanan</a:t>
            </a:r>
            <a:r>
              <a:rPr lang="en-US" sz="24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libri"/>
              </a:rPr>
              <a:t>Tangkap</a:t>
            </a:r>
            <a:endParaRPr lang="id-ID" sz="24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9D9A79-D806-4E80-A1C0-F6DA1EDFE4BC}"/>
              </a:ext>
            </a:extLst>
          </p:cNvPr>
          <p:cNvSpPr txBox="1"/>
          <p:nvPr/>
        </p:nvSpPr>
        <p:spPr>
          <a:xfrm>
            <a:off x="1676399" y="1959799"/>
            <a:ext cx="8544910" cy="19236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Pengadaan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sarana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perikanan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tangkap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berupa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jukung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&lt; 3 GT,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alat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tangkap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alat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bantu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penangkapan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ikan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di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Kegiatan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Pengembangan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Sarana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Prasarana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Perikanan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Tangkap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 </a:t>
            </a:r>
            <a:endParaRPr lang="id-ID" sz="1700" dirty="0">
              <a:solidFill>
                <a:prstClr val="black"/>
              </a:solidFill>
              <a:latin typeface="Calibri"/>
            </a:endParaRPr>
          </a:p>
          <a:p>
            <a:pPr marL="685800" indent="-339725" defTabSz="914400">
              <a:buFont typeface="Wingdings" panose="05000000000000000000" pitchFamily="2" charset="2"/>
              <a:buChar char="Ø"/>
              <a:tabLst>
                <a:tab pos="685800" algn="l"/>
              </a:tabLst>
              <a:defRPr/>
            </a:pPr>
            <a:r>
              <a:rPr lang="en-US" sz="1700" dirty="0">
                <a:solidFill>
                  <a:prstClr val="black"/>
                </a:solidFill>
                <a:latin typeface="Calibri"/>
              </a:rPr>
              <a:t>9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Paket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yang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diberikan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9 KUB yang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tersebar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di K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abupaten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Buleleng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Pacung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Bondalem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Kampung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Baru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Kubutambahan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Sumberklampok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Celukanbawang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Pemuteran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)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pagu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787.500.000 </a:t>
            </a:r>
          </a:p>
          <a:p>
            <a:pPr marL="685800" indent="-339725" defTabSz="914400">
              <a:buFont typeface="Wingdings" panose="05000000000000000000" pitchFamily="2" charset="2"/>
              <a:buChar char="Ø"/>
              <a:tabLst>
                <a:tab pos="685800" algn="l"/>
              </a:tabLst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Pembinaan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KUB,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pendampingan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Kartu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Nelayan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dan KUSUKA,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termasuk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pelaksanaan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lomba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dayung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di Twin Lake Festival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pagu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296.903.750  </a:t>
            </a:r>
            <a:endParaRPr lang="id-ID" sz="17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189D08-C7DF-4F39-890D-C533D2CFE48B}"/>
              </a:ext>
            </a:extLst>
          </p:cNvPr>
          <p:cNvSpPr txBox="1"/>
          <p:nvPr/>
        </p:nvSpPr>
        <p:spPr>
          <a:xfrm>
            <a:off x="1711036" y="4128715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400" b="1" dirty="0" err="1">
                <a:solidFill>
                  <a:srgbClr val="FF0000"/>
                </a:solidFill>
                <a:latin typeface="Calibri"/>
              </a:rPr>
              <a:t>Perikanan</a:t>
            </a:r>
            <a:r>
              <a:rPr lang="en-US" sz="24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libri"/>
              </a:rPr>
              <a:t>Budidaya</a:t>
            </a:r>
            <a:endParaRPr lang="id-ID" sz="24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F179AD-CD05-4CF8-B901-FF7973C769F7}"/>
              </a:ext>
            </a:extLst>
          </p:cNvPr>
          <p:cNvSpPr txBox="1"/>
          <p:nvPr/>
        </p:nvSpPr>
        <p:spPr>
          <a:xfrm>
            <a:off x="1711035" y="4743467"/>
            <a:ext cx="8544910" cy="19236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Pengadaan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Paket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Percontohan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Budidaya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Patin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di Kolam di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Kegiatan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Pengembangan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Sarana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Prasarana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Perikanan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Budidaya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endParaRPr lang="id-ID" sz="1700" dirty="0">
              <a:solidFill>
                <a:prstClr val="black"/>
              </a:solidFill>
              <a:latin typeface="Calibri"/>
            </a:endParaRPr>
          </a:p>
          <a:p>
            <a:pPr marL="685800" indent="-339725" defTabSz="914400">
              <a:buFont typeface="Wingdings" panose="05000000000000000000" pitchFamily="2" charset="2"/>
              <a:buChar char="Ø"/>
              <a:tabLst>
                <a:tab pos="685800" algn="l"/>
              </a:tabLst>
              <a:defRPr/>
            </a:pPr>
            <a:r>
              <a:rPr lang="en-US" sz="1700" dirty="0">
                <a:solidFill>
                  <a:prstClr val="black"/>
                </a:solidFill>
                <a:latin typeface="Calibri"/>
              </a:rPr>
              <a:t>2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Paket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yang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diberikan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2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Pokdakan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yaitu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di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Desa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Pegayaman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Desa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Suwug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pagu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117.700.000</a:t>
            </a:r>
          </a:p>
          <a:p>
            <a:pPr defTabSz="914400">
              <a:tabLst>
                <a:tab pos="685800" algn="l"/>
              </a:tabLst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Pembinaan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Pokdakan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terkait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CBIB (Cara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Budidaya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Ikan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yang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Baik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)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pengembangan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perikanan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budidaya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termasuk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pelaksanaan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lomba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mancing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di Twin Lake Festival,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pagu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114.180.000  </a:t>
            </a:r>
            <a:endParaRPr lang="id-ID" sz="17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9996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lang="id-ID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algn="ctr" defTabSz="971550" eaLnBrk="0" hangingPunct="0">
              <a:defRPr/>
            </a:pPr>
            <a:endParaRPr lang="en-GB" sz="1700" baseline="2000">
              <a:solidFill>
                <a:srgbClr val="00CC00"/>
              </a:solidFill>
              <a:latin typeface="Bookman Old Style" pitchFamily="18" charset="0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24000" y="196224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id-ID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20" name="Title 2"/>
          <p:cNvSpPr>
            <a:spLocks/>
          </p:cNvSpPr>
          <p:nvPr/>
        </p:nvSpPr>
        <p:spPr bwMode="gray">
          <a:xfrm>
            <a:off x="1676399" y="316863"/>
            <a:ext cx="861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defTabSz="914400">
              <a:defRPr/>
            </a:pP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Kegiatan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perikanan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yang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berhubungan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dengan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masyarakat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di T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ahun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 2019</a:t>
            </a:r>
            <a:endParaRPr lang="id-ID" sz="2800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ritannic Bold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676399" y="1144719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400" b="1" dirty="0">
                <a:solidFill>
                  <a:srgbClr val="FF0000"/>
                </a:solidFill>
                <a:latin typeface="Calibri"/>
              </a:rPr>
              <a:t>GEMARIKAN</a:t>
            </a:r>
            <a:endParaRPr lang="id-ID" sz="24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9D9A79-D806-4E80-A1C0-F6DA1EDFE4BC}"/>
              </a:ext>
            </a:extLst>
          </p:cNvPr>
          <p:cNvSpPr txBox="1"/>
          <p:nvPr/>
        </p:nvSpPr>
        <p:spPr>
          <a:xfrm>
            <a:off x="1676399" y="1684859"/>
            <a:ext cx="8544910" cy="21852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Penyelenggaraan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Gerakan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Memasyarakatkan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M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akan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Ikan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(GEMARIKAN) di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Kegiatan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Pemantapan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Pemasaran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Produksi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Perikanan</a:t>
            </a:r>
            <a:endParaRPr lang="en-US" sz="1700" dirty="0">
              <a:solidFill>
                <a:prstClr val="black"/>
              </a:solidFill>
              <a:latin typeface="Calibri"/>
            </a:endParaRPr>
          </a:p>
          <a:p>
            <a:pPr marL="692150" indent="-285750" defTabSz="914400">
              <a:buFont typeface="Wingdings" panose="05000000000000000000" pitchFamily="2" charset="2"/>
              <a:buChar char="Ø"/>
              <a:defRPr/>
            </a:pPr>
            <a:r>
              <a:rPr lang="en-US" sz="1700" dirty="0">
                <a:solidFill>
                  <a:prstClr val="black"/>
                </a:solidFill>
                <a:latin typeface="Calibri"/>
              </a:rPr>
              <a:t>5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paket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kegiatan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GEMARIKAN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untuk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mendukung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event-event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daerah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pagu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103.720.000</a:t>
            </a:r>
          </a:p>
          <a:p>
            <a:pPr marL="406400" defTabSz="914400">
              <a:defRPr/>
            </a:pPr>
            <a:endParaRPr lang="en-US" sz="1700" dirty="0">
              <a:solidFill>
                <a:prstClr val="black"/>
              </a:solidFill>
              <a:latin typeface="Calibri"/>
            </a:endParaRPr>
          </a:p>
          <a:p>
            <a:pPr marL="53975" defTabSz="914400"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Pelatihan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olahan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ikan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di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Kegiatan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Pembinaan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Pengolahan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Mutu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hasil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Perikanan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pagu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96.760.000</a:t>
            </a:r>
          </a:p>
          <a:p>
            <a:pPr marL="692150" indent="-285750" defTabSz="914400">
              <a:buFont typeface="Wingdings" panose="05000000000000000000" pitchFamily="2" charset="2"/>
              <a:buChar char="Ø"/>
              <a:defRPr/>
            </a:pPr>
            <a:endParaRPr lang="id-ID" sz="17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189D08-C7DF-4F39-890D-C533D2CFE48B}"/>
              </a:ext>
            </a:extLst>
          </p:cNvPr>
          <p:cNvSpPr txBox="1"/>
          <p:nvPr/>
        </p:nvSpPr>
        <p:spPr>
          <a:xfrm>
            <a:off x="1676399" y="3994174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400" b="1" dirty="0" err="1">
                <a:solidFill>
                  <a:srgbClr val="FF0000"/>
                </a:solidFill>
                <a:latin typeface="Calibri"/>
              </a:rPr>
              <a:t>Pemberdayaan</a:t>
            </a:r>
            <a:r>
              <a:rPr lang="en-US" sz="2400" b="1" dirty="0">
                <a:solidFill>
                  <a:srgbClr val="FF0000"/>
                </a:solidFill>
                <a:latin typeface="Calibri"/>
              </a:rPr>
              <a:t> Masyarakat</a:t>
            </a:r>
            <a:endParaRPr lang="id-ID" sz="24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F179AD-CD05-4CF8-B901-FF7973C769F7}"/>
              </a:ext>
            </a:extLst>
          </p:cNvPr>
          <p:cNvSpPr txBox="1"/>
          <p:nvPr/>
        </p:nvSpPr>
        <p:spPr>
          <a:xfrm>
            <a:off x="1676399" y="4546937"/>
            <a:ext cx="8544910" cy="21852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Pelatihan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Pendidikan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Pembinaan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yang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diberikan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masyarakat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seperti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:</a:t>
            </a:r>
            <a:endParaRPr lang="id-ID" sz="1700" dirty="0">
              <a:solidFill>
                <a:prstClr val="black"/>
              </a:solidFill>
              <a:latin typeface="Calibri"/>
            </a:endParaRPr>
          </a:p>
          <a:p>
            <a:pPr marL="685800" indent="-339725" defTabSz="914400">
              <a:buFont typeface="Wingdings" panose="05000000000000000000" pitchFamily="2" charset="2"/>
              <a:buChar char="Ø"/>
              <a:tabLst>
                <a:tab pos="685800" algn="l"/>
              </a:tabLst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Pelatihan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budidaya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lele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budidaya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nila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di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Kegiatan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Peningkatan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Sumberdaya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Masyarakat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Perikanan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pagu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115.090.822</a:t>
            </a:r>
          </a:p>
          <a:p>
            <a:pPr marL="685800" indent="-339725" defTabSz="914400">
              <a:buFont typeface="Wingdings" panose="05000000000000000000" pitchFamily="2" charset="2"/>
              <a:buChar char="Ø"/>
              <a:tabLst>
                <a:tab pos="685800" algn="l"/>
              </a:tabLst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Pembinaan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Penumbuhan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Kelompok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Masyarakat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Perikanan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pagu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67.440.000</a:t>
            </a:r>
          </a:p>
          <a:p>
            <a:pPr marL="685800" indent="-339725" defTabSz="914400">
              <a:buFont typeface="Wingdings" panose="05000000000000000000" pitchFamily="2" charset="2"/>
              <a:buChar char="Ø"/>
              <a:tabLst>
                <a:tab pos="685800" algn="l"/>
              </a:tabLst>
              <a:defRPr/>
            </a:pPr>
            <a:r>
              <a:rPr lang="en-US" sz="1700" dirty="0" err="1">
                <a:solidFill>
                  <a:prstClr val="black"/>
                </a:solidFill>
                <a:latin typeface="Calibri"/>
              </a:rPr>
              <a:t>Penyiapan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Informasi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Teknologi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Perikanan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dan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Kemitraan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termasuk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pelaksanaan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Lomba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Perahu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Layar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pagu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Rp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. 216.076.400</a:t>
            </a:r>
          </a:p>
          <a:p>
            <a:pPr marL="685800" indent="-339725" defTabSz="914400">
              <a:buFont typeface="Wingdings" panose="05000000000000000000" pitchFamily="2" charset="2"/>
              <a:buChar char="Ø"/>
              <a:tabLst>
                <a:tab pos="685800" algn="l"/>
              </a:tabLst>
              <a:defRPr/>
            </a:pPr>
            <a:endParaRPr lang="id-ID" sz="17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7318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9E3E3-6102-4019-814B-2B0090998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6031" y="1352808"/>
            <a:ext cx="5473170" cy="1348828"/>
          </a:xfrm>
        </p:spPr>
        <p:txBody>
          <a:bodyPr>
            <a:normAutofit/>
          </a:bodyPr>
          <a:lstStyle/>
          <a:p>
            <a:r>
              <a:rPr lang="en-US" sz="4600" dirty="0">
                <a:latin typeface="Segoe Script" panose="020B0504020000000003" pitchFamily="34" charset="0"/>
              </a:rPr>
              <a:t>TERIMA KASIH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65A5D-550A-4D71-B34B-56E8F11D6638}"/>
              </a:ext>
            </a:extLst>
          </p:cNvPr>
          <p:cNvSpPr txBox="1"/>
          <p:nvPr/>
        </p:nvSpPr>
        <p:spPr>
          <a:xfrm>
            <a:off x="4558153" y="5171212"/>
            <a:ext cx="53201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/>
              <a:t>DINAS PERIKANAN KABUPATEN BULELENG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40DD63-AAEB-4118-8951-EC832FE2A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298" y="4849061"/>
            <a:ext cx="1236530" cy="109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3953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5.xml><?xml version="1.0" encoding="utf-8"?>
<a:theme xmlns:a="http://schemas.openxmlformats.org/drawingml/2006/main" name="1_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3240</TotalTime>
  <Words>932</Words>
  <Application>Microsoft Office PowerPoint</Application>
  <PresentationFormat>Widescreen</PresentationFormat>
  <Paragraphs>262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43" baseType="lpstr">
      <vt:lpstr>Arial</vt:lpstr>
      <vt:lpstr>Berlin Sans FB Demi</vt:lpstr>
      <vt:lpstr>Bookman Old Style</vt:lpstr>
      <vt:lpstr>Britannic Bold</vt:lpstr>
      <vt:lpstr>Calibri</vt:lpstr>
      <vt:lpstr>Cambria</vt:lpstr>
      <vt:lpstr>Century Gothic</vt:lpstr>
      <vt:lpstr>Franklin Gothic Book</vt:lpstr>
      <vt:lpstr>Franklin Gothic Medium</vt:lpstr>
      <vt:lpstr>Garamond</vt:lpstr>
      <vt:lpstr>Rockwell</vt:lpstr>
      <vt:lpstr>Rockwell Condensed</vt:lpstr>
      <vt:lpstr>Segoe Script</vt:lpstr>
      <vt:lpstr>Tahoma</vt:lpstr>
      <vt:lpstr>Tw Cen MT</vt:lpstr>
      <vt:lpstr>Wingdings</vt:lpstr>
      <vt:lpstr>Wingdings 2</vt:lpstr>
      <vt:lpstr>Droplet</vt:lpstr>
      <vt:lpstr>Trek</vt:lpstr>
      <vt:lpstr>1_Office Theme</vt:lpstr>
      <vt:lpstr>Wood Type</vt:lpstr>
      <vt:lpstr>1_Trek</vt:lpstr>
      <vt:lpstr>PROGRAM / KEGIATAN  dinas Perikanan kabupaten buleleng  TAHUN 2019</vt:lpstr>
      <vt:lpstr>PowerPoint Presentation</vt:lpstr>
      <vt:lpstr>PowerPoint Presentation</vt:lpstr>
      <vt:lpstr>PowerPoint Presentation</vt:lpstr>
      <vt:lpstr>TARGET RPJMD DAN RENSTRA DISKAN TAHUN 2019</vt:lpstr>
      <vt:lpstr>PROGRAM DAN KEGIATAN PRIORITAS DINAS PERIKANAN KABUPATEN BULELENG</vt:lpstr>
      <vt:lpstr>PROGRAM / KEGIATAN DINAS PERIKANAN TAHUN 2019</vt:lpstr>
      <vt:lpstr>PROGRAM / KEGIATAN PRIORITAS DINAS PERIKANAN TAHUN 2019</vt:lpstr>
      <vt:lpstr>PROGRAM / KEGIATAN PRIORITAS DINAS PERIKANAN TAHUN 2019</vt:lpstr>
      <vt:lpstr>PowerPoint Presentation</vt:lpstr>
      <vt:lpstr>POSTUR ANGGARAN TAHUN 2019</vt:lpstr>
      <vt:lpstr>Pembangunan sektor perikanan kabupaten buleleng tahun 2019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AKUNTABILITAS KINERJA INSTANSI PEMERINTAHAN 2016</dc:title>
  <dc:creator>Personal</dc:creator>
  <cp:lastModifiedBy>dewa rahjana</cp:lastModifiedBy>
  <cp:revision>208</cp:revision>
  <cp:lastPrinted>2018-11-20T06:45:55Z</cp:lastPrinted>
  <dcterms:created xsi:type="dcterms:W3CDTF">2017-08-24T14:56:03Z</dcterms:created>
  <dcterms:modified xsi:type="dcterms:W3CDTF">2019-02-06T15:29:43Z</dcterms:modified>
</cp:coreProperties>
</file>