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9" r:id="rId2"/>
    <p:sldMasterId id="2147483681" r:id="rId3"/>
  </p:sldMasterIdLst>
  <p:notesMasterIdLst>
    <p:notesMasterId r:id="rId18"/>
  </p:notesMasterIdLst>
  <p:sldIdLst>
    <p:sldId id="256" r:id="rId4"/>
    <p:sldId id="278" r:id="rId5"/>
    <p:sldId id="263" r:id="rId6"/>
    <p:sldId id="1163" r:id="rId7"/>
    <p:sldId id="1192" r:id="rId8"/>
    <p:sldId id="1170" r:id="rId9"/>
    <p:sldId id="1190" r:id="rId10"/>
    <p:sldId id="1193" r:id="rId11"/>
    <p:sldId id="1159" r:id="rId12"/>
    <p:sldId id="1166" r:id="rId13"/>
    <p:sldId id="1191" r:id="rId14"/>
    <p:sldId id="1194" r:id="rId15"/>
    <p:sldId id="1195" r:id="rId16"/>
    <p:sldId id="269" r:id="rId17"/>
  </p:sldIdLst>
  <p:sldSz cx="12192000" cy="6858000"/>
  <p:notesSz cx="7102475" cy="1120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3077739" cy="562415"/>
          </a:xfrm>
          <a:prstGeom prst="rect">
            <a:avLst/>
          </a:prstGeom>
        </p:spPr>
        <p:txBody>
          <a:bodyPr vert="horz" lIns="104590" tIns="52295" rIns="104590" bIns="52295" rtlCol="0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6" y="0"/>
            <a:ext cx="3077739" cy="562415"/>
          </a:xfrm>
          <a:prstGeom prst="rect">
            <a:avLst/>
          </a:prstGeom>
        </p:spPr>
        <p:txBody>
          <a:bodyPr vert="horz" lIns="104590" tIns="52295" rIns="104590" bIns="52295" rtlCol="0"/>
          <a:lstStyle>
            <a:lvl1pPr algn="r">
              <a:defRPr sz="1400"/>
            </a:lvl1pPr>
          </a:lstStyle>
          <a:p>
            <a:fld id="{05C8D526-D1C4-4B84-8C34-5A20B5B4FD24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92088" y="1403350"/>
            <a:ext cx="6718300" cy="37798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4590" tIns="52295" rIns="104590" bIns="5229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5394498"/>
            <a:ext cx="5681980" cy="4413677"/>
          </a:xfrm>
          <a:prstGeom prst="rect">
            <a:avLst/>
          </a:prstGeom>
        </p:spPr>
        <p:txBody>
          <a:bodyPr vert="horz" lIns="104590" tIns="52295" rIns="104590" bIns="52295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10646927"/>
            <a:ext cx="3077739" cy="562412"/>
          </a:xfrm>
          <a:prstGeom prst="rect">
            <a:avLst/>
          </a:prstGeom>
        </p:spPr>
        <p:txBody>
          <a:bodyPr vert="horz" lIns="104590" tIns="52295" rIns="104590" bIns="52295" rtlCol="0" anchor="b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6" y="10646927"/>
            <a:ext cx="3077739" cy="562412"/>
          </a:xfrm>
          <a:prstGeom prst="rect">
            <a:avLst/>
          </a:prstGeom>
        </p:spPr>
        <p:txBody>
          <a:bodyPr vert="horz" lIns="104590" tIns="52295" rIns="104590" bIns="52295" rtlCol="0" anchor="b"/>
          <a:lstStyle>
            <a:lvl1pPr algn="r">
              <a:defRPr sz="1400"/>
            </a:lvl1pPr>
          </a:lstStyle>
          <a:p>
            <a:fld id="{9EC53E70-642C-46C2-8349-FD55B375A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327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d-ID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39187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8AAADD4-85A3-48DB-82B5-84551B7BDEEF}" type="slidenum">
              <a:rPr lang="en-US" sz="1900">
                <a:solidFill>
                  <a:srgbClr val="000000"/>
                </a:solidFill>
                <a:latin typeface="Tahoma" pitchFamily="34" charset="0"/>
                <a:cs typeface="Arial" charset="0"/>
              </a:rPr>
              <a:pPr defTabSz="1391871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z="1900">
              <a:solidFill>
                <a:srgbClr val="000000"/>
              </a:solidFill>
              <a:latin typeface="Tahoma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192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881063" y="1023938"/>
            <a:ext cx="9118601" cy="5129212"/>
          </a:xfrm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392024" eaLnBrk="0" hangingPunct="0"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839520" indent="-322893" defTabSz="1392024" eaLnBrk="0" hangingPunct="0"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291568" indent="-258314" defTabSz="1392024" eaLnBrk="0" hangingPunct="0"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808196" indent="-258314" defTabSz="1392024" eaLnBrk="0" hangingPunct="0"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324824" indent="-258314" defTabSz="1392024" eaLnBrk="0" hangingPunct="0"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841452" indent="-258314" defTabSz="1392024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3358079" indent="-258314" defTabSz="1392024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874706" indent="-258314" defTabSz="1392024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4391333" indent="-258314" defTabSz="1392024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744EF69-9326-4B7A-B9CA-C6C6E66E8FD7}" type="slidenum">
              <a:rPr lang="en-US" sz="1900">
                <a:solidFill>
                  <a:srgbClr val="000000"/>
                </a:solidFill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sz="19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498475" y="931863"/>
            <a:ext cx="8321675" cy="4681537"/>
          </a:xfrm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794725" indent="-305664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222654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711716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200778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689839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3178901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667962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4157024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44EF69-9326-4B7A-B9CA-C6C6E66E8FD7}" type="slidenum">
              <a:rPr lang="en-US" sz="1800">
                <a:solidFill>
                  <a:srgbClr val="000000"/>
                </a:solidFill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z="18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498475" y="931863"/>
            <a:ext cx="8321675" cy="4681537"/>
          </a:xfrm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794725" indent="-305664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222654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711716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200778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689839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3178901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667962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4157024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334E473-3F28-4D0B-B47A-974B6734203B}" type="slidenum">
              <a:rPr lang="en-US" sz="1800">
                <a:solidFill>
                  <a:srgbClr val="000000"/>
                </a:solidFill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z="18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498475" y="931863"/>
            <a:ext cx="8321675" cy="4681537"/>
          </a:xfrm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794725" indent="-305664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222654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711716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200778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689839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3178901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667962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4157024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DF2A39-BA1B-4C24-8BD8-004A51BE854F}" type="slidenum">
              <a:rPr lang="en-US" sz="1800">
                <a:solidFill>
                  <a:srgbClr val="000000"/>
                </a:solidFill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sz="18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498475" y="931863"/>
            <a:ext cx="8321675" cy="4681537"/>
          </a:xfrm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794725" indent="-305664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222654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711716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200778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689839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3178901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667962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4157024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898E40-9E03-4514-B315-6F39A49A3B85}" type="slidenum">
              <a:rPr lang="en-US" sz="1800">
                <a:solidFill>
                  <a:srgbClr val="000000"/>
                </a:solidFill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sz="18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498475" y="931863"/>
            <a:ext cx="8321675" cy="4681537"/>
          </a:xfrm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794725" indent="-305664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222654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711716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200778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689839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3178901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667962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4157024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44EF69-9326-4B7A-B9CA-C6C6E66E8FD7}" type="slidenum">
              <a:rPr lang="en-US" sz="1800">
                <a:solidFill>
                  <a:srgbClr val="000000"/>
                </a:solidFill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sz="1800">
              <a:solidFill>
                <a:srgbClr val="000000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330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685799" y="5349904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 sz="1800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508000" y="4853413"/>
            <a:ext cx="11277600" cy="1222375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064" indent="0" algn="ctr">
              <a:buNone/>
            </a:lvl2pPr>
            <a:lvl3pPr marL="914129" indent="0" algn="ctr">
              <a:buNone/>
            </a:lvl3pPr>
            <a:lvl4pPr marL="1371192" indent="0" algn="ctr">
              <a:buNone/>
            </a:lvl4pPr>
            <a:lvl5pPr marL="1828254" indent="0" algn="ctr">
              <a:buNone/>
            </a:lvl5pPr>
            <a:lvl6pPr marL="2285319" indent="0" algn="ctr">
              <a:buNone/>
            </a:lvl6pPr>
            <a:lvl7pPr marL="2742384" indent="0" algn="ctr">
              <a:buNone/>
            </a:lvl7pPr>
            <a:lvl8pPr marL="3199447" indent="0" algn="ctr">
              <a:buNone/>
            </a:lvl8pPr>
            <a:lvl9pPr marL="3656509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10973416" y="6473825"/>
            <a:ext cx="1011034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8313C-A9D0-45FC-BD1F-D0B7793016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488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4775698" y="76203"/>
            <a:ext cx="3861246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10973416" y="6473825"/>
            <a:ext cx="1011034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5CCDA-69D7-48C3-A05B-E42EFD87F5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8387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685799" y="3444904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 sz="180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40634" y="2947087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9816A-FAF6-4CA0-A9C6-588C4408F9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3422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06399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6197601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0C7A5-A7E7-4FEB-8734-68C2816E42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779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799" y="6019803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 sz="1800"/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406409" y="5410201"/>
            <a:ext cx="11480799" cy="8826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75259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9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75259" y="1316045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6198308" y="1316045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73424" y="6477000"/>
            <a:ext cx="1015144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30453-EAFE-458B-AC87-92DE11740E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0703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9E86F-2BA7-43C0-91FC-76CB37C1BF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611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12176-CC5B-42B7-A106-4529DF6C1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2644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685799" y="5849119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 sz="180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09600" y="5486401"/>
            <a:ext cx="112776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609602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766734" y="609600"/>
            <a:ext cx="7120466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61736-82E6-47B8-8512-5933015A15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4756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4673602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695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698B9-260A-4D1B-A138-E92F45C669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8274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02F2F-7D0D-482C-A377-30A55F0ED3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0699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3999" y="549280"/>
            <a:ext cx="2438401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3" y="549280"/>
            <a:ext cx="83312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9811A-0116-4979-BA01-BF7A19F39D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2919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5250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639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3387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0269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4419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6422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2832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2703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2576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59407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654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596819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0264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1268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8700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6626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976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799" y="1050903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 sz="1800"/>
          </a:p>
        </p:txBody>
      </p:sp>
      <p:sp>
        <p:nvSpPr>
          <p:cNvPr id="1029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406880" y="1554163"/>
            <a:ext cx="1158168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8636942" y="76203"/>
            <a:ext cx="3351618" cy="288925"/>
          </a:xfrm>
          <a:prstGeom prst="rect">
            <a:avLst/>
          </a:prstGeom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4165378" y="76203"/>
            <a:ext cx="4471564" cy="288925"/>
          </a:xfrm>
          <a:prstGeom prst="rect">
            <a:avLst/>
          </a:prstGeom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73424" y="6477001"/>
            <a:ext cx="1015144" cy="244475"/>
          </a:xfrm>
          <a:prstGeom prst="rect">
            <a:avLst/>
          </a:prstGeom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fld id="{95D0AB18-4521-4E53-851E-EA4D165197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406880" y="457200"/>
            <a:ext cx="11581680" cy="838200"/>
          </a:xfrm>
          <a:prstGeom prst="rect">
            <a:avLst/>
          </a:prstGeom>
        </p:spPr>
        <p:txBody>
          <a:bodyPr vert="horz" lIns="91415" tIns="45707" rIns="91415" bIns="45707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85799" y="1050903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 sz="180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685799" y="1057991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77657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064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129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192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254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798" indent="-34279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728" indent="-285666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2659" indent="-22853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599724" indent="-22853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6788" indent="-22853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3850" indent="-228531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0914" indent="-228531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7980" indent="-228531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5042" indent="-228531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1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9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8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909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71429-1E40-4579-BF85-2382B76C53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RANCANGAN ANGGARAN TAHUN 2019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A8E06F-267D-41DD-832E-8B3F923B0C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cap="none" dirty="0" err="1"/>
              <a:t>Disampaikan</a:t>
            </a:r>
            <a:r>
              <a:rPr lang="en-US" i="1" cap="none" dirty="0"/>
              <a:t> </a:t>
            </a:r>
            <a:r>
              <a:rPr lang="en-US" i="1" cap="none" dirty="0" err="1"/>
              <a:t>oleh</a:t>
            </a:r>
            <a:r>
              <a:rPr lang="en-US" i="1" cap="none" dirty="0"/>
              <a:t> :</a:t>
            </a:r>
          </a:p>
          <a:p>
            <a:r>
              <a:rPr lang="en-US" u="sng" cap="none" dirty="0"/>
              <a:t>Ir. MADE ARNIKA</a:t>
            </a:r>
          </a:p>
          <a:p>
            <a:r>
              <a:rPr lang="en-US" cap="none" dirty="0"/>
              <a:t>KEPALA DINAS PERIKANAN KABUPATEN BULELENG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A60FF8-C6D7-4BED-8539-EFDBCE18B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9971" y="373639"/>
            <a:ext cx="1236530" cy="10905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CBD7FD-8DB0-425E-8B20-1EB7FACB3F44}"/>
              </a:ext>
            </a:extLst>
          </p:cNvPr>
          <p:cNvSpPr txBox="1"/>
          <p:nvPr/>
        </p:nvSpPr>
        <p:spPr>
          <a:xfrm>
            <a:off x="5029197" y="734261"/>
            <a:ext cx="532014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/>
              <a:t>DINAS PERIKANAN </a:t>
            </a:r>
          </a:p>
          <a:p>
            <a:pPr algn="ctr"/>
            <a:r>
              <a:rPr lang="en-US" sz="2300" dirty="0"/>
              <a:t>KABUPATEN BULELENG</a:t>
            </a:r>
          </a:p>
        </p:txBody>
      </p:sp>
    </p:spTree>
    <p:extLst>
      <p:ext uri="{BB962C8B-B14F-4D97-AF65-F5344CB8AC3E}">
        <p14:creationId xmlns:p14="http://schemas.microsoft.com/office/powerpoint/2010/main" val="2137183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DAD41-BEA3-4BFC-8618-1377A94D5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1" y="90806"/>
            <a:ext cx="10364451" cy="753083"/>
          </a:xfrm>
        </p:spPr>
        <p:txBody>
          <a:bodyPr/>
          <a:lstStyle/>
          <a:p>
            <a:r>
              <a:rPr lang="en-US" dirty="0"/>
              <a:t>REALISASI ANGGARAN PER 31 OKTOBER 2018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ECE5C8B-598E-4E5A-8AD2-C40E356A713F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318575613"/>
              </p:ext>
            </p:extLst>
          </p:nvPr>
        </p:nvGraphicFramePr>
        <p:xfrm>
          <a:off x="387927" y="840655"/>
          <a:ext cx="11457708" cy="2484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8432">
                  <a:extLst>
                    <a:ext uri="{9D8B030D-6E8A-4147-A177-3AD203B41FA5}">
                      <a16:colId xmlns:a16="http://schemas.microsoft.com/office/drawing/2014/main" val="4251852036"/>
                    </a:ext>
                  </a:extLst>
                </a:gridCol>
                <a:gridCol w="2930804">
                  <a:extLst>
                    <a:ext uri="{9D8B030D-6E8A-4147-A177-3AD203B41FA5}">
                      <a16:colId xmlns:a16="http://schemas.microsoft.com/office/drawing/2014/main" val="4004005873"/>
                    </a:ext>
                  </a:extLst>
                </a:gridCol>
                <a:gridCol w="1909618">
                  <a:extLst>
                    <a:ext uri="{9D8B030D-6E8A-4147-A177-3AD203B41FA5}">
                      <a16:colId xmlns:a16="http://schemas.microsoft.com/office/drawing/2014/main" val="3987389980"/>
                    </a:ext>
                  </a:extLst>
                </a:gridCol>
                <a:gridCol w="1909618">
                  <a:extLst>
                    <a:ext uri="{9D8B030D-6E8A-4147-A177-3AD203B41FA5}">
                      <a16:colId xmlns:a16="http://schemas.microsoft.com/office/drawing/2014/main" val="3825977397"/>
                    </a:ext>
                  </a:extLst>
                </a:gridCol>
                <a:gridCol w="1909618">
                  <a:extLst>
                    <a:ext uri="{9D8B030D-6E8A-4147-A177-3AD203B41FA5}">
                      <a16:colId xmlns:a16="http://schemas.microsoft.com/office/drawing/2014/main" val="1054801416"/>
                    </a:ext>
                  </a:extLst>
                </a:gridCol>
                <a:gridCol w="1909618">
                  <a:extLst>
                    <a:ext uri="{9D8B030D-6E8A-4147-A177-3AD203B41FA5}">
                      <a16:colId xmlns:a16="http://schemas.microsoft.com/office/drawing/2014/main" val="852500075"/>
                    </a:ext>
                  </a:extLst>
                </a:gridCol>
              </a:tblGrid>
              <a:tr h="40124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URAIAN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PAGU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REALISASI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SISA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PROSENTASE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740001"/>
                  </a:ext>
                </a:extLst>
              </a:tr>
              <a:tr h="40124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Realisasi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Belanja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Langsung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5.803.797.900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3.617.761.305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2.186.036.595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62,33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477525"/>
                  </a:ext>
                </a:extLst>
              </a:tr>
              <a:tr h="69256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Realisasi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Belanja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Langsung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3.544.451.000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3.129.872.977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414.578.023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88,30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64335"/>
                  </a:ext>
                </a:extLst>
              </a:tr>
              <a:tr h="98937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</a:t>
                      </a:r>
                      <a:r>
                        <a:rPr lang="en-US" dirty="0" err="1"/>
                        <a:t>Realisasi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Belanja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Langsung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Langsung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9.348.248.900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6.747.634.282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2.600.614.618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72.18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920355"/>
                  </a:ext>
                </a:extLst>
              </a:tr>
            </a:tbl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9AE1F2F-7ACB-4052-9E52-E7E6BAB3807F}"/>
              </a:ext>
            </a:extLst>
          </p:cNvPr>
          <p:cNvSpPr txBox="1">
            <a:spLocks/>
          </p:cNvSpPr>
          <p:nvPr/>
        </p:nvSpPr>
        <p:spPr>
          <a:xfrm>
            <a:off x="598580" y="4405711"/>
            <a:ext cx="10363826" cy="1761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AB32C72-8293-41F3-8E26-330003DB3DA0}"/>
              </a:ext>
            </a:extLst>
          </p:cNvPr>
          <p:cNvSpPr txBox="1">
            <a:spLocks/>
          </p:cNvSpPr>
          <p:nvPr/>
        </p:nvSpPr>
        <p:spPr>
          <a:xfrm>
            <a:off x="491837" y="3429000"/>
            <a:ext cx="11208325" cy="333819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PERMASALAHAN :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+mj-lt"/>
              <a:buAutoNum type="arabicParenR"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Realisasi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fisik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pekerjaan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sudah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dilaksanakan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,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tapi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realisasi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anggaran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belum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bisa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dilaksanakan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karena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terkendala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ketersediaan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anggaran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kas.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Anggaran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kas pada DPA di-plot /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mengikuti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aturan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25 % per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Triwulan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,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sehingga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menyulitkan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pembayaran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+mj-lt"/>
              <a:buAutoNum type="arabicParenR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Ada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sumber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dana yang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ketersediannya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/ proses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transfernya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ke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Kas Daerah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tidak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bisa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diprediksi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sehingga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mengganggu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realisasi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keuangan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seperti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contoh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sumber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dana SDA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Perikanan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None/>
              <a:tabLst/>
              <a:defRPr/>
            </a:pPr>
            <a:r>
              <a:rPr lang="en-US" sz="2200" cap="none" dirty="0">
                <a:solidFill>
                  <a:prstClr val="black"/>
                </a:solidFill>
                <a:latin typeface="Tw Cen MT" panose="020B0602020104020603"/>
              </a:rPr>
              <a:t>SOLUSI : </a:t>
            </a:r>
            <a:r>
              <a:rPr lang="en-US" sz="2200" cap="none" dirty="0" err="1">
                <a:solidFill>
                  <a:prstClr val="black"/>
                </a:solidFill>
                <a:latin typeface="Tw Cen MT" panose="020B0602020104020603"/>
              </a:rPr>
              <a:t>Mengatur</a:t>
            </a:r>
            <a:r>
              <a:rPr lang="en-US" sz="2200" cap="none" dirty="0">
                <a:solidFill>
                  <a:prstClr val="black"/>
                </a:solidFill>
                <a:latin typeface="Tw Cen MT" panose="020B0602020104020603"/>
              </a:rPr>
              <a:t> </a:t>
            </a:r>
            <a:r>
              <a:rPr lang="en-US" sz="2200" cap="none" dirty="0" err="1">
                <a:solidFill>
                  <a:prstClr val="black"/>
                </a:solidFill>
                <a:latin typeface="Tw Cen MT" panose="020B0602020104020603"/>
              </a:rPr>
              <a:t>pembayaran</a:t>
            </a:r>
            <a:r>
              <a:rPr lang="en-US" sz="2200" cap="none" dirty="0">
                <a:solidFill>
                  <a:prstClr val="black"/>
                </a:solidFill>
                <a:latin typeface="Tw Cen MT" panose="020B0602020104020603"/>
              </a:rPr>
              <a:t> SPJ </a:t>
            </a:r>
            <a:r>
              <a:rPr lang="en-US" sz="2200" cap="none" dirty="0" err="1">
                <a:solidFill>
                  <a:prstClr val="black"/>
                </a:solidFill>
                <a:latin typeface="Tw Cen MT" panose="020B0602020104020603"/>
              </a:rPr>
              <a:t>sesuai</a:t>
            </a:r>
            <a:r>
              <a:rPr lang="en-US" sz="2200" cap="none" dirty="0">
                <a:solidFill>
                  <a:prstClr val="black"/>
                </a:solidFill>
                <a:latin typeface="Tw Cen MT" panose="020B0602020104020603"/>
              </a:rPr>
              <a:t> </a:t>
            </a:r>
            <a:r>
              <a:rPr lang="en-US" sz="2200" cap="none" dirty="0" err="1">
                <a:solidFill>
                  <a:prstClr val="black"/>
                </a:solidFill>
                <a:latin typeface="Tw Cen MT" panose="020B0602020104020603"/>
              </a:rPr>
              <a:t>skala</a:t>
            </a:r>
            <a:r>
              <a:rPr lang="en-US" sz="2200" cap="none" dirty="0">
                <a:solidFill>
                  <a:prstClr val="black"/>
                </a:solidFill>
                <a:latin typeface="Tw Cen MT" panose="020B0602020104020603"/>
              </a:rPr>
              <a:t> </a:t>
            </a:r>
            <a:r>
              <a:rPr lang="en-US" sz="2200" cap="none" dirty="0" err="1">
                <a:solidFill>
                  <a:prstClr val="black"/>
                </a:solidFill>
                <a:latin typeface="Tw Cen MT" panose="020B0602020104020603"/>
              </a:rPr>
              <a:t>prioritas</a:t>
            </a:r>
            <a:r>
              <a:rPr lang="en-US" sz="2200" cap="none" dirty="0">
                <a:solidFill>
                  <a:prstClr val="black"/>
                </a:solidFill>
                <a:latin typeface="Tw Cen MT" panose="020B0602020104020603"/>
              </a:rPr>
              <a:t> (</a:t>
            </a:r>
            <a:r>
              <a:rPr lang="en-US" sz="2200" cap="none" dirty="0" err="1">
                <a:solidFill>
                  <a:prstClr val="black"/>
                </a:solidFill>
                <a:latin typeface="Tw Cen MT" panose="020B0602020104020603"/>
              </a:rPr>
              <a:t>urgensi</a:t>
            </a:r>
            <a:r>
              <a:rPr lang="en-US" sz="2200" cap="none" dirty="0">
                <a:solidFill>
                  <a:prstClr val="black"/>
                </a:solidFill>
                <a:latin typeface="Tw Cen MT" panose="020B0602020104020603"/>
              </a:rPr>
              <a:t> </a:t>
            </a:r>
            <a:r>
              <a:rPr lang="en-US" sz="2200" cap="none" dirty="0" err="1">
                <a:solidFill>
                  <a:prstClr val="black"/>
                </a:solidFill>
                <a:latin typeface="Tw Cen MT" panose="020B0602020104020603"/>
              </a:rPr>
              <a:t>kegiatan</a:t>
            </a:r>
            <a:r>
              <a:rPr lang="en-US" sz="2200" cap="none" dirty="0">
                <a:solidFill>
                  <a:prstClr val="black"/>
                </a:solidFill>
                <a:latin typeface="Tw Cen MT" panose="020B0602020104020603"/>
              </a:rPr>
              <a:t>) </a:t>
            </a:r>
            <a:r>
              <a:rPr lang="en-US" sz="2200" cap="none" dirty="0" err="1">
                <a:solidFill>
                  <a:prstClr val="black"/>
                </a:solidFill>
                <a:latin typeface="Tw Cen MT" panose="020B0602020104020603"/>
              </a:rPr>
              <a:t>disesaikan</a:t>
            </a:r>
            <a:r>
              <a:rPr lang="en-US" sz="2200" cap="none" dirty="0">
                <a:solidFill>
                  <a:prstClr val="black"/>
                </a:solidFill>
                <a:latin typeface="Tw Cen MT" panose="020B0602020104020603"/>
              </a:rPr>
              <a:t> </a:t>
            </a:r>
            <a:r>
              <a:rPr lang="en-US" sz="2200" cap="none" dirty="0" err="1">
                <a:solidFill>
                  <a:prstClr val="black"/>
                </a:solidFill>
                <a:latin typeface="Tw Cen MT" panose="020B0602020104020603"/>
              </a:rPr>
              <a:t>dengan</a:t>
            </a:r>
            <a:r>
              <a:rPr lang="en-US" sz="2200" cap="none" dirty="0">
                <a:solidFill>
                  <a:prstClr val="black"/>
                </a:solidFill>
                <a:latin typeface="Tw Cen MT" panose="020B0602020104020603"/>
              </a:rPr>
              <a:t> </a:t>
            </a:r>
            <a:r>
              <a:rPr lang="en-US" sz="2200" cap="none" dirty="0" err="1">
                <a:solidFill>
                  <a:prstClr val="black"/>
                </a:solidFill>
                <a:latin typeface="Tw Cen MT" panose="020B0602020104020603"/>
              </a:rPr>
              <a:t>ketersediaan</a:t>
            </a:r>
            <a:r>
              <a:rPr lang="en-US" sz="2200" cap="none" dirty="0">
                <a:solidFill>
                  <a:prstClr val="black"/>
                </a:solidFill>
                <a:latin typeface="Tw Cen MT" panose="020B0602020104020603"/>
              </a:rPr>
              <a:t> </a:t>
            </a:r>
            <a:r>
              <a:rPr lang="en-US" sz="2200" cap="none" dirty="0" err="1">
                <a:solidFill>
                  <a:prstClr val="black"/>
                </a:solidFill>
                <a:latin typeface="Tw Cen MT" panose="020B0602020104020603"/>
              </a:rPr>
              <a:t>anggaran</a:t>
            </a:r>
            <a:r>
              <a:rPr lang="en-US" sz="2200" cap="none" dirty="0">
                <a:solidFill>
                  <a:prstClr val="black"/>
                </a:solidFill>
                <a:latin typeface="Tw Cen MT" panose="020B0602020104020603"/>
              </a:rPr>
              <a:t> kas dan </a:t>
            </a:r>
            <a:r>
              <a:rPr lang="en-US" sz="2200" cap="none" dirty="0" err="1">
                <a:solidFill>
                  <a:prstClr val="black"/>
                </a:solidFill>
                <a:latin typeface="Tw Cen MT" panose="020B0602020104020603"/>
              </a:rPr>
              <a:t>sumber</a:t>
            </a:r>
            <a:r>
              <a:rPr lang="en-US" sz="2200" cap="none" dirty="0">
                <a:solidFill>
                  <a:prstClr val="black"/>
                </a:solidFill>
                <a:latin typeface="Tw Cen MT" panose="020B0602020104020603"/>
              </a:rPr>
              <a:t> dana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None/>
              <a:tabLst/>
              <a:defRPr/>
            </a:pPr>
            <a:endParaRPr lang="en-US" sz="2200" cap="none" dirty="0">
              <a:solidFill>
                <a:prstClr val="black"/>
              </a:solidFill>
              <a:latin typeface="Tw Cen MT" panose="020B0602020104020603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+mj-lt"/>
              <a:buAutoNum type="arabicParenR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355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DAD41-BEA3-4BFC-8618-1377A94D5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426" y="98014"/>
            <a:ext cx="7751924" cy="802320"/>
          </a:xfrm>
        </p:spPr>
        <p:txBody>
          <a:bodyPr/>
          <a:lstStyle/>
          <a:p>
            <a:r>
              <a:rPr lang="en-US" dirty="0"/>
              <a:t>REALISASI </a:t>
            </a:r>
            <a:r>
              <a:rPr lang="en-US" dirty="0" err="1"/>
              <a:t>dak</a:t>
            </a:r>
            <a:r>
              <a:rPr lang="en-US" dirty="0"/>
              <a:t> PER 24 </a:t>
            </a:r>
            <a:r>
              <a:rPr lang="en-US" dirty="0" err="1"/>
              <a:t>oktober</a:t>
            </a:r>
            <a:r>
              <a:rPr lang="en-US" dirty="0"/>
              <a:t> 2018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DE28A351-1B28-4C09-AD7F-62440DAA06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1045923"/>
              </p:ext>
            </p:extLst>
          </p:nvPr>
        </p:nvGraphicFramePr>
        <p:xfrm>
          <a:off x="235528" y="900333"/>
          <a:ext cx="11637822" cy="32975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3484">
                  <a:extLst>
                    <a:ext uri="{9D8B030D-6E8A-4147-A177-3AD203B41FA5}">
                      <a16:colId xmlns:a16="http://schemas.microsoft.com/office/drawing/2014/main" val="4251852036"/>
                    </a:ext>
                  </a:extLst>
                </a:gridCol>
                <a:gridCol w="2551608">
                  <a:extLst>
                    <a:ext uri="{9D8B030D-6E8A-4147-A177-3AD203B41FA5}">
                      <a16:colId xmlns:a16="http://schemas.microsoft.com/office/drawing/2014/main" val="4004005873"/>
                    </a:ext>
                  </a:extLst>
                </a:gridCol>
                <a:gridCol w="1662546">
                  <a:extLst>
                    <a:ext uri="{9D8B030D-6E8A-4147-A177-3AD203B41FA5}">
                      <a16:colId xmlns:a16="http://schemas.microsoft.com/office/drawing/2014/main" val="3987389980"/>
                    </a:ext>
                  </a:extLst>
                </a:gridCol>
                <a:gridCol w="1662546">
                  <a:extLst>
                    <a:ext uri="{9D8B030D-6E8A-4147-A177-3AD203B41FA5}">
                      <a16:colId xmlns:a16="http://schemas.microsoft.com/office/drawing/2014/main" val="1205309758"/>
                    </a:ext>
                  </a:extLst>
                </a:gridCol>
                <a:gridCol w="1662546">
                  <a:extLst>
                    <a:ext uri="{9D8B030D-6E8A-4147-A177-3AD203B41FA5}">
                      <a16:colId xmlns:a16="http://schemas.microsoft.com/office/drawing/2014/main" val="3825977397"/>
                    </a:ext>
                  </a:extLst>
                </a:gridCol>
                <a:gridCol w="1662546">
                  <a:extLst>
                    <a:ext uri="{9D8B030D-6E8A-4147-A177-3AD203B41FA5}">
                      <a16:colId xmlns:a16="http://schemas.microsoft.com/office/drawing/2014/main" val="1054801416"/>
                    </a:ext>
                  </a:extLst>
                </a:gridCol>
                <a:gridCol w="1662546">
                  <a:extLst>
                    <a:ext uri="{9D8B030D-6E8A-4147-A177-3AD203B41FA5}">
                      <a16:colId xmlns:a16="http://schemas.microsoft.com/office/drawing/2014/main" val="852500075"/>
                    </a:ext>
                  </a:extLst>
                </a:gridCol>
              </a:tblGrid>
              <a:tr h="263807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URAIAN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PAGU DAK 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PENYERAPAN DAK TAHAP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RENCANA REALISASI AKHIR (RENCANA TRANSFER DAK</a:t>
                      </a:r>
                    </a:p>
                    <a:p>
                      <a:pPr algn="ctr"/>
                      <a:r>
                        <a:rPr lang="en-US" dirty="0"/>
                        <a:t>TAHAP 2 DAN 3)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RENCANA SISA DAK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PROSENTASE AKHIR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740001"/>
                  </a:ext>
                </a:extLst>
              </a:tr>
              <a:tr h="65951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DAK </a:t>
                      </a:r>
                      <a:r>
                        <a:rPr lang="en-US" dirty="0" err="1"/>
                        <a:t>Reguler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Bidang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Kelautan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Perikanan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1.709.949.000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497.868.000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1.425.264.660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284.684.340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83,35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477525"/>
                  </a:ext>
                </a:extLst>
              </a:tr>
            </a:tbl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C46EEBF-AE45-4CBD-A7C8-EB967D7FE0A8}"/>
              </a:ext>
            </a:extLst>
          </p:cNvPr>
          <p:cNvSpPr txBox="1">
            <a:spLocks/>
          </p:cNvSpPr>
          <p:nvPr/>
        </p:nvSpPr>
        <p:spPr>
          <a:xfrm>
            <a:off x="491836" y="4389122"/>
            <a:ext cx="11208325" cy="156854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Keterangan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: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+mj-lt"/>
              <a:buAutoNum type="arabicParenR"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Pekerjaan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fisik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sudah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berjalan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,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tapi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realisasi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keuangan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masih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proses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amprah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mengikuti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mekanisme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transfer DAK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ke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Kas Daerah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tahap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2 dan 3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+mj-lt"/>
              <a:buAutoNum type="arabicParenR"/>
              <a:tabLst/>
              <a:defRPr/>
            </a:pPr>
            <a:r>
              <a:rPr lang="en-US" sz="2200" cap="none" dirty="0" err="1">
                <a:solidFill>
                  <a:prstClr val="black"/>
                </a:solidFill>
                <a:latin typeface="Tw Cen MT" panose="020B0602020104020603"/>
              </a:rPr>
              <a:t>Rp</a:t>
            </a:r>
            <a:r>
              <a:rPr lang="en-US" sz="2200" cap="none" dirty="0">
                <a:solidFill>
                  <a:prstClr val="black"/>
                </a:solidFill>
                <a:latin typeface="Tw Cen MT" panose="020B0602020104020603"/>
              </a:rPr>
              <a:t>. 284.684.340 </a:t>
            </a:r>
            <a:r>
              <a:rPr lang="en-US" sz="2200" cap="none" dirty="0" err="1">
                <a:solidFill>
                  <a:prstClr val="black"/>
                </a:solidFill>
                <a:latin typeface="Tw Cen MT" panose="020B0602020104020603"/>
              </a:rPr>
              <a:t>adalah</a:t>
            </a:r>
            <a:r>
              <a:rPr lang="en-US" sz="2200" cap="none" dirty="0">
                <a:solidFill>
                  <a:prstClr val="black"/>
                </a:solidFill>
                <a:latin typeface="Tw Cen MT" panose="020B0602020104020603"/>
              </a:rPr>
              <a:t> </a:t>
            </a:r>
            <a:r>
              <a:rPr lang="en-US" sz="2200" cap="none" dirty="0" err="1">
                <a:solidFill>
                  <a:prstClr val="black"/>
                </a:solidFill>
                <a:latin typeface="Tw Cen MT" panose="020B0602020104020603"/>
              </a:rPr>
              <a:t>sisa</a:t>
            </a:r>
            <a:r>
              <a:rPr lang="en-US" sz="2200" cap="none" dirty="0">
                <a:solidFill>
                  <a:prstClr val="black"/>
                </a:solidFill>
                <a:latin typeface="Tw Cen MT" panose="020B0602020104020603"/>
              </a:rPr>
              <a:t> </a:t>
            </a:r>
            <a:r>
              <a:rPr lang="en-US" sz="2200" cap="none" dirty="0" err="1">
                <a:solidFill>
                  <a:prstClr val="black"/>
                </a:solidFill>
                <a:latin typeface="Tw Cen MT" panose="020B0602020104020603"/>
              </a:rPr>
              <a:t>dari</a:t>
            </a:r>
            <a:r>
              <a:rPr lang="en-US" sz="2200" cap="none" dirty="0">
                <a:solidFill>
                  <a:prstClr val="black"/>
                </a:solidFill>
                <a:latin typeface="Tw Cen MT" panose="020B0602020104020603"/>
              </a:rPr>
              <a:t> proses </a:t>
            </a:r>
            <a:r>
              <a:rPr lang="en-US" sz="2200" cap="none" dirty="0" err="1">
                <a:solidFill>
                  <a:prstClr val="black"/>
                </a:solidFill>
                <a:latin typeface="Tw Cen MT" panose="020B0602020104020603"/>
              </a:rPr>
              <a:t>penawaran</a:t>
            </a:r>
            <a:r>
              <a:rPr lang="en-US" sz="2200" cap="none" dirty="0">
                <a:solidFill>
                  <a:prstClr val="black"/>
                </a:solidFill>
                <a:latin typeface="Tw Cen MT" panose="020B0602020104020603"/>
              </a:rPr>
              <a:t> </a:t>
            </a:r>
            <a:r>
              <a:rPr lang="en-US" sz="2200" cap="none" dirty="0" err="1">
                <a:solidFill>
                  <a:prstClr val="black"/>
                </a:solidFill>
                <a:latin typeface="Tw Cen MT" panose="020B0602020104020603"/>
              </a:rPr>
              <a:t>lelang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5789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auto">
          <a:xfrm>
            <a:off x="1905793" y="5429536"/>
            <a:ext cx="8380412" cy="10042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lIns="80117" tIns="40058" rIns="80117" bIns="4005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9pPr>
          </a:lstStyle>
          <a:p>
            <a:pPr marL="538163" lvl="1" indent="-342900" algn="just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US" sz="2000" b="1" i="1" dirty="0">
                <a:solidFill>
                  <a:srgbClr val="000000"/>
                </a:solidFill>
                <a:latin typeface="Cambria" pitchFamily="18" charset="0"/>
              </a:rPr>
              <a:t>PERDA KABUPATEN BULELENG NO. 13 TAHUN 2016 </a:t>
            </a:r>
            <a:r>
              <a:rPr lang="en-US" sz="2000" i="1" dirty="0">
                <a:solidFill>
                  <a:srgbClr val="000000"/>
                </a:solidFill>
                <a:latin typeface="Cambria" pitchFamily="18" charset="0"/>
              </a:rPr>
              <a:t>TENTANG PEMBENTUKAN DAN SUSUNAN PERANGKAT DAERAH KABUPATEN BULELENG</a:t>
            </a:r>
            <a:endParaRPr lang="en-US" sz="2600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" name="Text Box 18"/>
          <p:cNvSpPr txBox="1">
            <a:spLocks noChangeArrowheads="1"/>
          </p:cNvSpPr>
          <p:nvPr/>
        </p:nvSpPr>
        <p:spPr bwMode="auto">
          <a:xfrm>
            <a:off x="1889155" y="3344613"/>
            <a:ext cx="8413691" cy="16197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80117" tIns="40058" rIns="80117" bIns="4005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9pPr>
          </a:lstStyle>
          <a:p>
            <a:pPr marL="538163" lvl="1" indent="-342900" algn="just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US" sz="2000" b="1" i="1" dirty="0">
                <a:solidFill>
                  <a:srgbClr val="000000"/>
                </a:solidFill>
                <a:latin typeface="Cambria" pitchFamily="18" charset="0"/>
              </a:rPr>
              <a:t>PERMENKP RI NO. 26/PERMEN-KP/2016 TAHUN 2016  </a:t>
            </a:r>
            <a:r>
              <a:rPr lang="en-US" sz="2000" i="1" dirty="0">
                <a:solidFill>
                  <a:srgbClr val="000000"/>
                </a:solidFill>
                <a:latin typeface="Cambria" pitchFamily="18" charset="0"/>
              </a:rPr>
              <a:t>TENTANG PEDOMAN NOMENKLATUR PERANGKAT DAERAH DAN UNIT KERJA PADA PERANGKAT DAERAH PROVINSI DAN KABUPATEN/KOTA YANG MELAKSANAKAN URUSAN PEMERINTAHAN DI BIDANG KELAUTAN DAN PERIKANAN </a:t>
            </a:r>
            <a:endParaRPr lang="en-US" sz="2000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07348" y="144460"/>
            <a:ext cx="8984453" cy="1004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rmAutofit fontScale="92500" lnSpcReduction="1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155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31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46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618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algn="ctr" defTabSz="914400" eaLnBrk="1" hangingPunct="1"/>
            <a:r>
              <a:rPr lang="en-US" b="1" cap="none" dirty="0">
                <a:solidFill>
                  <a:prstClr val="black"/>
                </a:solidFill>
                <a:effectLst/>
                <a:latin typeface="Calibri" pitchFamily="34" charset="0"/>
              </a:rPr>
              <a:t>TUGAS POKOK DAN FUNGSI </a:t>
            </a:r>
          </a:p>
          <a:p>
            <a:pPr algn="ctr" defTabSz="914400" eaLnBrk="1" hangingPunct="1"/>
            <a:r>
              <a:rPr lang="en-US" b="1" cap="none" dirty="0">
                <a:solidFill>
                  <a:prstClr val="black"/>
                </a:solidFill>
                <a:effectLst/>
                <a:latin typeface="Calibri" pitchFamily="34" charset="0"/>
              </a:rPr>
              <a:t>DINAS PERIKANAN KABUPATEN BULELENG</a:t>
            </a:r>
          </a:p>
        </p:txBody>
      </p:sp>
      <p:sp>
        <p:nvSpPr>
          <p:cNvPr id="6" name="Text Box 18">
            <a:extLst>
              <a:ext uri="{FF2B5EF4-FFF2-40B4-BE49-F238E27FC236}">
                <a16:creationId xmlns:a16="http://schemas.microsoft.com/office/drawing/2014/main" id="{18EE11AA-777D-4484-A151-B532CDB60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0229" y="1431880"/>
            <a:ext cx="8413691" cy="15582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80117" tIns="40058" rIns="80117" bIns="4005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9pPr>
          </a:lstStyle>
          <a:p>
            <a:pPr marL="538163" lvl="1" indent="-342900" algn="just"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US" sz="2400" i="1" dirty="0">
                <a:solidFill>
                  <a:srgbClr val="000000"/>
                </a:solidFill>
                <a:latin typeface="Cambria" pitchFamily="18" charset="0"/>
              </a:rPr>
              <a:t>BERDASARKAN UU NOMOR 23 TAHUN 2014 TENTANG PEMERINTAHAN DAERAH, PENGELOLAAN LAUT MENJADI WEWENANG PEMERINTAH PROVINSI TERMASUK </a:t>
            </a:r>
            <a:r>
              <a:rPr lang="en-US" sz="2300" i="1" dirty="0">
                <a:solidFill>
                  <a:srgbClr val="000000"/>
                </a:solidFill>
                <a:latin typeface="Cambria" pitchFamily="18" charset="0"/>
              </a:rPr>
              <a:t>KEGIATAN</a:t>
            </a:r>
            <a:r>
              <a:rPr lang="en-US" sz="2400" i="1" dirty="0">
                <a:solidFill>
                  <a:srgbClr val="000000"/>
                </a:solidFill>
                <a:latin typeface="Cambria" pitchFamily="18" charset="0"/>
              </a:rPr>
              <a:t> KONSERVASI DAN PENGAWASAN SUMBERDAYA KELAUTAN </a:t>
            </a:r>
            <a:endParaRPr lang="en-US" sz="2400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375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auto">
          <a:xfrm>
            <a:off x="1955587" y="3505200"/>
            <a:ext cx="8380412" cy="4502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lIns="80117" tIns="40058" rIns="80117" bIns="4005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9pPr>
          </a:lstStyle>
          <a:p>
            <a:pPr marL="4763" lvl="1"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i="1" dirty="0">
                <a:solidFill>
                  <a:srgbClr val="000000"/>
                </a:solidFill>
                <a:latin typeface="Cambria" pitchFamily="18" charset="0"/>
              </a:rPr>
              <a:t>KEWENANGAN DINAS PERIKANAN KABUPATEN BULELENG</a:t>
            </a:r>
          </a:p>
        </p:txBody>
      </p:sp>
      <p:sp>
        <p:nvSpPr>
          <p:cNvPr id="5" name="Down Arrow 4"/>
          <p:cNvSpPr/>
          <p:nvPr/>
        </p:nvSpPr>
        <p:spPr>
          <a:xfrm>
            <a:off x="5618977" y="4038600"/>
            <a:ext cx="1020352" cy="609600"/>
          </a:xfrm>
          <a:prstGeom prst="downArrow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3200">
              <a:solidFill>
                <a:prstClr val="white"/>
              </a:solidFill>
              <a:latin typeface="Franklin Gothic Book"/>
            </a:endParaRPr>
          </a:p>
        </p:txBody>
      </p:sp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1922309" y="4666838"/>
            <a:ext cx="8413691" cy="81956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80117" tIns="40058" rIns="80117" bIns="4005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9pPr>
          </a:lstStyle>
          <a:p>
            <a:pPr marL="100013" lvl="1"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000000"/>
                </a:solidFill>
                <a:latin typeface="Cambria" pitchFamily="18" charset="0"/>
              </a:rPr>
              <a:t>PEMBERDAYAAN NELAYAN KECIL DAN USAHA KECIL PEMBUDIDAYAAN IKAN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4E2491-41C0-49CE-B6A1-01E282F906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587" y="677455"/>
            <a:ext cx="8486368" cy="221304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3DE6D14-7E5E-49F6-9655-356EC9EB019D}"/>
              </a:ext>
            </a:extLst>
          </p:cNvPr>
          <p:cNvSpPr/>
          <p:nvPr/>
        </p:nvSpPr>
        <p:spPr>
          <a:xfrm rot="20229553">
            <a:off x="598969" y="822520"/>
            <a:ext cx="1756244" cy="7814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5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2017</a:t>
            </a:r>
            <a:endParaRPr lang="en-US" sz="4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6501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28257" y="3212145"/>
            <a:ext cx="8652354" cy="30999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4580" name="Text Box 18"/>
          <p:cNvSpPr txBox="1">
            <a:spLocks noChangeArrowheads="1"/>
          </p:cNvSpPr>
          <p:nvPr/>
        </p:nvSpPr>
        <p:spPr bwMode="auto">
          <a:xfrm>
            <a:off x="2010015" y="3435928"/>
            <a:ext cx="7950288" cy="2666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141" tIns="40070" rIns="80141" bIns="40070">
            <a:spAutoFit/>
          </a:bodyPr>
          <a:lstStyle/>
          <a:p>
            <a:pPr marL="400050" marR="0" lvl="0" indent="-400050" algn="l" defTabSz="80168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Masih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rendahnya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produksi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perikanan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dibandingkan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dengan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potensi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perikanan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yang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ada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MS Gothic" pitchFamily="49" charset="-128"/>
              <a:cs typeface="Arial" charset="0"/>
            </a:endParaRPr>
          </a:p>
          <a:p>
            <a:pPr marL="400050" marR="0" lvl="0" indent="-400050" algn="l" defTabSz="80168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Masih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rendahnya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konsumsi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ikan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per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kapita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masyarakat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MS Gothic" pitchFamily="49" charset="-128"/>
              <a:cs typeface="Arial" charset="0"/>
            </a:endParaRPr>
          </a:p>
          <a:p>
            <a:pPr marL="400050" marR="0" lvl="0" indent="-400050" algn="l" defTabSz="80168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Belum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tertatanya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kawasan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perikanan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MS Gothic" pitchFamily="49" charset="-128"/>
              <a:cs typeface="Arial" charset="0"/>
            </a:endParaRPr>
          </a:p>
          <a:p>
            <a:pPr marL="400050" marR="0" lvl="0" indent="-400050" algn="l" defTabSz="80168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Masih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rendahnya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SDM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masyarakat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perikanan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MS Gothic" pitchFamily="49" charset="-128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85721" y="2461891"/>
            <a:ext cx="5965137" cy="533400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solidFill>
              <a:schemeClr val="tx1"/>
            </a:solidFill>
          </a:ln>
          <a:effectLst>
            <a:outerShdw blurRad="76200" dist="12700" dir="8100000" sy="-23000" kx="800400" algn="br" rotWithShape="0">
              <a:prstClr val="black">
                <a:alpha val="74000"/>
              </a:prstClr>
            </a:outerShdw>
          </a:effectLst>
          <a:scene3d>
            <a:camera prst="obliqueTopLeft"/>
            <a:lightRig rig="threePt" dir="t"/>
          </a:scene3d>
          <a:sp3d prstMaterial="translucentPowder">
            <a:bevelB/>
          </a:sp3d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rPr>
              <a:t>ISU STRATEGIS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0155711-00A6-4860-AD9A-2335555E9EAE}"/>
              </a:ext>
            </a:extLst>
          </p:cNvPr>
          <p:cNvSpPr txBox="1">
            <a:spLocks/>
          </p:cNvSpPr>
          <p:nvPr/>
        </p:nvSpPr>
        <p:spPr>
          <a:xfrm>
            <a:off x="771955" y="1048739"/>
            <a:ext cx="9189464" cy="8451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cap="none" dirty="0" err="1"/>
              <a:t>Membantu</a:t>
            </a:r>
            <a:r>
              <a:rPr lang="en-US" cap="none" dirty="0"/>
              <a:t> </a:t>
            </a:r>
            <a:r>
              <a:rPr lang="en-US" cap="none" dirty="0" err="1"/>
              <a:t>Bupati</a:t>
            </a:r>
            <a:r>
              <a:rPr lang="en-US" cap="none" dirty="0"/>
              <a:t> </a:t>
            </a:r>
            <a:r>
              <a:rPr lang="en-US" cap="none" dirty="0" err="1"/>
              <a:t>Buleleng</a:t>
            </a:r>
            <a:r>
              <a:rPr lang="en-US" cap="none" dirty="0"/>
              <a:t> </a:t>
            </a:r>
            <a:r>
              <a:rPr lang="en-US" cap="none" dirty="0" err="1"/>
              <a:t>melaksanakan</a:t>
            </a:r>
            <a:r>
              <a:rPr lang="en-US" cap="none" dirty="0"/>
              <a:t> </a:t>
            </a:r>
            <a:r>
              <a:rPr lang="en-US" cap="none" dirty="0" err="1"/>
              <a:t>urusan</a:t>
            </a:r>
            <a:r>
              <a:rPr lang="en-US" cap="none" dirty="0"/>
              <a:t> </a:t>
            </a:r>
            <a:r>
              <a:rPr lang="en-US" cap="none" dirty="0" err="1"/>
              <a:t>pemerintahan</a:t>
            </a:r>
            <a:r>
              <a:rPr lang="en-US" cap="none" dirty="0"/>
              <a:t> di </a:t>
            </a:r>
            <a:r>
              <a:rPr lang="en-US" cap="none" dirty="0" err="1"/>
              <a:t>bidang</a:t>
            </a:r>
            <a:r>
              <a:rPr lang="en-US" cap="none" dirty="0"/>
              <a:t> </a:t>
            </a:r>
            <a:r>
              <a:rPr lang="en-US" cap="none" dirty="0" err="1"/>
              <a:t>perikanan</a:t>
            </a:r>
            <a:endParaRPr lang="en-US" cap="none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037B88-6A4A-4896-A647-F2EE49C44A4F}"/>
              </a:ext>
            </a:extLst>
          </p:cNvPr>
          <p:cNvSpPr txBox="1"/>
          <p:nvPr/>
        </p:nvSpPr>
        <p:spPr>
          <a:xfrm>
            <a:off x="796728" y="324104"/>
            <a:ext cx="4066217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omic Sans MS" panose="030F0702030302020204" pitchFamily="66" charset="0"/>
              </a:rPr>
              <a:t>CORE BUSSINES</a:t>
            </a:r>
          </a:p>
        </p:txBody>
      </p:sp>
    </p:spTree>
    <p:extLst>
      <p:ext uri="{BB962C8B-B14F-4D97-AF65-F5344CB8AC3E}">
        <p14:creationId xmlns:p14="http://schemas.microsoft.com/office/powerpoint/2010/main" val="3214198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7"/>
          <p:cNvGrpSpPr>
            <a:grpSpLocks/>
          </p:cNvGrpSpPr>
          <p:nvPr/>
        </p:nvGrpSpPr>
        <p:grpSpPr bwMode="auto">
          <a:xfrm>
            <a:off x="1011384" y="55419"/>
            <a:ext cx="10127671" cy="1252191"/>
            <a:chOff x="0" y="0"/>
            <a:chExt cx="5760" cy="8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8678" name="AutoShape 8"/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  <p:sp>
          <p:nvSpPr>
            <p:cNvPr id="28679" name="AutoShape 9"/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</p:grpSp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64132" y="98290"/>
            <a:ext cx="10008108" cy="866775"/>
          </a:xfrm>
          <a:extLst/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PROGRAM DAN KEGIATAN PRIORITAS DINAS PERIKANAN</a:t>
            </a:r>
            <a:b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</a:b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KABUPATEN BULELENG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687826"/>
              </p:ext>
            </p:extLst>
          </p:nvPr>
        </p:nvGraphicFramePr>
        <p:xfrm>
          <a:off x="2766440" y="1364674"/>
          <a:ext cx="8305800" cy="2999507"/>
        </p:xfrm>
        <a:graphic>
          <a:graphicData uri="http://schemas.openxmlformats.org/drawingml/2006/table">
            <a:tbl>
              <a:tblPr>
                <a:solidFill>
                  <a:schemeClr val="accent1">
                    <a:lumMod val="20000"/>
                    <a:lumOff val="80000"/>
                  </a:schemeClr>
                </a:solidFill>
                <a:tableStyleId>{5C22544A-7EE6-4342-B048-85BDC9FD1C3A}</a:tableStyleId>
              </a:tblPr>
              <a:tblGrid>
                <a:gridCol w="554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1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964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d-ID" sz="2500" b="1" u="none" strike="noStrike" dirty="0">
                          <a:effectLst/>
                        </a:rPr>
                        <a:t>PROGRAM</a:t>
                      </a:r>
                      <a:endParaRPr lang="id-ID" sz="2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20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1</a:t>
                      </a:r>
                      <a:endParaRPr lang="id-ID" sz="1800" b="0" dirty="0"/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strike="noStrike" dirty="0">
                          <a:effectLst/>
                        </a:rPr>
                        <a:t>Program </a:t>
                      </a:r>
                      <a:r>
                        <a:rPr lang="id-ID" sz="1800" b="0" u="none" strike="noStrike" dirty="0">
                          <a:effectLst/>
                        </a:rPr>
                        <a:t>Pengembangan Budidaya Perikanan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152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2</a:t>
                      </a:r>
                      <a:endParaRPr lang="id-ID" sz="1800" b="0" dirty="0"/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effectLst/>
                        </a:rPr>
                        <a:t>Program </a:t>
                      </a:r>
                      <a:r>
                        <a:rPr lang="id-ID" sz="1800" b="0" u="none" strike="noStrike" dirty="0">
                          <a:effectLst/>
                        </a:rPr>
                        <a:t>Pengembangan Perikanan Tangkap</a:t>
                      </a:r>
                      <a:r>
                        <a:rPr lang="en-US" sz="1800" b="0" u="none" strike="noStrike" dirty="0">
                          <a:effectLst/>
                        </a:rPr>
                        <a:t> 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152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3</a:t>
                      </a:r>
                      <a:endParaRPr lang="id-ID" sz="1800" b="0" dirty="0"/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b="0" u="none" strike="noStrike" dirty="0">
                          <a:effectLst/>
                        </a:rPr>
                        <a:t>Program </a:t>
                      </a:r>
                      <a:r>
                        <a:rPr lang="en-US" sz="1800" b="0" u="none" strike="noStrike" dirty="0" err="1">
                          <a:effectLst/>
                        </a:rPr>
                        <a:t>Pengelolaan</a:t>
                      </a:r>
                      <a:r>
                        <a:rPr lang="en-US" sz="1800" b="0" u="none" strike="noStrike" dirty="0">
                          <a:effectLst/>
                        </a:rPr>
                        <a:t> dan </a:t>
                      </a:r>
                      <a:r>
                        <a:rPr lang="en-US" sz="1800" b="0" u="none" strike="noStrike" dirty="0" err="1">
                          <a:effectLst/>
                        </a:rPr>
                        <a:t>Pemasaran</a:t>
                      </a:r>
                      <a:r>
                        <a:rPr lang="en-US" sz="1800" b="0" u="none" strike="noStrike" dirty="0">
                          <a:effectLst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</a:rPr>
                        <a:t>Produksi</a:t>
                      </a:r>
                      <a:r>
                        <a:rPr lang="en-US" sz="1800" b="0" u="none" strike="noStrike" dirty="0">
                          <a:effectLst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</a:rPr>
                        <a:t>Perikanan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320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4</a:t>
                      </a:r>
                      <a:endParaRPr lang="id-ID" sz="1800" b="0" dirty="0"/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b="0" u="none" strike="noStrike" dirty="0">
                          <a:effectLst/>
                        </a:rPr>
                        <a:t>Program Pemberdayaan Masyarakat Perikanan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152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5</a:t>
                      </a:r>
                      <a:endParaRPr lang="id-ID" sz="1800" b="0" dirty="0"/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u="none" strike="noStrike" dirty="0">
                          <a:effectLst/>
                        </a:rPr>
                        <a:t>Program Pengembangan Kawasan Budidaya Perikanan</a:t>
                      </a:r>
                      <a:endParaRPr lang="fi-FI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Arrow: Striped Right 3">
            <a:extLst>
              <a:ext uri="{FF2B5EF4-FFF2-40B4-BE49-F238E27FC236}">
                <a16:creationId xmlns:a16="http://schemas.microsoft.com/office/drawing/2014/main" id="{11456DF2-0D13-42C0-9F54-F271810D261C}"/>
              </a:ext>
            </a:extLst>
          </p:cNvPr>
          <p:cNvSpPr/>
          <p:nvPr/>
        </p:nvSpPr>
        <p:spPr>
          <a:xfrm flipH="1">
            <a:off x="1921315" y="1967345"/>
            <a:ext cx="845125" cy="1066800"/>
          </a:xfrm>
          <a:prstGeom prst="stripedRightArrow">
            <a:avLst>
              <a:gd name="adj1" fmla="val 50000"/>
              <a:gd name="adj2" fmla="val 5163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A66FE8-1C2F-4E1C-84D2-2361F74CE1EC}"/>
              </a:ext>
            </a:extLst>
          </p:cNvPr>
          <p:cNvSpPr/>
          <p:nvPr/>
        </p:nvSpPr>
        <p:spPr>
          <a:xfrm rot="20229553">
            <a:off x="-111717" y="2108329"/>
            <a:ext cx="2351698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5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Prioritas</a:t>
            </a:r>
            <a:r>
              <a:rPr lang="en-US" sz="4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A6770ED-9105-4B6E-A9CE-30D50741B010}"/>
              </a:ext>
            </a:extLst>
          </p:cNvPr>
          <p:cNvSpPr/>
          <p:nvPr/>
        </p:nvSpPr>
        <p:spPr>
          <a:xfrm>
            <a:off x="2766441" y="1682668"/>
            <a:ext cx="600214" cy="16361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F4A6174-6684-473B-9635-880730E240E5}"/>
              </a:ext>
            </a:extLst>
          </p:cNvPr>
          <p:cNvSpPr/>
          <p:nvPr/>
        </p:nvSpPr>
        <p:spPr>
          <a:xfrm rot="20229553">
            <a:off x="-74641" y="3582936"/>
            <a:ext cx="2502948" cy="6771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800" b="1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Penunjang</a:t>
            </a:r>
            <a:endParaRPr lang="en-US" sz="38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9E74940-6B15-4155-B996-53B13B282705}"/>
              </a:ext>
            </a:extLst>
          </p:cNvPr>
          <p:cNvSpPr/>
          <p:nvPr/>
        </p:nvSpPr>
        <p:spPr>
          <a:xfrm>
            <a:off x="2766439" y="3409202"/>
            <a:ext cx="600214" cy="1024577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Striped Right 14">
            <a:extLst>
              <a:ext uri="{FF2B5EF4-FFF2-40B4-BE49-F238E27FC236}">
                <a16:creationId xmlns:a16="http://schemas.microsoft.com/office/drawing/2014/main" id="{80BD34EC-30BF-4942-9207-E371625C47A6}"/>
              </a:ext>
            </a:extLst>
          </p:cNvPr>
          <p:cNvSpPr/>
          <p:nvPr/>
        </p:nvSpPr>
        <p:spPr>
          <a:xfrm flipH="1">
            <a:off x="2156747" y="3528682"/>
            <a:ext cx="609691" cy="701171"/>
          </a:xfrm>
          <a:prstGeom prst="stripedRightArrow">
            <a:avLst>
              <a:gd name="adj1" fmla="val 50000"/>
              <a:gd name="adj2" fmla="val 5163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Curved Left 7">
            <a:extLst>
              <a:ext uri="{FF2B5EF4-FFF2-40B4-BE49-F238E27FC236}">
                <a16:creationId xmlns:a16="http://schemas.microsoft.com/office/drawing/2014/main" id="{07555E66-FB92-4F2A-9DE3-9488718592B3}"/>
              </a:ext>
            </a:extLst>
          </p:cNvPr>
          <p:cNvSpPr/>
          <p:nvPr/>
        </p:nvSpPr>
        <p:spPr>
          <a:xfrm>
            <a:off x="9892145" y="1967345"/>
            <a:ext cx="2161310" cy="3864811"/>
          </a:xfrm>
          <a:prstGeom prst="curvedLeftArrow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04E69B-6AE9-4338-845E-F4A70FD0EB78}"/>
              </a:ext>
            </a:extLst>
          </p:cNvPr>
          <p:cNvSpPr/>
          <p:nvPr/>
        </p:nvSpPr>
        <p:spPr>
          <a:xfrm>
            <a:off x="4914321" y="4433779"/>
            <a:ext cx="3700317" cy="6309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Kegiatan</a:t>
            </a:r>
            <a:r>
              <a:rPr lang="en-US" sz="3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5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</a:t>
            </a:r>
            <a:r>
              <a:rPr lang="en-US" sz="35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rioritas</a:t>
            </a:r>
            <a:endParaRPr lang="en-US" sz="3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EE433CDD-4701-4CDF-9128-21702FF80361}"/>
              </a:ext>
            </a:extLst>
          </p:cNvPr>
          <p:cNvSpPr/>
          <p:nvPr/>
        </p:nvSpPr>
        <p:spPr>
          <a:xfrm>
            <a:off x="9130443" y="1967345"/>
            <a:ext cx="600214" cy="678873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0" name="Arrow: Curved Left 19">
            <a:extLst>
              <a:ext uri="{FF2B5EF4-FFF2-40B4-BE49-F238E27FC236}">
                <a16:creationId xmlns:a16="http://schemas.microsoft.com/office/drawing/2014/main" id="{B9FAED5F-66BE-4327-80A2-DF1014A5AB44}"/>
              </a:ext>
            </a:extLst>
          </p:cNvPr>
          <p:cNvSpPr/>
          <p:nvPr/>
        </p:nvSpPr>
        <p:spPr>
          <a:xfrm>
            <a:off x="9949872" y="3104024"/>
            <a:ext cx="1189183" cy="3698556"/>
          </a:xfrm>
          <a:prstGeom prst="curvedLeftArrow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632B6D0C-96BB-4188-A83F-C9A316E0B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397" y="5050129"/>
            <a:ext cx="7550728" cy="482254"/>
          </a:xfrm>
          <a:prstGeom prst="rect">
            <a:avLst/>
          </a:prstGeom>
          <a:extLst/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06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129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192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25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marL="457200" indent="-457200" algn="ctr" defTabSz="914400" eaLnBrk="1" hangingPunct="1">
              <a:buAutoNum type="arabicPeriod"/>
              <a:defRPr/>
            </a:pP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Pengembangan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Sarana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Prasarana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Perikanan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Budidaya</a:t>
            </a:r>
            <a:endParaRPr lang="en-US" sz="2500" b="1" cap="none" dirty="0"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E4A8425C-2F3A-4EDC-A1CF-A6A1017EE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0838" y="6175485"/>
            <a:ext cx="6269034" cy="588356"/>
          </a:xfrm>
          <a:prstGeom prst="rect">
            <a:avLst/>
          </a:prstGeom>
          <a:extLst/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06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129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192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25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algn="ctr" defTabSz="914400" eaLnBrk="1" hangingPunct="1">
              <a:defRPr/>
            </a:pP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3.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Pemantapan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Pemasaran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Produksi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Perikanan</a:t>
            </a:r>
            <a:endParaRPr lang="en-US" sz="2500" b="1" cap="none" dirty="0"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884C4FEA-A886-4ED9-9A4C-4EF74CBD3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6747" y="5466696"/>
            <a:ext cx="7901856" cy="482254"/>
          </a:xfrm>
          <a:prstGeom prst="rect">
            <a:avLst/>
          </a:prstGeom>
          <a:extLst/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06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129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192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25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algn="ctr" defTabSz="914400" eaLnBrk="1" hangingPunct="1">
              <a:defRPr/>
            </a:pP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2.  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Pengembangan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Sarana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dan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Prasarana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Perikanan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Tangkap</a:t>
            </a:r>
            <a:endParaRPr lang="en-US" sz="2500" b="1" cap="none" dirty="0"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358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7"/>
          <p:cNvGrpSpPr>
            <a:grpSpLocks/>
          </p:cNvGrpSpPr>
          <p:nvPr/>
        </p:nvGrpSpPr>
        <p:grpSpPr bwMode="auto">
          <a:xfrm>
            <a:off x="1386681" y="124695"/>
            <a:ext cx="9418638" cy="1066800"/>
            <a:chOff x="0" y="0"/>
            <a:chExt cx="5760" cy="8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8678" name="AutoShape 8"/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  <p:sp>
          <p:nvSpPr>
            <p:cNvPr id="28679" name="AutoShape 9"/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</p:grpSp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677201" y="167565"/>
            <a:ext cx="9128125" cy="866775"/>
          </a:xfrm>
          <a:extLst/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PROGRAM PRIORITAS DINAS PERIKANAN</a:t>
            </a:r>
            <a:b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</a:b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TAHUN 2019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1936559" y="3276601"/>
          <a:ext cx="8305800" cy="3203195"/>
        </p:xfrm>
        <a:graphic>
          <a:graphicData uri="http://schemas.openxmlformats.org/drawingml/2006/table">
            <a:tbl>
              <a:tblPr>
                <a:solidFill>
                  <a:schemeClr val="accent1">
                    <a:lumMod val="20000"/>
                    <a:lumOff val="80000"/>
                  </a:schemeClr>
                </a:solidFill>
                <a:tableStyleId>{5C22544A-7EE6-4342-B048-85BDC9FD1C3A}</a:tableStyleId>
              </a:tblPr>
              <a:tblGrid>
                <a:gridCol w="554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1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5491">
                <a:tc>
                  <a:txBody>
                    <a:bodyPr/>
                    <a:lstStyle/>
                    <a:p>
                      <a:pPr algn="r" fontAlgn="b"/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b="1" u="none" strike="noStrike" dirty="0">
                          <a:effectLst/>
                        </a:rPr>
                        <a:t>PROGRAM</a:t>
                      </a:r>
                      <a:r>
                        <a:rPr lang="en-US" sz="1800" b="1" u="none" strike="noStrike" dirty="0">
                          <a:effectLst/>
                        </a:rPr>
                        <a:t> PRIORITAS</a:t>
                      </a:r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7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1</a:t>
                      </a:r>
                      <a:endParaRPr lang="id-ID" sz="1800" b="0" dirty="0"/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b="0" u="none" strike="noStrike" dirty="0">
                          <a:effectLst/>
                        </a:rPr>
                        <a:t>Pengembangan Budidaya Perikanan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5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2</a:t>
                      </a:r>
                      <a:endParaRPr lang="id-ID" sz="1800" b="0" dirty="0"/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b="0" u="none" strike="noStrike" dirty="0">
                          <a:effectLst/>
                        </a:rPr>
                        <a:t>Pengembangan Perikanan Tangkap</a:t>
                      </a:r>
                      <a:r>
                        <a:rPr lang="en-US" sz="1800" b="0" u="none" strike="noStrike" dirty="0">
                          <a:effectLst/>
                        </a:rPr>
                        <a:t> 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5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3</a:t>
                      </a:r>
                      <a:endParaRPr lang="id-ID" sz="1800" b="0" dirty="0"/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b="0" u="none" strike="noStrike" dirty="0">
                          <a:effectLst/>
                        </a:rPr>
                        <a:t>Program Pengembangan Kawasan Budidaya Perikanan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7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4</a:t>
                      </a:r>
                      <a:endParaRPr lang="id-ID" sz="1800" b="0" dirty="0"/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b="0" u="none" strike="noStrike" dirty="0">
                          <a:effectLst/>
                        </a:rPr>
                        <a:t>Program Pemberdayaan Masyarakat Perikanan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95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5</a:t>
                      </a:r>
                      <a:endParaRPr lang="id-ID" sz="1800" b="0" dirty="0"/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u="none" strike="noStrike" dirty="0">
                          <a:effectLst/>
                        </a:rPr>
                        <a:t>Program Pengelolaan dan Pemasaran Produksi Perikanan</a:t>
                      </a:r>
                      <a:endParaRPr lang="fi-FI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9533">
                <a:tc>
                  <a:txBody>
                    <a:bodyPr/>
                    <a:lstStyle/>
                    <a:p>
                      <a:pPr algn="ctr"/>
                      <a:endParaRPr lang="id-ID" sz="1800" b="0" dirty="0"/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808771" y="1295400"/>
            <a:ext cx="8763000" cy="1752600"/>
          </a:xfrm>
          <a:prstGeom prst="rect">
            <a:avLst/>
          </a:prstGeom>
          <a:noFill/>
          <a:ln>
            <a:noFill/>
          </a:ln>
          <a:extLst/>
        </p:spPr>
        <p:txBody>
          <a:bodyPr lIns="75942" tIns="37971" rIns="75942" bIns="37971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marL="82550" lvl="2" defTabSz="914400" eaLnBrk="1" hangingPunct="1">
              <a:defRPr/>
            </a:pPr>
            <a:r>
              <a:rPr lang="nl-NL" sz="1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PROGRAM / KEGIATAN DINAS PERIKANAN KABUPATEN BULELENG : </a:t>
            </a:r>
          </a:p>
          <a:p>
            <a:pPr marL="82550" lvl="2" defTabSz="914400" eaLnBrk="1" hangingPunct="1">
              <a:defRPr/>
            </a:pPr>
            <a:r>
              <a:rPr lang="nl-NL" sz="2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12 PROGRAM DAN 45 KEGIATAN</a:t>
            </a:r>
          </a:p>
          <a:p>
            <a:pPr marL="82550" lvl="2" defTabSz="914400" eaLnBrk="1" hangingPunct="1">
              <a:defRPr/>
            </a:pPr>
            <a:endParaRPr lang="nl-NL" sz="2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82550" lvl="2" defTabSz="914400" eaLnBrk="1" hangingPunct="1">
              <a:defRPr/>
            </a:pPr>
            <a:r>
              <a:rPr lang="nl-NL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TERDIRI DARI </a:t>
            </a:r>
            <a:r>
              <a:rPr lang="nl-NL" sz="2000" b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5 PROGRAM PRIORITAS </a:t>
            </a:r>
            <a:r>
              <a:rPr lang="nl-NL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DAN SELEBIHNYA ADALAH PROGRAM SEKRETARIAT (6 Program, 28 Kegiatan) </a:t>
            </a:r>
          </a:p>
          <a:p>
            <a:pPr marL="915897" lvl="2" defTabSz="914400" eaLnBrk="1" hangingPunct="1">
              <a:tabLst>
                <a:tab pos="625475" algn="l"/>
                <a:tab pos="4927600" algn="l"/>
                <a:tab pos="5199063" algn="l"/>
              </a:tabLst>
              <a:defRPr/>
            </a:pPr>
            <a:endParaRPr lang="nl-NL" sz="18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914129" lvl="2" defTabSz="914400" eaLnBrk="1" hangingPunct="1">
              <a:tabLst>
                <a:tab pos="627001" algn="l"/>
              </a:tabLst>
              <a:defRPr/>
            </a:pPr>
            <a:r>
              <a:rPr lang="nl-NL" sz="1800" b="1" dirty="0">
                <a:solidFill>
                  <a:prstClr val="black"/>
                </a:solidFill>
                <a:latin typeface="Berlin Sans FB Demi" pitchFamily="34" charset="0"/>
                <a:cs typeface="Arial" charset="0"/>
              </a:rPr>
              <a:t>	</a:t>
            </a:r>
            <a:endParaRPr lang="nl-NL" sz="1600" b="1" dirty="0">
              <a:solidFill>
                <a:prstClr val="black"/>
              </a:solidFill>
              <a:latin typeface="Berlin Sans FB Demi" pitchFamily="34" charset="0"/>
              <a:cs typeface="Arial" charset="0"/>
            </a:endParaRPr>
          </a:p>
          <a:p>
            <a:pPr marL="914129" lvl="2" defTabSz="914400" eaLnBrk="1" hangingPunct="1">
              <a:tabLst>
                <a:tab pos="627001" algn="l"/>
              </a:tabLst>
              <a:defRPr/>
            </a:pPr>
            <a:r>
              <a:rPr lang="nl-NL" sz="1600" b="1" dirty="0">
                <a:solidFill>
                  <a:prstClr val="black"/>
                </a:solidFill>
                <a:latin typeface="Berlin Sans FB Demi" pitchFamily="34" charset="0"/>
                <a:cs typeface="Arial" charset="0"/>
              </a:rPr>
              <a:t>	</a:t>
            </a:r>
          </a:p>
          <a:p>
            <a:pPr marL="914129" lvl="2" defTabSz="914400" eaLnBrk="1" hangingPunct="1">
              <a:tabLst>
                <a:tab pos="627001" algn="l"/>
              </a:tabLst>
              <a:defRPr/>
            </a:pPr>
            <a:r>
              <a:rPr lang="nl-NL" sz="1600" b="1" dirty="0">
                <a:solidFill>
                  <a:prstClr val="black"/>
                </a:solidFill>
                <a:latin typeface="Berlin Sans FB Demi" pitchFamily="34" charset="0"/>
                <a:cs typeface="Arial" charset="0"/>
              </a:rPr>
              <a:t>	</a:t>
            </a:r>
          </a:p>
          <a:p>
            <a:pPr marL="914129" lvl="2" defTabSz="914400" eaLnBrk="1" hangingPunct="1">
              <a:tabLst>
                <a:tab pos="627001" algn="l"/>
              </a:tabLst>
              <a:defRPr/>
            </a:pPr>
            <a:r>
              <a:rPr lang="nl-NL" sz="1600" b="1" dirty="0">
                <a:solidFill>
                  <a:prstClr val="black"/>
                </a:solidFill>
                <a:latin typeface="Berlin Sans FB Demi" pitchFamily="34" charset="0"/>
                <a:cs typeface="Arial" charset="0"/>
              </a:rPr>
              <a:t>	</a:t>
            </a:r>
            <a:r>
              <a:rPr lang="en-US" sz="1600" b="1" dirty="0">
                <a:solidFill>
                  <a:prstClr val="black"/>
                </a:solidFill>
                <a:latin typeface="Berlin Sans FB Demi" pitchFamily="34" charset="0"/>
                <a:cs typeface="Arial" charset="0"/>
              </a:rPr>
              <a:t>			</a:t>
            </a:r>
          </a:p>
          <a:p>
            <a:pPr marL="395249" indent="-395249" defTabSz="914400" eaLnBrk="1" hangingPunct="1">
              <a:tabLst>
                <a:tab pos="627001" algn="l"/>
              </a:tabLst>
              <a:defRPr/>
            </a:pPr>
            <a:endParaRPr lang="en-US" sz="1600" b="1" cap="none" dirty="0">
              <a:solidFill>
                <a:prstClr val="black"/>
              </a:solidFill>
              <a:effectLst/>
              <a:latin typeface="Berlin Sans FB Demi" pitchFamily="34" charset="0"/>
            </a:endParaRPr>
          </a:p>
          <a:p>
            <a:pPr marL="395249" indent="-395249" defTabSz="914400" eaLnBrk="1" hangingPunct="1">
              <a:tabLst>
                <a:tab pos="627001" algn="l"/>
              </a:tabLst>
              <a:defRPr/>
            </a:pPr>
            <a:r>
              <a:rPr lang="en-US" sz="1600" b="1" cap="none" dirty="0">
                <a:solidFill>
                  <a:prstClr val="black"/>
                </a:solidFill>
                <a:effectLst/>
                <a:latin typeface="Berlin Sans FB Demi" pitchFamily="34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2331570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7"/>
          <p:cNvGrpSpPr>
            <a:grpSpLocks/>
          </p:cNvGrpSpPr>
          <p:nvPr/>
        </p:nvGrpSpPr>
        <p:grpSpPr bwMode="auto">
          <a:xfrm>
            <a:off x="1386681" y="152405"/>
            <a:ext cx="9418638" cy="1066800"/>
            <a:chOff x="0" y="0"/>
            <a:chExt cx="5760" cy="8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8678" name="AutoShape 8"/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  <p:sp>
          <p:nvSpPr>
            <p:cNvPr id="28679" name="AutoShape 9"/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</p:grpSp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38651" y="209125"/>
            <a:ext cx="9128125" cy="866775"/>
          </a:xfrm>
          <a:extLst/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PROGRAM PRIORITAS DINAS PERIKANAN</a:t>
            </a:r>
            <a:b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</a:b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TAHUN 2019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752600" y="1447800"/>
            <a:ext cx="8763000" cy="4953000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lIns="75927" tIns="37963" rIns="75927" bIns="37963"/>
          <a:lstStyle>
            <a:lvl1pPr marL="395288" indent="-395288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742950" indent="-28575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201738" indent="-28575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600200" indent="-22860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057400" indent="-22860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pPr marL="355600" indent="-355600" defTabSz="914400" eaLnBrk="1" fontAlgn="base" hangingPunct="1">
              <a:spcBef>
                <a:spcPct val="0"/>
              </a:spcBef>
              <a:spcAft>
                <a:spcPct val="0"/>
              </a:spcAft>
              <a:tabLst>
                <a:tab pos="341211" algn="l"/>
              </a:tabLst>
              <a:defRPr/>
            </a:pPr>
            <a:r>
              <a:rPr lang="nn-NO" sz="16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1)	PROGRAM PENGEMBANGAN BUDIDAYA PERIKANAN</a:t>
            </a:r>
            <a:r>
              <a:rPr lang="nn-NO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 marL="914129" indent="-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>
                <a:tab pos="914129" algn="l"/>
              </a:tabLst>
              <a:defRPr/>
            </a:pPr>
            <a:r>
              <a:rPr lang="nl-N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Pembinaan dan Pengembangan Perikanan Budidaya	</a:t>
            </a:r>
          </a:p>
          <a:p>
            <a:pPr marL="914129" indent="-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>
                <a:tab pos="914129" algn="l"/>
              </a:tabLst>
              <a:defRPr/>
            </a:pPr>
            <a:r>
              <a:rPr lang="nl-N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Pengembangan Sarana Prasarana Perikanan Budidaya</a:t>
            </a:r>
          </a:p>
          <a:p>
            <a:pPr marL="914129" indent="-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/>
              <a:defRPr/>
            </a:pPr>
            <a:r>
              <a:rPr lang="nl-N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Pembinaan dan Pengembangan Pembenihan Ikan</a:t>
            </a: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 marL="914129" indent="-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/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Penangulangan,Pengendalian Hama Penyakit Ikan dan Lingkungan</a:t>
            </a:r>
          </a:p>
          <a:p>
            <a:pPr marL="914129" indent="-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/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Pengembangan Bibit Unggul Ikan Air Tawar</a:t>
            </a:r>
          </a:p>
          <a:p>
            <a:pPr marL="626877" indent="0"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endParaRPr lang="nl-NL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55600" indent="-355600"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lang="fi-FI" sz="16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2)	PROGRAM PENGEMBANGAN PERIKANAN TANGKAP</a:t>
            </a:r>
            <a:endParaRPr lang="nn-NO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899933" indent="-285694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899933" algn="l"/>
              </a:tabLst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Pengembangan Sarana dan Prasarana Perikanan Tangkap</a:t>
            </a:r>
          </a:p>
          <a:p>
            <a:pPr marL="899933" indent="-285694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899933" algn="l"/>
              </a:tabLst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Pemeliharaan Rutin / Berkala Tempat Pelelangan Ikan</a:t>
            </a:r>
          </a:p>
          <a:p>
            <a:pPr marL="614239" indent="0" defTabSz="914400" eaLnBrk="1" fontAlgn="base" hangingPunct="1">
              <a:spcBef>
                <a:spcPct val="0"/>
              </a:spcBef>
              <a:spcAft>
                <a:spcPct val="0"/>
              </a:spcAft>
              <a:tabLst>
                <a:tab pos="899933" algn="l"/>
              </a:tabLst>
              <a:defRPr/>
            </a:pPr>
            <a:endParaRPr lang="fi-FI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55600" indent="-355600"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lang="fi-FI" sz="16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3)	PROGRAM PENGEMBANGAN KAWASAN BUDIDAYA PERIKANAN</a:t>
            </a:r>
          </a:p>
          <a:p>
            <a:pPr marL="914129" indent="-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/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Pengembangan dan Penataan Kawasan Perikanan Darat</a:t>
            </a:r>
          </a:p>
          <a:p>
            <a:pPr marL="626877" indent="0"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endParaRPr lang="fi-FI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lang="fi-FI" sz="16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4)	PROGRAM PEMBERDAYAAN MASYARAKAT PERIKANAN</a:t>
            </a: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 marL="626877" indent="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>
                <a:tab pos="968087" algn="l"/>
              </a:tabLst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Peningkatan Sumberdaya Masyarakat Perikanan	</a:t>
            </a:r>
          </a:p>
          <a:p>
            <a:pPr marL="626877" indent="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>
                <a:tab pos="968087" algn="l"/>
              </a:tabLst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Evaluasi dan Supervisi Sumberdaya Masyarakat Perikanan	</a:t>
            </a:r>
          </a:p>
          <a:p>
            <a:pPr marL="626877" indent="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>
                <a:tab pos="968087" algn="l"/>
              </a:tabLst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Pembinaan dan Penumbuhan Kelompok Masyarakat Perikanan</a:t>
            </a:r>
          </a:p>
          <a:p>
            <a:pPr marL="626877" indent="28725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>
                <a:tab pos="968087" algn="l"/>
              </a:tabLst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Penyiapan Informasi Teknologi Perikanan dan Kemitraan	</a:t>
            </a:r>
          </a:p>
          <a:p>
            <a:pPr marL="614239" indent="0" defTabSz="914400" eaLnBrk="1" fontAlgn="base" hangingPunct="1">
              <a:spcBef>
                <a:spcPct val="0"/>
              </a:spcBef>
              <a:spcAft>
                <a:spcPct val="0"/>
              </a:spcAft>
              <a:tabLst>
                <a:tab pos="899933" algn="l"/>
              </a:tabLst>
              <a:defRPr/>
            </a:pPr>
            <a:r>
              <a:rPr lang="nl-N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	</a:t>
            </a:r>
            <a:endParaRPr lang="fi-FI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55600" indent="-355600"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endParaRPr lang="nn-NO" sz="1600" b="1" dirty="0">
              <a:solidFill>
                <a:prstClr val="black"/>
              </a:solidFill>
              <a:latin typeface="Berlin Sans FB Demi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7"/>
          <p:cNvGrpSpPr>
            <a:grpSpLocks/>
          </p:cNvGrpSpPr>
          <p:nvPr/>
        </p:nvGrpSpPr>
        <p:grpSpPr bwMode="auto">
          <a:xfrm>
            <a:off x="1386681" y="96985"/>
            <a:ext cx="9418638" cy="1066800"/>
            <a:chOff x="0" y="0"/>
            <a:chExt cx="5760" cy="8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8678" name="AutoShape 8"/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529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  <p:sp>
          <p:nvSpPr>
            <p:cNvPr id="28679" name="AutoShape 9"/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529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</p:grpSp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483235" y="125998"/>
            <a:ext cx="9128125" cy="866775"/>
          </a:xfrm>
          <a:extLst/>
        </p:spPr>
        <p:txBody>
          <a:bodyPr vert="horz" wrap="square" lIns="75935" tIns="37967" rIns="75935" bIns="37967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PROGRAM PRIORITAS DINAS PERIKANAN</a:t>
            </a:r>
            <a:b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</a:b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TAHUN 2019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676400" y="1752600"/>
            <a:ext cx="8763000" cy="1676400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lIns="75927" tIns="37963" rIns="75927" bIns="37963"/>
          <a:lstStyle>
            <a:lvl1pPr marL="395288" indent="-395288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742950" indent="-28575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201738" indent="-28575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600200" indent="-22860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057400" indent="-22860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pPr marL="355600" indent="-355600"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lang="fi-FI" sz="16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5)	 PROGRAM PENGELOLAAN DAN PEMASARAN PRODUKSI PERIKANAN</a:t>
            </a:r>
          </a:p>
          <a:p>
            <a:pPr marL="626877" indent="287252" defTabSz="91440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>
                <a:tab pos="682421" algn="l"/>
              </a:tabLst>
              <a:defRPr/>
            </a:pP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Pengembangan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Penatausahaan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Perikanan</a:t>
            </a:r>
            <a:endParaRPr lang="en-US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626877" indent="287252" defTabSz="91440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tabLst>
                <a:tab pos="682421" algn="l"/>
              </a:tabLst>
              <a:defRPr/>
            </a:pP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Kajian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Pengelolaan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Pemasaran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Produksi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Perikanan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i-FI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912543" lvl="1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/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Pembinaan dan Pengolahan /Mutu Hasil Perikanan</a:t>
            </a:r>
          </a:p>
          <a:p>
            <a:pPr marL="912543" lvl="1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/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Pemantapan Pemasaran Produksi Perikanan</a:t>
            </a:r>
          </a:p>
          <a:p>
            <a:pPr marL="355600" indent="-355600"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endParaRPr lang="fi-FI" sz="1600" b="1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912543" lvl="1" defTabSz="914400" eaLnBrk="1" fontAlgn="base" hangingPunct="1">
              <a:spcBef>
                <a:spcPct val="0"/>
              </a:spcBef>
              <a:spcAft>
                <a:spcPct val="0"/>
              </a:spcAft>
              <a:tabLst/>
              <a:defRPr/>
            </a:pPr>
            <a:endParaRPr lang="fi-FI" sz="1600" b="1" dirty="0">
              <a:solidFill>
                <a:prstClr val="black"/>
              </a:solidFill>
              <a:latin typeface="Berlin Sans FB Demi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i-FI" sz="1600" b="1" dirty="0">
              <a:solidFill>
                <a:prstClr val="black"/>
              </a:solidFill>
              <a:latin typeface="Berlin Sans FB Demi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i-FI" sz="1600" b="1" dirty="0">
              <a:solidFill>
                <a:prstClr val="black"/>
              </a:solidFill>
              <a:latin typeface="Berlin Sans FB Demi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  <a:r>
              <a:rPr lang="nl-NL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nn-NO" sz="1600" b="1" dirty="0">
              <a:solidFill>
                <a:prstClr val="black"/>
              </a:solidFill>
              <a:latin typeface="Berlin Sans FB Demi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nn-NO" sz="1600" b="1" dirty="0">
              <a:solidFill>
                <a:prstClr val="black"/>
              </a:solidFill>
              <a:latin typeface="Berlin Sans FB Demi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nn-NO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nn-NO" sz="1600" b="1" dirty="0">
              <a:solidFill>
                <a:prstClr val="black"/>
              </a:solidFill>
              <a:latin typeface="Berlin Sans FB Demi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nn-NO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nl-NL" sz="1600" b="1" dirty="0">
              <a:solidFill>
                <a:prstClr val="black"/>
              </a:solidFill>
              <a:latin typeface="Berlin Sans FB Demi" pitchFamily="34" charset="0"/>
            </a:endParaRP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nl-NL" sz="1600" b="1" dirty="0">
              <a:solidFill>
                <a:prstClr val="black"/>
              </a:solidFill>
              <a:latin typeface="Berlin Sans FB Demi" pitchFamily="34" charset="0"/>
            </a:endParaRP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</a:p>
          <a:p>
            <a:pPr lvl="2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600" b="1" dirty="0">
                <a:solidFill>
                  <a:prstClr val="black"/>
                </a:solidFill>
                <a:latin typeface="Berlin Sans FB Demi" pitchFamily="34" charset="0"/>
              </a:rPr>
              <a:t>	</a:t>
            </a:r>
            <a:r>
              <a:rPr lang="en-US" sz="1600" b="1" dirty="0">
                <a:solidFill>
                  <a:prstClr val="black"/>
                </a:solidFill>
                <a:latin typeface="Berlin Sans FB Demi" pitchFamily="34" charset="0"/>
              </a:rPr>
              <a:t>			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1600" b="1" dirty="0">
              <a:solidFill>
                <a:prstClr val="black"/>
              </a:solidFill>
              <a:latin typeface="Berlin Sans FB Demi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prstClr val="black"/>
                </a:solidFill>
                <a:latin typeface="Berlin Sans FB Demi" pitchFamily="34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680055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7"/>
          <p:cNvGrpSpPr>
            <a:grpSpLocks/>
          </p:cNvGrpSpPr>
          <p:nvPr/>
        </p:nvGrpSpPr>
        <p:grpSpPr bwMode="auto">
          <a:xfrm>
            <a:off x="1504902" y="304800"/>
            <a:ext cx="9177792" cy="1295400"/>
            <a:chOff x="0" y="0"/>
            <a:chExt cx="5760" cy="845"/>
          </a:xfrm>
          <a:gradFill>
            <a:gsLst>
              <a:gs pos="0">
                <a:srgbClr val="5E9EFF"/>
              </a:gs>
              <a:gs pos="40000">
                <a:srgbClr val="85C2FF"/>
              </a:gs>
              <a:gs pos="60000">
                <a:srgbClr val="C4D6EB"/>
              </a:gs>
              <a:gs pos="99000">
                <a:srgbClr val="D5DCEF"/>
              </a:gs>
              <a:gs pos="100000">
                <a:srgbClr val="FFEBFA"/>
              </a:gs>
            </a:gsLst>
            <a:lin ang="5400000" scaled="0"/>
          </a:gradFill>
        </p:grpSpPr>
        <p:sp>
          <p:nvSpPr>
            <p:cNvPr id="28678" name="AutoShape 8"/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  <p:sp>
          <p:nvSpPr>
            <p:cNvPr id="28679" name="AutoShape 9"/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</p:grpSp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677201" y="457200"/>
            <a:ext cx="9128125" cy="679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r>
              <a:rPr lang="en-US" sz="32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INDIKATOR KINERJA UTAMA (IKU) TAHUN 2019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819198"/>
              </p:ext>
            </p:extLst>
          </p:nvPr>
        </p:nvGraphicFramePr>
        <p:xfrm>
          <a:off x="1504900" y="1752600"/>
          <a:ext cx="9177792" cy="4757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3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9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50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01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2288"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b="1" u="none" strike="noStrike" dirty="0">
                          <a:effectLst/>
                        </a:rPr>
                        <a:t>NO</a:t>
                      </a:r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r" fontAlgn="b"/>
                      <a:r>
                        <a:rPr lang="id-ID" sz="1400" u="none" strike="noStrike" dirty="0">
                          <a:effectLst/>
                        </a:rPr>
                        <a:t> 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b="1" u="none" strike="noStrike" dirty="0">
                          <a:effectLst/>
                        </a:rPr>
                        <a:t>SASARAN STRATEGIS</a:t>
                      </a:r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id-ID" sz="1400" u="none" strike="noStrike" dirty="0">
                          <a:effectLst/>
                        </a:rPr>
                        <a:t> 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b="1" u="none" strike="noStrike" dirty="0">
                          <a:effectLst/>
                        </a:rPr>
                        <a:t>INDIKATOR KINERJA</a:t>
                      </a:r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id-ID" sz="1400" u="none" strike="noStrike" dirty="0">
                          <a:effectLst/>
                        </a:rPr>
                        <a:t> 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1" u="none" strike="noStrike" dirty="0">
                          <a:effectLst/>
                        </a:rPr>
                        <a:t>TARGET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 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2449">
                <a:tc rowSpan="2"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1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fi-FI" sz="1600" u="none" strike="noStrike" dirty="0">
                          <a:effectLst/>
                        </a:rPr>
                        <a:t>Meningkatnya produksi perikanan 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Jumlah produksi perikanan budidaya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3.480, 67 </a:t>
                      </a:r>
                      <a:r>
                        <a:rPr lang="id-ID" sz="1600" u="none" strike="noStrike" dirty="0">
                          <a:effectLst/>
                        </a:rPr>
                        <a:t>ton    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8461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Jumlah produksi perikanan Tangkap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16.575, 64</a:t>
                      </a:r>
                      <a:r>
                        <a:rPr lang="en-US" sz="1600" u="none" strike="noStrike" baseline="0" dirty="0">
                          <a:effectLst/>
                        </a:rPr>
                        <a:t> </a:t>
                      </a:r>
                      <a:r>
                        <a:rPr lang="id-ID" sz="1600" u="none" strike="noStrike" dirty="0">
                          <a:effectLst/>
                        </a:rPr>
                        <a:t>ton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0241"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2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Meningkatnya </a:t>
                      </a:r>
                      <a:r>
                        <a:rPr lang="en-US" sz="1600" u="none" strike="noStrike" dirty="0" err="1">
                          <a:effectLst/>
                        </a:rPr>
                        <a:t>konsumsi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ikan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masyarakat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Jumlah </a:t>
                      </a:r>
                      <a:r>
                        <a:rPr lang="en-US" sz="1600" u="none" strike="noStrike" dirty="0" err="1">
                          <a:effectLst/>
                        </a:rPr>
                        <a:t>konsumsi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ikan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masyarakat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37,40 kg/</a:t>
                      </a:r>
                      <a:r>
                        <a:rPr lang="en-US" sz="1600" u="none" strike="noStrike" dirty="0" err="1">
                          <a:effectLst/>
                        </a:rPr>
                        <a:t>kapita</a:t>
                      </a:r>
                      <a:r>
                        <a:rPr lang="en-US" sz="1600" u="none" strike="noStrike" dirty="0">
                          <a:effectLst/>
                        </a:rPr>
                        <a:t>/</a:t>
                      </a:r>
                      <a:r>
                        <a:rPr lang="en-US" sz="1600" u="none" strike="noStrike" dirty="0" err="1">
                          <a:effectLst/>
                        </a:rPr>
                        <a:t>tahun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86854"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3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Meningkatnya SDM</a:t>
                      </a:r>
                      <a:r>
                        <a:rPr lang="en-US" sz="1600" u="none" strike="noStrike" dirty="0">
                          <a:effectLst/>
                        </a:rPr>
                        <a:t> Masyarakat</a:t>
                      </a:r>
                      <a:r>
                        <a:rPr lang="id-ID" sz="1600" u="none" strike="noStrike" dirty="0">
                          <a:effectLst/>
                        </a:rPr>
                        <a:t> Perikanan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 err="1">
                          <a:effectLst/>
                        </a:rPr>
                        <a:t>Cakupan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bina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kelompok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perikanan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2</a:t>
                      </a:r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r>
                        <a:rPr lang="id-ID" sz="1600" u="none" strike="noStrike" dirty="0">
                          <a:effectLst/>
                        </a:rPr>
                        <a:t> kelompok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4459"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4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Pengembangan Kawasan Perikanan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 err="1">
                          <a:effectLst/>
                        </a:rPr>
                        <a:t>Jumlah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sentra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perikanan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1 </a:t>
                      </a:r>
                      <a:r>
                        <a:rPr lang="en-US" sz="1600" u="none" strike="noStrike" dirty="0" err="1">
                          <a:effectLst/>
                        </a:rPr>
                        <a:t>sentra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923"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u="none" strike="noStrike">
                          <a:effectLst/>
                        </a:rPr>
                        <a:t> 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u="none" strike="noStrike">
                          <a:effectLst/>
                        </a:rPr>
                        <a:t> 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u="none" strike="noStrike" dirty="0">
                          <a:effectLst/>
                        </a:rPr>
                        <a:t> 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 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6606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7"/>
          <p:cNvGrpSpPr>
            <a:grpSpLocks/>
          </p:cNvGrpSpPr>
          <p:nvPr/>
        </p:nvGrpSpPr>
        <p:grpSpPr bwMode="auto">
          <a:xfrm>
            <a:off x="1386681" y="83130"/>
            <a:ext cx="9418638" cy="1066800"/>
            <a:chOff x="0" y="0"/>
            <a:chExt cx="5760" cy="8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8678" name="AutoShape 8"/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  <p:sp>
          <p:nvSpPr>
            <p:cNvPr id="28679" name="AutoShape 9"/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</p:grpSp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677201" y="98290"/>
            <a:ext cx="9128125" cy="866775"/>
          </a:xfrm>
          <a:extLst/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>
              <a:defRPr/>
            </a:pP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RANCANGAN ANGGARAN TAHUN 2019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74461CF1-188D-454B-A0CD-DC5619D20A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6165379"/>
              </p:ext>
            </p:extLst>
          </p:nvPr>
        </p:nvGraphicFramePr>
        <p:xfrm>
          <a:off x="1122217" y="1452559"/>
          <a:ext cx="9947566" cy="523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3912">
                  <a:extLst>
                    <a:ext uri="{9D8B030D-6E8A-4147-A177-3AD203B41FA5}">
                      <a16:colId xmlns:a16="http://schemas.microsoft.com/office/drawing/2014/main" val="3119171191"/>
                    </a:ext>
                  </a:extLst>
                </a:gridCol>
                <a:gridCol w="6126598">
                  <a:extLst>
                    <a:ext uri="{9D8B030D-6E8A-4147-A177-3AD203B41FA5}">
                      <a16:colId xmlns:a16="http://schemas.microsoft.com/office/drawing/2014/main" val="712385493"/>
                    </a:ext>
                  </a:extLst>
                </a:gridCol>
                <a:gridCol w="2757056">
                  <a:extLst>
                    <a:ext uri="{9D8B030D-6E8A-4147-A177-3AD203B41FA5}">
                      <a16:colId xmlns:a16="http://schemas.microsoft.com/office/drawing/2014/main" val="4199228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ANGGARAN (</a:t>
                      </a:r>
                      <a:r>
                        <a:rPr lang="en-US" dirty="0" err="1"/>
                        <a:t>Rp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061468"/>
                  </a:ext>
                </a:extLst>
              </a:tr>
              <a:tr h="149027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900" dirty="0"/>
                        <a:t>PELAYANAN DAN ADMINISTRASI PERKANTORAN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kumimoji="0"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1.342.393.178</a:t>
                      </a:r>
                      <a:endParaRPr lang="en-US" dirty="0">
                        <a:effectLst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2883949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900" dirty="0"/>
                        <a:t>PENINGKATAN SARANA DAN PRASARANA APARATUR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kumimoji="0"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210.732.000</a:t>
                      </a:r>
                      <a:endParaRPr lang="en-US" dirty="0">
                        <a:effectLst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2445346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900" dirty="0"/>
                        <a:t>PENINGKATAN DISIPLIN APARATUR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kumimoji="0"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dirty="0">
                        <a:effectLst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1034782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PENINGKATAN KAPASITAS SUMBERDAYA APARATUR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kumimoji="0"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6.000.000</a:t>
                      </a:r>
                      <a:endParaRPr lang="en-US" dirty="0">
                        <a:effectLst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4000234688"/>
                  </a:ext>
                </a:extLst>
              </a:tr>
              <a:tr h="481536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900" dirty="0"/>
                        <a:t>PENINGKATAN PENGEMBANGAN SISTEM PELAPORAN DAN CAPAIAN KINERJA DAN KEUANGAN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kumimoji="0"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210.340.000</a:t>
                      </a:r>
                      <a:endParaRPr lang="en-US" dirty="0">
                        <a:effectLst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1636753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900" dirty="0"/>
                        <a:t>PERENCANAAN ANGGARAN SKPD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kumimoji="0"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107.008.000</a:t>
                      </a:r>
                      <a:endParaRPr lang="en-US" dirty="0">
                        <a:effectLst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2205749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INFORMASI PEMBANGUNAN DAERAH</a:t>
                      </a:r>
                      <a:endParaRPr lang="id-ID" sz="1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kumimoji="0"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54.100.000</a:t>
                      </a:r>
                      <a:endParaRPr lang="en-US" dirty="0">
                        <a:effectLst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4247305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900" u="none" strike="noStrike" dirty="0">
                          <a:effectLst/>
                        </a:rPr>
                        <a:t>PENGEMBANGAN BUDIDAYA PERIKANAN</a:t>
                      </a:r>
                      <a:endParaRPr lang="id-ID" sz="1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kumimoji="0"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807.187.750</a:t>
                      </a:r>
                      <a:endParaRPr lang="en-US" dirty="0">
                        <a:effectLst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1104629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900" u="none" strike="noStrike" dirty="0">
                          <a:effectLst/>
                        </a:rPr>
                        <a:t>PENGEMBANGAN PERIKANAN TANGKAP </a:t>
                      </a:r>
                      <a:endParaRPr lang="id-ID" sz="1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kumimoji="0"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1.112.992.250</a:t>
                      </a:r>
                      <a:endParaRPr lang="en-US" dirty="0">
                        <a:effectLst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1849370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900" u="none" strike="noStrike" dirty="0">
                          <a:effectLst/>
                        </a:rPr>
                        <a:t>PENGEMBANGAN KAWASAN BUDIDAYA PERIKANAN</a:t>
                      </a:r>
                      <a:endParaRPr lang="id-ID" sz="1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68.931.000</a:t>
                      </a:r>
                      <a:endParaRPr lang="id-ID" sz="1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87845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900" u="none" strike="noStrike" dirty="0">
                          <a:effectLst/>
                        </a:rPr>
                        <a:t>PEMBERDAYAAN MASYARAKAT PERIKANAN</a:t>
                      </a:r>
                      <a:endParaRPr lang="id-ID" sz="1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kumimoji="0"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471.785.822</a:t>
                      </a:r>
                      <a:endParaRPr lang="en-US" dirty="0">
                        <a:effectLst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2172694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900" u="none" strike="noStrike" dirty="0">
                          <a:effectLst/>
                        </a:rPr>
                        <a:t>PENGELOLAAN DAN PEMASARAN PRODUKSI PERIKANAN</a:t>
                      </a:r>
                      <a:endParaRPr lang="fi-FI" sz="1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kumimoji="0"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384.088.000</a:t>
                      </a:r>
                      <a:endParaRPr lang="en-US" dirty="0">
                        <a:effectLst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12399438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42822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>
            <a:extLst>
              <a:ext uri="{FF2B5EF4-FFF2-40B4-BE49-F238E27FC236}">
                <a16:creationId xmlns:a16="http://schemas.microsoft.com/office/drawing/2014/main" id="{BB9DDEEE-B38A-4DD5-85F0-5297FED971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4120853"/>
              </p:ext>
            </p:extLst>
          </p:nvPr>
        </p:nvGraphicFramePr>
        <p:xfrm>
          <a:off x="491837" y="1515653"/>
          <a:ext cx="7294418" cy="767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1220">
                  <a:extLst>
                    <a:ext uri="{9D8B030D-6E8A-4147-A177-3AD203B41FA5}">
                      <a16:colId xmlns:a16="http://schemas.microsoft.com/office/drawing/2014/main" val="4251852036"/>
                    </a:ext>
                  </a:extLst>
                </a:gridCol>
                <a:gridCol w="3227730">
                  <a:extLst>
                    <a:ext uri="{9D8B030D-6E8A-4147-A177-3AD203B41FA5}">
                      <a16:colId xmlns:a16="http://schemas.microsoft.com/office/drawing/2014/main" val="4004005873"/>
                    </a:ext>
                  </a:extLst>
                </a:gridCol>
                <a:gridCol w="2935468">
                  <a:extLst>
                    <a:ext uri="{9D8B030D-6E8A-4147-A177-3AD203B41FA5}">
                      <a16:colId xmlns:a16="http://schemas.microsoft.com/office/drawing/2014/main" val="3987389980"/>
                    </a:ext>
                  </a:extLst>
                </a:gridCol>
              </a:tblGrid>
              <a:tr h="37131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URAIAN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PAGU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740001"/>
                  </a:ext>
                </a:extLst>
              </a:tr>
              <a:tr h="37131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BELANJA TIDAK LANGSUNG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3.890.599.400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477525"/>
                  </a:ext>
                </a:extLst>
              </a:tr>
            </a:tbl>
          </a:graphicData>
        </a:graphic>
      </p:graphicFrame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B5AD4A61-6562-4236-8BD4-3E6A0BF696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3134290"/>
              </p:ext>
            </p:extLst>
          </p:nvPr>
        </p:nvGraphicFramePr>
        <p:xfrm>
          <a:off x="491837" y="2923540"/>
          <a:ext cx="11208325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9095">
                  <a:extLst>
                    <a:ext uri="{9D8B030D-6E8A-4147-A177-3AD203B41FA5}">
                      <a16:colId xmlns:a16="http://schemas.microsoft.com/office/drawing/2014/main" val="4251852036"/>
                    </a:ext>
                  </a:extLst>
                </a:gridCol>
                <a:gridCol w="2867014">
                  <a:extLst>
                    <a:ext uri="{9D8B030D-6E8A-4147-A177-3AD203B41FA5}">
                      <a16:colId xmlns:a16="http://schemas.microsoft.com/office/drawing/2014/main" val="4004005873"/>
                    </a:ext>
                  </a:extLst>
                </a:gridCol>
                <a:gridCol w="1868054">
                  <a:extLst>
                    <a:ext uri="{9D8B030D-6E8A-4147-A177-3AD203B41FA5}">
                      <a16:colId xmlns:a16="http://schemas.microsoft.com/office/drawing/2014/main" val="3987389980"/>
                    </a:ext>
                  </a:extLst>
                </a:gridCol>
                <a:gridCol w="1868054">
                  <a:extLst>
                    <a:ext uri="{9D8B030D-6E8A-4147-A177-3AD203B41FA5}">
                      <a16:colId xmlns:a16="http://schemas.microsoft.com/office/drawing/2014/main" val="3825977397"/>
                    </a:ext>
                  </a:extLst>
                </a:gridCol>
                <a:gridCol w="1868054">
                  <a:extLst>
                    <a:ext uri="{9D8B030D-6E8A-4147-A177-3AD203B41FA5}">
                      <a16:colId xmlns:a16="http://schemas.microsoft.com/office/drawing/2014/main" val="1054801416"/>
                    </a:ext>
                  </a:extLst>
                </a:gridCol>
                <a:gridCol w="1868054">
                  <a:extLst>
                    <a:ext uri="{9D8B030D-6E8A-4147-A177-3AD203B41FA5}">
                      <a16:colId xmlns:a16="http://schemas.microsoft.com/office/drawing/2014/main" val="8525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URAIAN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PAGU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BELANJA PEGAWAI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BELANJA BARANG / JASA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BELANJA MODAL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74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BELANJA LANGSUNG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5.303.027.000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443.699.200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4.837.827.800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21.500.000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477525"/>
                  </a:ext>
                </a:extLst>
              </a:tr>
            </a:tbl>
          </a:graphicData>
        </a:graphic>
      </p:graphicFrame>
      <p:grpSp>
        <p:nvGrpSpPr>
          <p:cNvPr id="4" name="Group 7">
            <a:extLst>
              <a:ext uri="{FF2B5EF4-FFF2-40B4-BE49-F238E27FC236}">
                <a16:creationId xmlns:a16="http://schemas.microsoft.com/office/drawing/2014/main" id="{E94552FD-982D-4357-AC45-AA9DA3CEA45F}"/>
              </a:ext>
            </a:extLst>
          </p:cNvPr>
          <p:cNvGrpSpPr>
            <a:grpSpLocks/>
          </p:cNvGrpSpPr>
          <p:nvPr/>
        </p:nvGrpSpPr>
        <p:grpSpPr bwMode="auto">
          <a:xfrm>
            <a:off x="1386681" y="83130"/>
            <a:ext cx="9418638" cy="1066800"/>
            <a:chOff x="0" y="0"/>
            <a:chExt cx="5760" cy="8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" name="AutoShape 8">
              <a:extLst>
                <a:ext uri="{FF2B5EF4-FFF2-40B4-BE49-F238E27FC236}">
                  <a16:creationId xmlns:a16="http://schemas.microsoft.com/office/drawing/2014/main" id="{5759E512-448E-4B5A-A3FB-24A118A6E7A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  <p:sp>
          <p:nvSpPr>
            <p:cNvPr id="6" name="AutoShape 9">
              <a:extLst>
                <a:ext uri="{FF2B5EF4-FFF2-40B4-BE49-F238E27FC236}">
                  <a16:creationId xmlns:a16="http://schemas.microsoft.com/office/drawing/2014/main" id="{875DFE82-2E96-4C6F-88EA-F2D2A7393C6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</p:grpSp>
      <p:sp>
        <p:nvSpPr>
          <p:cNvPr id="7" name="Rectangle 2">
            <a:extLst>
              <a:ext uri="{FF2B5EF4-FFF2-40B4-BE49-F238E27FC236}">
                <a16:creationId xmlns:a16="http://schemas.microsoft.com/office/drawing/2014/main" id="{7D4D8BA3-AB6E-4FEA-BE28-578E0F760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1936" y="87176"/>
            <a:ext cx="9128125" cy="866775"/>
          </a:xfrm>
          <a:prstGeom prst="rect">
            <a:avLst/>
          </a:prstGeom>
          <a:extLst/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06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129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192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25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algn="ctr" defTabSz="914400" eaLnBrk="1" hangingPunct="1">
              <a:defRPr/>
            </a:pP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RANCANGAN BELANJA TAHUN 2019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A0BEF9-8958-4643-9BBE-B916D081EAC1}"/>
              </a:ext>
            </a:extLst>
          </p:cNvPr>
          <p:cNvSpPr txBox="1"/>
          <p:nvPr/>
        </p:nvSpPr>
        <p:spPr>
          <a:xfrm rot="20605149">
            <a:off x="7831523" y="1461542"/>
            <a:ext cx="2258290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Estimasi</a:t>
            </a:r>
            <a:r>
              <a:rPr lang="en-US" dirty="0"/>
              <a:t> BTL </a:t>
            </a:r>
            <a:r>
              <a:rPr lang="en-US" dirty="0" err="1"/>
              <a:t>Tahun</a:t>
            </a:r>
            <a:r>
              <a:rPr lang="en-US" dirty="0"/>
              <a:t> 2019</a:t>
            </a:r>
          </a:p>
        </p:txBody>
      </p:sp>
      <p:graphicFrame>
        <p:nvGraphicFramePr>
          <p:cNvPr id="9" name="Content Placeholder 3">
            <a:extLst>
              <a:ext uri="{FF2B5EF4-FFF2-40B4-BE49-F238E27FC236}">
                <a16:creationId xmlns:a16="http://schemas.microsoft.com/office/drawing/2014/main" id="{D82E5D9E-E59C-47EF-814A-0A627F1DCC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7318070"/>
              </p:ext>
            </p:extLst>
          </p:nvPr>
        </p:nvGraphicFramePr>
        <p:xfrm>
          <a:off x="485296" y="5215310"/>
          <a:ext cx="11208325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9095">
                  <a:extLst>
                    <a:ext uri="{9D8B030D-6E8A-4147-A177-3AD203B41FA5}">
                      <a16:colId xmlns:a16="http://schemas.microsoft.com/office/drawing/2014/main" val="4251852036"/>
                    </a:ext>
                  </a:extLst>
                </a:gridCol>
                <a:gridCol w="2867014">
                  <a:extLst>
                    <a:ext uri="{9D8B030D-6E8A-4147-A177-3AD203B41FA5}">
                      <a16:colId xmlns:a16="http://schemas.microsoft.com/office/drawing/2014/main" val="4004005873"/>
                    </a:ext>
                  </a:extLst>
                </a:gridCol>
                <a:gridCol w="1868054">
                  <a:extLst>
                    <a:ext uri="{9D8B030D-6E8A-4147-A177-3AD203B41FA5}">
                      <a16:colId xmlns:a16="http://schemas.microsoft.com/office/drawing/2014/main" val="3987389980"/>
                    </a:ext>
                  </a:extLst>
                </a:gridCol>
                <a:gridCol w="1868054">
                  <a:extLst>
                    <a:ext uri="{9D8B030D-6E8A-4147-A177-3AD203B41FA5}">
                      <a16:colId xmlns:a16="http://schemas.microsoft.com/office/drawing/2014/main" val="3825977397"/>
                    </a:ext>
                  </a:extLst>
                </a:gridCol>
                <a:gridCol w="1868054">
                  <a:extLst>
                    <a:ext uri="{9D8B030D-6E8A-4147-A177-3AD203B41FA5}">
                      <a16:colId xmlns:a16="http://schemas.microsoft.com/office/drawing/2014/main" val="1054801416"/>
                    </a:ext>
                  </a:extLst>
                </a:gridCol>
                <a:gridCol w="1868054">
                  <a:extLst>
                    <a:ext uri="{9D8B030D-6E8A-4147-A177-3AD203B41FA5}">
                      <a16:colId xmlns:a16="http://schemas.microsoft.com/office/drawing/2014/main" val="8525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URAIAN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PAGU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BELANJA PEGAWAI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BELANJA BARANG / JASA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BELANJA MODAL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74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BELANJA LANGSUNG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4.775.488.000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430.639.200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4.231.448.800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131.400.000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47752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5C392C07-6281-4EDA-A28E-1ACF7BCB2EC2}"/>
              </a:ext>
            </a:extLst>
          </p:cNvPr>
          <p:cNvSpPr txBox="1"/>
          <p:nvPr/>
        </p:nvSpPr>
        <p:spPr>
          <a:xfrm rot="20605149">
            <a:off x="9614036" y="2220714"/>
            <a:ext cx="2258290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/>
              <a:t>KUA PPAS 2019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8FE7A8-7F40-4596-9800-902D932B0240}"/>
              </a:ext>
            </a:extLst>
          </p:cNvPr>
          <p:cNvSpPr txBox="1"/>
          <p:nvPr/>
        </p:nvSpPr>
        <p:spPr>
          <a:xfrm rot="20605149">
            <a:off x="9676173" y="4488689"/>
            <a:ext cx="2258290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Pagu</a:t>
            </a:r>
            <a:r>
              <a:rPr lang="en-US" dirty="0"/>
              <a:t>  </a:t>
            </a:r>
            <a:r>
              <a:rPr lang="en-US" dirty="0" err="1"/>
              <a:t>terakhir</a:t>
            </a:r>
            <a:r>
              <a:rPr lang="en-US" dirty="0"/>
              <a:t> 2019</a:t>
            </a:r>
          </a:p>
        </p:txBody>
      </p:sp>
    </p:spTree>
    <p:extLst>
      <p:ext uri="{BB962C8B-B14F-4D97-AF65-F5344CB8AC3E}">
        <p14:creationId xmlns:p14="http://schemas.microsoft.com/office/powerpoint/2010/main" val="3159238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9E3E3-6102-4019-814B-2B0090998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6031" y="1352808"/>
            <a:ext cx="5473170" cy="1348828"/>
          </a:xfrm>
        </p:spPr>
        <p:txBody>
          <a:bodyPr>
            <a:normAutofit/>
          </a:bodyPr>
          <a:lstStyle/>
          <a:p>
            <a:r>
              <a:rPr lang="en-US" sz="4600" dirty="0">
                <a:latin typeface="Segoe Script" panose="020B0504020000000003" pitchFamily="34" charset="0"/>
              </a:rPr>
              <a:t>TERIMA KASIH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965A5D-550A-4D71-B34B-56E8F11D6638}"/>
              </a:ext>
            </a:extLst>
          </p:cNvPr>
          <p:cNvSpPr txBox="1"/>
          <p:nvPr/>
        </p:nvSpPr>
        <p:spPr>
          <a:xfrm>
            <a:off x="4558153" y="5171212"/>
            <a:ext cx="532014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/>
              <a:t>DINAS PERIKANAN KABUPATEN BULELENG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40DD63-AAEB-4118-8951-EC832FE2A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8298" y="4849061"/>
            <a:ext cx="1236530" cy="109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73953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Trek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2828</TotalTime>
  <Words>713</Words>
  <Application>Microsoft Office PowerPoint</Application>
  <PresentationFormat>Widescreen</PresentationFormat>
  <Paragraphs>273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33" baseType="lpstr">
      <vt:lpstr>MS Gothic</vt:lpstr>
      <vt:lpstr>Arial</vt:lpstr>
      <vt:lpstr>Berlin Sans FB Demi</vt:lpstr>
      <vt:lpstr>Calibri</vt:lpstr>
      <vt:lpstr>Cambria</vt:lpstr>
      <vt:lpstr>Century Gothic</vt:lpstr>
      <vt:lpstr>Comic Sans MS</vt:lpstr>
      <vt:lpstr>Franklin Gothic Book</vt:lpstr>
      <vt:lpstr>Franklin Gothic Medium</vt:lpstr>
      <vt:lpstr>Garamond</vt:lpstr>
      <vt:lpstr>Rockwell Extra Bold</vt:lpstr>
      <vt:lpstr>Segoe Script</vt:lpstr>
      <vt:lpstr>Tahoma</vt:lpstr>
      <vt:lpstr>Tw Cen MT</vt:lpstr>
      <vt:lpstr>Wingdings</vt:lpstr>
      <vt:lpstr>Wingdings 2</vt:lpstr>
      <vt:lpstr>Droplet</vt:lpstr>
      <vt:lpstr>Trek</vt:lpstr>
      <vt:lpstr>1_Droplet</vt:lpstr>
      <vt:lpstr>RANCANGAN ANGGARAN TAHUN 2019</vt:lpstr>
      <vt:lpstr>REALISASI ANGGARAN PER 31 OKTOBER 2018</vt:lpstr>
      <vt:lpstr>REALISASI dak PER 24 oktober 2018</vt:lpstr>
      <vt:lpstr>PowerPoint Presentation</vt:lpstr>
      <vt:lpstr>PowerPoint Presentation</vt:lpstr>
      <vt:lpstr>PowerPoint Presentation</vt:lpstr>
      <vt:lpstr>PROGRAM DAN KEGIATAN PRIORITAS DINAS PERIKANAN KABUPATEN BULELENG</vt:lpstr>
      <vt:lpstr>PROGRAM PRIORITAS DINAS PERIKANAN TAHUN 2019</vt:lpstr>
      <vt:lpstr>PROGRAM PRIORITAS DINAS PERIKANAN TAHUN 2019</vt:lpstr>
      <vt:lpstr>PROGRAM PRIORITAS DINAS PERIKANAN TAHUN 2019</vt:lpstr>
      <vt:lpstr>INDIKATOR KINERJA UTAMA (IKU) TAHUN 2019</vt:lpstr>
      <vt:lpstr>RANCANGAN ANGGARAN TAHUN 2019</vt:lpstr>
      <vt:lpstr>PowerPoint Presentation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 AKUNTABILITAS KINERJA INSTANSI PEMERINTAHAN 2016</dc:title>
  <dc:creator>Personal</dc:creator>
  <cp:lastModifiedBy>dewa rahjana</cp:lastModifiedBy>
  <cp:revision>174</cp:revision>
  <cp:lastPrinted>2018-11-20T06:45:55Z</cp:lastPrinted>
  <dcterms:created xsi:type="dcterms:W3CDTF">2017-08-24T14:56:03Z</dcterms:created>
  <dcterms:modified xsi:type="dcterms:W3CDTF">2018-11-20T06:51:20Z</dcterms:modified>
</cp:coreProperties>
</file>