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8" r:id="rId1"/>
  </p:sldMasterIdLst>
  <p:notesMasterIdLst>
    <p:notesMasterId r:id="rId33"/>
  </p:notesMasterIdLst>
  <p:handoutMasterIdLst>
    <p:handoutMasterId r:id="rId34"/>
  </p:handoutMasterIdLst>
  <p:sldIdLst>
    <p:sldId id="256" r:id="rId2"/>
    <p:sldId id="267" r:id="rId3"/>
    <p:sldId id="270" r:id="rId4"/>
    <p:sldId id="306" r:id="rId5"/>
    <p:sldId id="322" r:id="rId6"/>
    <p:sldId id="309" r:id="rId7"/>
    <p:sldId id="311" r:id="rId8"/>
    <p:sldId id="307" r:id="rId9"/>
    <p:sldId id="296" r:id="rId10"/>
    <p:sldId id="286" r:id="rId11"/>
    <p:sldId id="302" r:id="rId12"/>
    <p:sldId id="287" r:id="rId13"/>
    <p:sldId id="288" r:id="rId14"/>
    <p:sldId id="323" r:id="rId15"/>
    <p:sldId id="303" r:id="rId16"/>
    <p:sldId id="290" r:id="rId17"/>
    <p:sldId id="297" r:id="rId18"/>
    <p:sldId id="312" r:id="rId19"/>
    <p:sldId id="313" r:id="rId20"/>
    <p:sldId id="314" r:id="rId21"/>
    <p:sldId id="324" r:id="rId22"/>
    <p:sldId id="326" r:id="rId23"/>
    <p:sldId id="327" r:id="rId24"/>
    <p:sldId id="325" r:id="rId25"/>
    <p:sldId id="301" r:id="rId26"/>
    <p:sldId id="321" r:id="rId27"/>
    <p:sldId id="304" r:id="rId28"/>
    <p:sldId id="292" r:id="rId29"/>
    <p:sldId id="305" r:id="rId30"/>
    <p:sldId id="293" r:id="rId31"/>
    <p:sldId id="276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EAB0"/>
    <a:srgbClr val="FFE79B"/>
    <a:srgbClr val="000000"/>
    <a:srgbClr val="FFD653"/>
    <a:srgbClr val="B0A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103" autoAdjust="0"/>
  </p:normalViewPr>
  <p:slideViewPr>
    <p:cSldViewPr snapToGrid="0">
      <p:cViewPr>
        <p:scale>
          <a:sx n="68" d="100"/>
          <a:sy n="68" d="100"/>
        </p:scale>
        <p:origin x="-726" y="1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0" d="100"/>
          <a:sy n="50" d="100"/>
        </p:scale>
        <p:origin x="-2922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5051FC5-8FD9-4B41-8534-62598152AA08}" type="doc">
      <dgm:prSet loTypeId="urn:microsoft.com/office/officeart/2011/layout/CircleProcess" loCatId="process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id-ID"/>
        </a:p>
      </dgm:t>
    </dgm:pt>
    <dgm:pt modelId="{F9B5B533-3A3A-43FE-90E7-31B8F223D035}">
      <dgm:prSet phldrT="[Text]" custT="1"/>
      <dgm:spPr/>
      <dgm:t>
        <a:bodyPr/>
        <a:lstStyle/>
        <a:p>
          <a:r>
            <a:rPr lang="id-ID" sz="1400" b="1" dirty="0"/>
            <a:t>Usaha Perorangan</a:t>
          </a:r>
        </a:p>
      </dgm:t>
    </dgm:pt>
    <dgm:pt modelId="{B25A86D6-67DF-469D-A83A-055914F2F994}" type="parTrans" cxnId="{F12F5278-8F19-4EB2-9813-9B778E6D2675}">
      <dgm:prSet/>
      <dgm:spPr/>
      <dgm:t>
        <a:bodyPr/>
        <a:lstStyle/>
        <a:p>
          <a:endParaRPr lang="id-ID" sz="2400" b="1"/>
        </a:p>
      </dgm:t>
    </dgm:pt>
    <dgm:pt modelId="{312EC790-4AAE-48DF-932D-C35A69EEF9FC}" type="sibTrans" cxnId="{F12F5278-8F19-4EB2-9813-9B778E6D2675}">
      <dgm:prSet/>
      <dgm:spPr/>
      <dgm:t>
        <a:bodyPr/>
        <a:lstStyle/>
        <a:p>
          <a:endParaRPr lang="id-ID" sz="2400" b="1"/>
        </a:p>
      </dgm:t>
    </dgm:pt>
    <dgm:pt modelId="{E3DDB25F-C455-4121-AB67-670968DC6B44}">
      <dgm:prSet phldrT="[Text]" custT="1"/>
      <dgm:spPr/>
      <dgm:t>
        <a:bodyPr/>
        <a:lstStyle/>
        <a:p>
          <a:r>
            <a:rPr lang="id-ID" sz="1400" b="1" dirty="0"/>
            <a:t>Kelompok Usaha Bersama</a:t>
          </a:r>
        </a:p>
      </dgm:t>
    </dgm:pt>
    <dgm:pt modelId="{1FB1A9FA-BA6C-441F-AD19-BF8DFFDE7B6C}" type="parTrans" cxnId="{BB2A3675-5B9B-407B-B713-DF47248472AC}">
      <dgm:prSet/>
      <dgm:spPr/>
      <dgm:t>
        <a:bodyPr/>
        <a:lstStyle/>
        <a:p>
          <a:endParaRPr lang="id-ID" sz="2400" b="1"/>
        </a:p>
      </dgm:t>
    </dgm:pt>
    <dgm:pt modelId="{CD90DE63-CA35-414B-9BAA-C840CF237749}" type="sibTrans" cxnId="{BB2A3675-5B9B-407B-B713-DF47248472AC}">
      <dgm:prSet/>
      <dgm:spPr/>
      <dgm:t>
        <a:bodyPr/>
        <a:lstStyle/>
        <a:p>
          <a:endParaRPr lang="id-ID" sz="2400" b="1"/>
        </a:p>
      </dgm:t>
    </dgm:pt>
    <dgm:pt modelId="{C3A787BB-361A-42F5-9584-DCE6BC1E3591}">
      <dgm:prSet phldrT="[Text]" custT="1"/>
      <dgm:spPr/>
      <dgm:t>
        <a:bodyPr/>
        <a:lstStyle/>
        <a:p>
          <a:r>
            <a:rPr lang="id-ID" sz="1200" b="1" dirty="0"/>
            <a:t>Lembaga Usaha Bersama Berbadan Hukum</a:t>
          </a:r>
        </a:p>
      </dgm:t>
    </dgm:pt>
    <dgm:pt modelId="{F6B4B7EE-6E56-4688-95AA-4BB708AA4577}" type="parTrans" cxnId="{611E7A45-ADCB-403D-9D22-600CB9528215}">
      <dgm:prSet/>
      <dgm:spPr/>
      <dgm:t>
        <a:bodyPr/>
        <a:lstStyle/>
        <a:p>
          <a:endParaRPr lang="id-ID" sz="2400" b="1"/>
        </a:p>
      </dgm:t>
    </dgm:pt>
    <dgm:pt modelId="{53380C7D-34C8-4B58-BB33-BED8D2FD66BE}" type="sibTrans" cxnId="{611E7A45-ADCB-403D-9D22-600CB9528215}">
      <dgm:prSet/>
      <dgm:spPr/>
      <dgm:t>
        <a:bodyPr/>
        <a:lstStyle/>
        <a:p>
          <a:endParaRPr lang="id-ID" sz="2400" b="1"/>
        </a:p>
      </dgm:t>
    </dgm:pt>
    <dgm:pt modelId="{5DAB6CC5-4B2C-4F47-8FB2-EDF60C985218}">
      <dgm:prSet phldrT="[Text]" custT="1"/>
      <dgm:spPr/>
      <dgm:t>
        <a:bodyPr/>
        <a:lstStyle/>
        <a:p>
          <a:r>
            <a:rPr lang="id-ID" sz="1400" b="1" dirty="0"/>
            <a:t>Diversifikasi Usaha Bersama</a:t>
          </a:r>
        </a:p>
      </dgm:t>
    </dgm:pt>
    <dgm:pt modelId="{F697FE4E-B251-419C-B81A-5239FFBB826C}" type="parTrans" cxnId="{B56064C9-E9E0-436F-9BE2-9C807267BBB3}">
      <dgm:prSet/>
      <dgm:spPr/>
      <dgm:t>
        <a:bodyPr/>
        <a:lstStyle/>
        <a:p>
          <a:endParaRPr lang="id-ID" sz="2400" b="1"/>
        </a:p>
      </dgm:t>
    </dgm:pt>
    <dgm:pt modelId="{B3BFEA87-A5E1-45A5-9F77-F7874A4028F1}" type="sibTrans" cxnId="{B56064C9-E9E0-436F-9BE2-9C807267BBB3}">
      <dgm:prSet/>
      <dgm:spPr/>
      <dgm:t>
        <a:bodyPr/>
        <a:lstStyle/>
        <a:p>
          <a:endParaRPr lang="id-ID" sz="2400" b="1"/>
        </a:p>
      </dgm:t>
    </dgm:pt>
    <dgm:pt modelId="{3EFC4D92-913E-461B-A2B6-24EBDED55C1C}" type="pres">
      <dgm:prSet presAssocID="{A5051FC5-8FD9-4B41-8534-62598152AA08}" presName="Name0" presStyleCnt="0">
        <dgm:presLayoutVars>
          <dgm:chMax val="11"/>
          <dgm:chPref val="11"/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3CA559DC-4F48-42BF-871C-85A07754B774}" type="pres">
      <dgm:prSet presAssocID="{5DAB6CC5-4B2C-4F47-8FB2-EDF60C985218}" presName="Accent4" presStyleCnt="0"/>
      <dgm:spPr/>
    </dgm:pt>
    <dgm:pt modelId="{E429D105-C587-4605-93C9-B78C1AEA15DB}" type="pres">
      <dgm:prSet presAssocID="{5DAB6CC5-4B2C-4F47-8FB2-EDF60C985218}" presName="Accent" presStyleLbl="node1" presStyleIdx="0" presStyleCnt="4"/>
      <dgm:spPr/>
    </dgm:pt>
    <dgm:pt modelId="{A04D0392-4214-4546-9B9C-BA693E60D3EE}" type="pres">
      <dgm:prSet presAssocID="{5DAB6CC5-4B2C-4F47-8FB2-EDF60C985218}" presName="ParentBackground4" presStyleCnt="0"/>
      <dgm:spPr/>
    </dgm:pt>
    <dgm:pt modelId="{E5E09DF2-2790-4CBD-B745-1BB8011A16F7}" type="pres">
      <dgm:prSet presAssocID="{5DAB6CC5-4B2C-4F47-8FB2-EDF60C985218}" presName="ParentBackground" presStyleLbl="fgAcc1" presStyleIdx="0" presStyleCnt="4"/>
      <dgm:spPr/>
      <dgm:t>
        <a:bodyPr/>
        <a:lstStyle/>
        <a:p>
          <a:endParaRPr lang="en-US"/>
        </a:p>
      </dgm:t>
    </dgm:pt>
    <dgm:pt modelId="{AAE0BB5B-FDFC-48EF-B68F-812CA7A42116}" type="pres">
      <dgm:prSet presAssocID="{5DAB6CC5-4B2C-4F47-8FB2-EDF60C985218}" presName="Parent4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404E4ED-E41A-4E87-B5AA-45B6F500F136}" type="pres">
      <dgm:prSet presAssocID="{C3A787BB-361A-42F5-9584-DCE6BC1E3591}" presName="Accent3" presStyleCnt="0"/>
      <dgm:spPr/>
    </dgm:pt>
    <dgm:pt modelId="{D7D15E9C-FBCC-4964-AB8C-72B9A95ECFD1}" type="pres">
      <dgm:prSet presAssocID="{C3A787BB-361A-42F5-9584-DCE6BC1E3591}" presName="Accent" presStyleLbl="node1" presStyleIdx="1" presStyleCnt="4"/>
      <dgm:spPr/>
    </dgm:pt>
    <dgm:pt modelId="{639F804D-01E4-4E14-B027-7C76DC15464B}" type="pres">
      <dgm:prSet presAssocID="{C3A787BB-361A-42F5-9584-DCE6BC1E3591}" presName="ParentBackground3" presStyleCnt="0"/>
      <dgm:spPr/>
    </dgm:pt>
    <dgm:pt modelId="{027F6FAD-0FCD-46F6-B30F-7A4A4B165AFC}" type="pres">
      <dgm:prSet presAssocID="{C3A787BB-361A-42F5-9584-DCE6BC1E3591}" presName="ParentBackground" presStyleLbl="fgAcc1" presStyleIdx="1" presStyleCnt="4"/>
      <dgm:spPr/>
      <dgm:t>
        <a:bodyPr/>
        <a:lstStyle/>
        <a:p>
          <a:endParaRPr lang="en-US"/>
        </a:p>
      </dgm:t>
    </dgm:pt>
    <dgm:pt modelId="{3D50AA97-0EEE-408E-A1F9-9355790D59B1}" type="pres">
      <dgm:prSet presAssocID="{C3A787BB-361A-42F5-9584-DCE6BC1E3591}" presName="Parent3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FC31C3-FAD2-430C-BD73-8F936A1F0C8B}" type="pres">
      <dgm:prSet presAssocID="{E3DDB25F-C455-4121-AB67-670968DC6B44}" presName="Accent2" presStyleCnt="0"/>
      <dgm:spPr/>
    </dgm:pt>
    <dgm:pt modelId="{32C9B88D-A710-43E3-8D76-ACF222C7A65A}" type="pres">
      <dgm:prSet presAssocID="{E3DDB25F-C455-4121-AB67-670968DC6B44}" presName="Accent" presStyleLbl="node1" presStyleIdx="2" presStyleCnt="4"/>
      <dgm:spPr/>
    </dgm:pt>
    <dgm:pt modelId="{B3F4B980-4231-47F7-A9BE-3365C747D4DE}" type="pres">
      <dgm:prSet presAssocID="{E3DDB25F-C455-4121-AB67-670968DC6B44}" presName="ParentBackground2" presStyleCnt="0"/>
      <dgm:spPr/>
    </dgm:pt>
    <dgm:pt modelId="{083EE0A9-AE5A-4FC8-B160-2A0522622233}" type="pres">
      <dgm:prSet presAssocID="{E3DDB25F-C455-4121-AB67-670968DC6B44}" presName="ParentBackground" presStyleLbl="fgAcc1" presStyleIdx="2" presStyleCnt="4"/>
      <dgm:spPr/>
      <dgm:t>
        <a:bodyPr/>
        <a:lstStyle/>
        <a:p>
          <a:endParaRPr lang="en-US"/>
        </a:p>
      </dgm:t>
    </dgm:pt>
    <dgm:pt modelId="{30F1D19A-69D4-44AE-8056-EF32CFAE421D}" type="pres">
      <dgm:prSet presAssocID="{E3DDB25F-C455-4121-AB67-670968DC6B44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45A0767-C4F5-4C5D-A24D-35DA830401E6}" type="pres">
      <dgm:prSet presAssocID="{F9B5B533-3A3A-43FE-90E7-31B8F223D035}" presName="Accent1" presStyleCnt="0"/>
      <dgm:spPr/>
    </dgm:pt>
    <dgm:pt modelId="{5C01F025-550C-474F-B1A8-27473C9F302B}" type="pres">
      <dgm:prSet presAssocID="{F9B5B533-3A3A-43FE-90E7-31B8F223D035}" presName="Accent" presStyleLbl="node1" presStyleIdx="3" presStyleCnt="4"/>
      <dgm:spPr/>
    </dgm:pt>
    <dgm:pt modelId="{E8BFEEEF-72B8-4D2C-B564-30E3B59B8DE9}" type="pres">
      <dgm:prSet presAssocID="{F9B5B533-3A3A-43FE-90E7-31B8F223D035}" presName="ParentBackground1" presStyleCnt="0"/>
      <dgm:spPr/>
    </dgm:pt>
    <dgm:pt modelId="{085E79B3-3077-4C3E-B20D-D028D76E580E}" type="pres">
      <dgm:prSet presAssocID="{F9B5B533-3A3A-43FE-90E7-31B8F223D035}" presName="ParentBackground" presStyleLbl="fgAcc1" presStyleIdx="3" presStyleCnt="4"/>
      <dgm:spPr/>
      <dgm:t>
        <a:bodyPr/>
        <a:lstStyle/>
        <a:p>
          <a:endParaRPr lang="en-US"/>
        </a:p>
      </dgm:t>
    </dgm:pt>
    <dgm:pt modelId="{AC8FB886-9E7A-49CC-83A4-F1FCA8CF85CD}" type="pres">
      <dgm:prSet presAssocID="{F9B5B533-3A3A-43FE-90E7-31B8F223D035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6EC0565-D496-47D2-82DA-382D0EC39023}" type="presOf" srcId="{A5051FC5-8FD9-4B41-8534-62598152AA08}" destId="{3EFC4D92-913E-461B-A2B6-24EBDED55C1C}" srcOrd="0" destOrd="0" presId="urn:microsoft.com/office/officeart/2011/layout/CircleProcess"/>
    <dgm:cxn modelId="{4E0FF74F-AE0F-4AB9-AC89-5A759A0C7719}" type="presOf" srcId="{E3DDB25F-C455-4121-AB67-670968DC6B44}" destId="{30F1D19A-69D4-44AE-8056-EF32CFAE421D}" srcOrd="1" destOrd="0" presId="urn:microsoft.com/office/officeart/2011/layout/CircleProcess"/>
    <dgm:cxn modelId="{B56064C9-E9E0-436F-9BE2-9C807267BBB3}" srcId="{A5051FC5-8FD9-4B41-8534-62598152AA08}" destId="{5DAB6CC5-4B2C-4F47-8FB2-EDF60C985218}" srcOrd="3" destOrd="0" parTransId="{F697FE4E-B251-419C-B81A-5239FFBB826C}" sibTransId="{B3BFEA87-A5E1-45A5-9F77-F7874A4028F1}"/>
    <dgm:cxn modelId="{D2B7C163-DD3D-40EB-8850-AAC265B30DF5}" type="presOf" srcId="{5DAB6CC5-4B2C-4F47-8FB2-EDF60C985218}" destId="{E5E09DF2-2790-4CBD-B745-1BB8011A16F7}" srcOrd="0" destOrd="0" presId="urn:microsoft.com/office/officeart/2011/layout/CircleProcess"/>
    <dgm:cxn modelId="{BB2A3675-5B9B-407B-B713-DF47248472AC}" srcId="{A5051FC5-8FD9-4B41-8534-62598152AA08}" destId="{E3DDB25F-C455-4121-AB67-670968DC6B44}" srcOrd="1" destOrd="0" parTransId="{1FB1A9FA-BA6C-441F-AD19-BF8DFFDE7B6C}" sibTransId="{CD90DE63-CA35-414B-9BAA-C840CF237749}"/>
    <dgm:cxn modelId="{7F44C3F8-9684-4CE1-9C26-3E760FDF7E6E}" type="presOf" srcId="{C3A787BB-361A-42F5-9584-DCE6BC1E3591}" destId="{027F6FAD-0FCD-46F6-B30F-7A4A4B165AFC}" srcOrd="0" destOrd="0" presId="urn:microsoft.com/office/officeart/2011/layout/CircleProcess"/>
    <dgm:cxn modelId="{730CED23-B3EF-4CB7-B146-249F8CACF8FB}" type="presOf" srcId="{C3A787BB-361A-42F5-9584-DCE6BC1E3591}" destId="{3D50AA97-0EEE-408E-A1F9-9355790D59B1}" srcOrd="1" destOrd="0" presId="urn:microsoft.com/office/officeart/2011/layout/CircleProcess"/>
    <dgm:cxn modelId="{F12F5278-8F19-4EB2-9813-9B778E6D2675}" srcId="{A5051FC5-8FD9-4B41-8534-62598152AA08}" destId="{F9B5B533-3A3A-43FE-90E7-31B8F223D035}" srcOrd="0" destOrd="0" parTransId="{B25A86D6-67DF-469D-A83A-055914F2F994}" sibTransId="{312EC790-4AAE-48DF-932D-C35A69EEF9FC}"/>
    <dgm:cxn modelId="{611E7A45-ADCB-403D-9D22-600CB9528215}" srcId="{A5051FC5-8FD9-4B41-8534-62598152AA08}" destId="{C3A787BB-361A-42F5-9584-DCE6BC1E3591}" srcOrd="2" destOrd="0" parTransId="{F6B4B7EE-6E56-4688-95AA-4BB708AA4577}" sibTransId="{53380C7D-34C8-4B58-BB33-BED8D2FD66BE}"/>
    <dgm:cxn modelId="{9FC83485-CFBD-4B5E-B740-758B26AFDD63}" type="presOf" srcId="{F9B5B533-3A3A-43FE-90E7-31B8F223D035}" destId="{085E79B3-3077-4C3E-B20D-D028D76E580E}" srcOrd="0" destOrd="0" presId="urn:microsoft.com/office/officeart/2011/layout/CircleProcess"/>
    <dgm:cxn modelId="{5304E5EC-A645-49DA-AA0D-39D5C9F95CF9}" type="presOf" srcId="{5DAB6CC5-4B2C-4F47-8FB2-EDF60C985218}" destId="{AAE0BB5B-FDFC-48EF-B68F-812CA7A42116}" srcOrd="1" destOrd="0" presId="urn:microsoft.com/office/officeart/2011/layout/CircleProcess"/>
    <dgm:cxn modelId="{301E5123-DA77-4909-B905-2A1F866D438E}" type="presOf" srcId="{E3DDB25F-C455-4121-AB67-670968DC6B44}" destId="{083EE0A9-AE5A-4FC8-B160-2A0522622233}" srcOrd="0" destOrd="0" presId="urn:microsoft.com/office/officeart/2011/layout/CircleProcess"/>
    <dgm:cxn modelId="{BBA1AC4C-888E-44D8-82FD-AAA035521CE5}" type="presOf" srcId="{F9B5B533-3A3A-43FE-90E7-31B8F223D035}" destId="{AC8FB886-9E7A-49CC-83A4-F1FCA8CF85CD}" srcOrd="1" destOrd="0" presId="urn:microsoft.com/office/officeart/2011/layout/CircleProcess"/>
    <dgm:cxn modelId="{4A3B625A-FE96-450B-AA23-E9AD47EE15DC}" type="presParOf" srcId="{3EFC4D92-913E-461B-A2B6-24EBDED55C1C}" destId="{3CA559DC-4F48-42BF-871C-85A07754B774}" srcOrd="0" destOrd="0" presId="urn:microsoft.com/office/officeart/2011/layout/CircleProcess"/>
    <dgm:cxn modelId="{E11A7F8D-9157-46DC-9CF8-EDDC4754F1C2}" type="presParOf" srcId="{3CA559DC-4F48-42BF-871C-85A07754B774}" destId="{E429D105-C587-4605-93C9-B78C1AEA15DB}" srcOrd="0" destOrd="0" presId="urn:microsoft.com/office/officeart/2011/layout/CircleProcess"/>
    <dgm:cxn modelId="{5A380021-81EC-461E-A55A-25293B390667}" type="presParOf" srcId="{3EFC4D92-913E-461B-A2B6-24EBDED55C1C}" destId="{A04D0392-4214-4546-9B9C-BA693E60D3EE}" srcOrd="1" destOrd="0" presId="urn:microsoft.com/office/officeart/2011/layout/CircleProcess"/>
    <dgm:cxn modelId="{718B208B-A98F-4E40-8B2D-9F646B7773A1}" type="presParOf" srcId="{A04D0392-4214-4546-9B9C-BA693E60D3EE}" destId="{E5E09DF2-2790-4CBD-B745-1BB8011A16F7}" srcOrd="0" destOrd="0" presId="urn:microsoft.com/office/officeart/2011/layout/CircleProcess"/>
    <dgm:cxn modelId="{E1CDFEA7-8939-40F8-99F2-97BC15377179}" type="presParOf" srcId="{3EFC4D92-913E-461B-A2B6-24EBDED55C1C}" destId="{AAE0BB5B-FDFC-48EF-B68F-812CA7A42116}" srcOrd="2" destOrd="0" presId="urn:microsoft.com/office/officeart/2011/layout/CircleProcess"/>
    <dgm:cxn modelId="{D7851FF4-1C8F-479E-BC8C-D3A7955E67E4}" type="presParOf" srcId="{3EFC4D92-913E-461B-A2B6-24EBDED55C1C}" destId="{F404E4ED-E41A-4E87-B5AA-45B6F500F136}" srcOrd="3" destOrd="0" presId="urn:microsoft.com/office/officeart/2011/layout/CircleProcess"/>
    <dgm:cxn modelId="{B6A96930-832C-4BDF-8FE2-7418C2EA421E}" type="presParOf" srcId="{F404E4ED-E41A-4E87-B5AA-45B6F500F136}" destId="{D7D15E9C-FBCC-4964-AB8C-72B9A95ECFD1}" srcOrd="0" destOrd="0" presId="urn:microsoft.com/office/officeart/2011/layout/CircleProcess"/>
    <dgm:cxn modelId="{C9F5D0CE-F146-4247-82A2-7B2CC30A6A74}" type="presParOf" srcId="{3EFC4D92-913E-461B-A2B6-24EBDED55C1C}" destId="{639F804D-01E4-4E14-B027-7C76DC15464B}" srcOrd="4" destOrd="0" presId="urn:microsoft.com/office/officeart/2011/layout/CircleProcess"/>
    <dgm:cxn modelId="{C2264337-04F9-42AC-AA49-F99BACD9E2A0}" type="presParOf" srcId="{639F804D-01E4-4E14-B027-7C76DC15464B}" destId="{027F6FAD-0FCD-46F6-B30F-7A4A4B165AFC}" srcOrd="0" destOrd="0" presId="urn:microsoft.com/office/officeart/2011/layout/CircleProcess"/>
    <dgm:cxn modelId="{F7688C17-2C1B-4F65-A9C0-AA499613E05D}" type="presParOf" srcId="{3EFC4D92-913E-461B-A2B6-24EBDED55C1C}" destId="{3D50AA97-0EEE-408E-A1F9-9355790D59B1}" srcOrd="5" destOrd="0" presId="urn:microsoft.com/office/officeart/2011/layout/CircleProcess"/>
    <dgm:cxn modelId="{BF318CF1-DC4A-49B7-9785-B0ABA05CF7DF}" type="presParOf" srcId="{3EFC4D92-913E-461B-A2B6-24EBDED55C1C}" destId="{1DFC31C3-FAD2-430C-BD73-8F936A1F0C8B}" srcOrd="6" destOrd="0" presId="urn:microsoft.com/office/officeart/2011/layout/CircleProcess"/>
    <dgm:cxn modelId="{F59EDAB9-DB8F-4F5D-9B48-7BFF2812EC68}" type="presParOf" srcId="{1DFC31C3-FAD2-430C-BD73-8F936A1F0C8B}" destId="{32C9B88D-A710-43E3-8D76-ACF222C7A65A}" srcOrd="0" destOrd="0" presId="urn:microsoft.com/office/officeart/2011/layout/CircleProcess"/>
    <dgm:cxn modelId="{B0E34E89-3F10-44AF-AB5D-4D696CC51091}" type="presParOf" srcId="{3EFC4D92-913E-461B-A2B6-24EBDED55C1C}" destId="{B3F4B980-4231-47F7-A9BE-3365C747D4DE}" srcOrd="7" destOrd="0" presId="urn:microsoft.com/office/officeart/2011/layout/CircleProcess"/>
    <dgm:cxn modelId="{6F785608-0EC7-4368-B7D0-B0A2188291C2}" type="presParOf" srcId="{B3F4B980-4231-47F7-A9BE-3365C747D4DE}" destId="{083EE0A9-AE5A-4FC8-B160-2A0522622233}" srcOrd="0" destOrd="0" presId="urn:microsoft.com/office/officeart/2011/layout/CircleProcess"/>
    <dgm:cxn modelId="{BE49146C-6878-44FA-8535-19F778150BF2}" type="presParOf" srcId="{3EFC4D92-913E-461B-A2B6-24EBDED55C1C}" destId="{30F1D19A-69D4-44AE-8056-EF32CFAE421D}" srcOrd="8" destOrd="0" presId="urn:microsoft.com/office/officeart/2011/layout/CircleProcess"/>
    <dgm:cxn modelId="{4A15055C-BC52-43B3-A28B-1E016658D64D}" type="presParOf" srcId="{3EFC4D92-913E-461B-A2B6-24EBDED55C1C}" destId="{945A0767-C4F5-4C5D-A24D-35DA830401E6}" srcOrd="9" destOrd="0" presId="urn:microsoft.com/office/officeart/2011/layout/CircleProcess"/>
    <dgm:cxn modelId="{489B5451-E9ED-41CE-BE51-C1A004A09247}" type="presParOf" srcId="{945A0767-C4F5-4C5D-A24D-35DA830401E6}" destId="{5C01F025-550C-474F-B1A8-27473C9F302B}" srcOrd="0" destOrd="0" presId="urn:microsoft.com/office/officeart/2011/layout/CircleProcess"/>
    <dgm:cxn modelId="{5FDF6490-E0E5-4E06-AE5D-D85E1D35D7E1}" type="presParOf" srcId="{3EFC4D92-913E-461B-A2B6-24EBDED55C1C}" destId="{E8BFEEEF-72B8-4D2C-B564-30E3B59B8DE9}" srcOrd="10" destOrd="0" presId="urn:microsoft.com/office/officeart/2011/layout/CircleProcess"/>
    <dgm:cxn modelId="{C256BB04-F494-455C-8EF4-2570DA9AF02D}" type="presParOf" srcId="{E8BFEEEF-72B8-4D2C-B564-30E3B59B8DE9}" destId="{085E79B3-3077-4C3E-B20D-D028D76E580E}" srcOrd="0" destOrd="0" presId="urn:microsoft.com/office/officeart/2011/layout/CircleProcess"/>
    <dgm:cxn modelId="{42DF38E5-3537-410F-88E0-CC951EAC534A}" type="presParOf" srcId="{3EFC4D92-913E-461B-A2B6-24EBDED55C1C}" destId="{AC8FB886-9E7A-49CC-83A4-F1FCA8CF85CD}" srcOrd="11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29D105-C587-4605-93C9-B78C1AEA15DB}">
      <dsp:nvSpPr>
        <dsp:cNvPr id="0" name=""/>
        <dsp:cNvSpPr/>
      </dsp:nvSpPr>
      <dsp:spPr>
        <a:xfrm>
          <a:off x="7888972" y="735126"/>
          <a:ext cx="1947592" cy="1947692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5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5E09DF2-2790-4CBD-B745-1BB8011A16F7}">
      <dsp:nvSpPr>
        <dsp:cNvPr id="0" name=""/>
        <dsp:cNvSpPr/>
      </dsp:nvSpPr>
      <dsp:spPr>
        <a:xfrm>
          <a:off x="7954115" y="800061"/>
          <a:ext cx="1818143" cy="1817823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5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400" b="1" kern="1200" dirty="0"/>
            <a:t>Diversifikasi Usaha Bersama</a:t>
          </a:r>
        </a:p>
      </dsp:txBody>
      <dsp:txXfrm>
        <a:off x="8213849" y="1059799"/>
        <a:ext cx="1298673" cy="1298347"/>
      </dsp:txXfrm>
    </dsp:sp>
    <dsp:sp modelId="{D7D15E9C-FBCC-4964-AB8C-72B9A95ECFD1}">
      <dsp:nvSpPr>
        <dsp:cNvPr id="0" name=""/>
        <dsp:cNvSpPr/>
      </dsp:nvSpPr>
      <dsp:spPr>
        <a:xfrm rot="2700000">
          <a:off x="5867869" y="734989"/>
          <a:ext cx="1947624" cy="1947624"/>
        </a:xfrm>
        <a:prstGeom prst="teardrop">
          <a:avLst>
            <a:gd name="adj" fmla="val 100000"/>
          </a:avLst>
        </a:prstGeom>
        <a:gradFill rotWithShape="0">
          <a:gsLst>
            <a:gs pos="0">
              <a:schemeClr val="accent5">
                <a:hueOff val="1064336"/>
                <a:satOff val="-1021"/>
                <a:lumOff val="-6732"/>
                <a:alphaOff val="0"/>
                <a:tint val="98000"/>
                <a:lumMod val="110000"/>
              </a:schemeClr>
            </a:gs>
            <a:gs pos="84000">
              <a:schemeClr val="accent5">
                <a:hueOff val="1064336"/>
                <a:satOff val="-1021"/>
                <a:lumOff val="-6732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27F6FAD-0FCD-46F6-B30F-7A4A4B165AFC}">
      <dsp:nvSpPr>
        <dsp:cNvPr id="0" name=""/>
        <dsp:cNvSpPr/>
      </dsp:nvSpPr>
      <dsp:spPr>
        <a:xfrm>
          <a:off x="5941379" y="800061"/>
          <a:ext cx="1818143" cy="1817823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5">
              <a:hueOff val="1064336"/>
              <a:satOff val="-1021"/>
              <a:lumOff val="-6732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5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200" b="1" kern="1200" dirty="0"/>
            <a:t>Lembaga Usaha Bersama Berbadan Hukum</a:t>
          </a:r>
        </a:p>
      </dsp:txBody>
      <dsp:txXfrm>
        <a:off x="6201114" y="1059799"/>
        <a:ext cx="1298673" cy="1298347"/>
      </dsp:txXfrm>
    </dsp:sp>
    <dsp:sp modelId="{32C9B88D-A710-43E3-8D76-ACF222C7A65A}">
      <dsp:nvSpPr>
        <dsp:cNvPr id="0" name=""/>
        <dsp:cNvSpPr/>
      </dsp:nvSpPr>
      <dsp:spPr>
        <a:xfrm rot="2700000">
          <a:off x="3863486" y="734989"/>
          <a:ext cx="1947624" cy="1947624"/>
        </a:xfrm>
        <a:prstGeom prst="teardrop">
          <a:avLst>
            <a:gd name="adj" fmla="val 100000"/>
          </a:avLst>
        </a:prstGeom>
        <a:gradFill rotWithShape="0">
          <a:gsLst>
            <a:gs pos="0">
              <a:schemeClr val="accent5">
                <a:hueOff val="2128673"/>
                <a:satOff val="-2041"/>
                <a:lumOff val="-13463"/>
                <a:alphaOff val="0"/>
                <a:tint val="98000"/>
                <a:lumMod val="110000"/>
              </a:schemeClr>
            </a:gs>
            <a:gs pos="84000">
              <a:schemeClr val="accent5">
                <a:hueOff val="2128673"/>
                <a:satOff val="-2041"/>
                <a:lumOff val="-13463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83EE0A9-AE5A-4FC8-B160-2A0522622233}">
      <dsp:nvSpPr>
        <dsp:cNvPr id="0" name=""/>
        <dsp:cNvSpPr/>
      </dsp:nvSpPr>
      <dsp:spPr>
        <a:xfrm>
          <a:off x="3928644" y="800061"/>
          <a:ext cx="1818143" cy="1817823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5">
              <a:hueOff val="2128673"/>
              <a:satOff val="-2041"/>
              <a:lumOff val="-13463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5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400" b="1" kern="1200" dirty="0"/>
            <a:t>Kelompok Usaha Bersama</a:t>
          </a:r>
        </a:p>
      </dsp:txBody>
      <dsp:txXfrm>
        <a:off x="4188379" y="1059799"/>
        <a:ext cx="1298673" cy="1298347"/>
      </dsp:txXfrm>
    </dsp:sp>
    <dsp:sp modelId="{5C01F025-550C-474F-B1A8-27473C9F302B}">
      <dsp:nvSpPr>
        <dsp:cNvPr id="0" name=""/>
        <dsp:cNvSpPr/>
      </dsp:nvSpPr>
      <dsp:spPr>
        <a:xfrm rot="2700000">
          <a:off x="1850750" y="734989"/>
          <a:ext cx="1947624" cy="1947624"/>
        </a:xfrm>
        <a:prstGeom prst="teardrop">
          <a:avLst>
            <a:gd name="adj" fmla="val 100000"/>
          </a:avLst>
        </a:prstGeom>
        <a:gradFill rotWithShape="0">
          <a:gsLst>
            <a:gs pos="0">
              <a:schemeClr val="accent5">
                <a:hueOff val="3193009"/>
                <a:satOff val="-3062"/>
                <a:lumOff val="-20195"/>
                <a:alphaOff val="0"/>
                <a:tint val="98000"/>
                <a:lumMod val="110000"/>
              </a:schemeClr>
            </a:gs>
            <a:gs pos="84000">
              <a:schemeClr val="accent5">
                <a:hueOff val="3193009"/>
                <a:satOff val="-3062"/>
                <a:lumOff val="-20195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85E79B3-3077-4C3E-B20D-D028D76E580E}">
      <dsp:nvSpPr>
        <dsp:cNvPr id="0" name=""/>
        <dsp:cNvSpPr/>
      </dsp:nvSpPr>
      <dsp:spPr>
        <a:xfrm>
          <a:off x="1915909" y="800061"/>
          <a:ext cx="1818143" cy="1817823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5">
              <a:hueOff val="3193009"/>
              <a:satOff val="-3062"/>
              <a:lumOff val="-20195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5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400" b="1" kern="1200" dirty="0"/>
            <a:t>Usaha Perorangan</a:t>
          </a:r>
        </a:p>
      </dsp:txBody>
      <dsp:txXfrm>
        <a:off x="2175643" y="1059799"/>
        <a:ext cx="1298673" cy="12983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Circle Process"/>
  <dgm:desc val="Use to show sequential steps in a process. Limited to eleven Level 1 shapes with an unlimited number of Level 2 shapes. Works best with small amounts of text. Unused text does not appear, but remains available if you switch layout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image" Target="../media/image18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image" Target="../media/image20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image" Target="../media/image2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57413598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7E911D-4F9F-40CA-B2DE-45D75C9E47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132189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6695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4853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4926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1914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3168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0115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BC474FC-0267-4202-BAEC-EDD634851B16}"/>
              </a:ext>
            </a:extLst>
          </p:cNvPr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13081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1012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49C826A-1A82-4A48-827F-278AB44287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784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849C826A-1A82-4A48-827F-278AB44287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17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49C826A-1A82-4A48-827F-278AB44287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6259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C826A-1A82-4A48-827F-278AB44287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690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C826A-1A82-4A48-827F-278AB44287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5990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C826A-1A82-4A48-827F-278AB44287F6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7837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C826A-1A82-4A48-827F-278AB44287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146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49C826A-1A82-4A48-827F-278AB44287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7676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C826A-1A82-4A48-827F-278AB44287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2396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C826A-1A82-4A48-827F-278AB44287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4750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49C826A-1A82-4A48-827F-278AB44287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8075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Whi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52470131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849C826A-1A82-4A48-827F-278AB44287F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53451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  <p:sldLayoutId id="2147483810" r:id="rId12"/>
  </p:sldLayoutIdLst>
  <p:hf sldNum="0" hdr="0" ftr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9.emf"/><Relationship Id="rId5" Type="http://schemas.openxmlformats.org/officeDocument/2006/relationships/package" Target="../embeddings/Microsoft_Word_Document2.docx"/><Relationship Id="rId4" Type="http://schemas.openxmlformats.org/officeDocument/2006/relationships/image" Target="../media/image18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3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1.emf"/><Relationship Id="rId5" Type="http://schemas.openxmlformats.org/officeDocument/2006/relationships/package" Target="../embeddings/Microsoft_Word_Document4.docx"/><Relationship Id="rId4" Type="http://schemas.openxmlformats.org/officeDocument/2006/relationships/image" Target="../media/image20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5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3.emf"/><Relationship Id="rId5" Type="http://schemas.openxmlformats.org/officeDocument/2006/relationships/package" Target="../embeddings/Microsoft_Word_Document6.docx"/><Relationship Id="rId4" Type="http://schemas.openxmlformats.org/officeDocument/2006/relationships/image" Target="../media/image22.e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5.png"/><Relationship Id="rId7" Type="http://schemas.openxmlformats.org/officeDocument/2006/relationships/diagramColors" Target="../diagrams/colors1.xml"/><Relationship Id="rId12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11" Type="http://schemas.openxmlformats.org/officeDocument/2006/relationships/image" Target="../media/image28.png"/><Relationship Id="rId5" Type="http://schemas.openxmlformats.org/officeDocument/2006/relationships/diagramLayout" Target="../diagrams/layout1.xml"/><Relationship Id="rId10" Type="http://schemas.openxmlformats.org/officeDocument/2006/relationships/image" Target="../media/image27.png"/><Relationship Id="rId4" Type="http://schemas.openxmlformats.org/officeDocument/2006/relationships/diagramData" Target="../diagrams/data1.xml"/><Relationship Id="rId9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90"/>
          <a:stretch/>
        </p:blipFill>
        <p:spPr>
          <a:xfrm>
            <a:off x="451426" y="3088905"/>
            <a:ext cx="7402254" cy="3309058"/>
          </a:xfrm>
          <a:prstGeom prst="rect">
            <a:avLst/>
          </a:prstGeom>
        </p:spPr>
      </p:pic>
      <p:sp>
        <p:nvSpPr>
          <p:cNvPr id="5" name="Rectangle 4">
            <a:extLst/>
          </p:cNvPr>
          <p:cNvSpPr/>
          <p:nvPr/>
        </p:nvSpPr>
        <p:spPr bwMode="auto">
          <a:xfrm>
            <a:off x="1929762" y="617673"/>
            <a:ext cx="10170797" cy="1920526"/>
          </a:xfrm>
          <a:prstGeom prst="rect">
            <a:avLst/>
          </a:prstGeom>
        </p:spPr>
        <p:txBody>
          <a:bodyPr wrap="square" lIns="288000">
            <a:spAutoFit/>
          </a:bodyPr>
          <a:lstStyle/>
          <a:p>
            <a:pPr>
              <a:lnSpc>
                <a:spcPct val="110000"/>
              </a:lnSpc>
              <a:defRPr/>
            </a:pPr>
            <a:r>
              <a:rPr lang="en-US" altLang="en-US" sz="2400" dirty="0" err="1" smtClean="0"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rPr>
              <a:t>Sosialisasi</a:t>
            </a:r>
            <a:r>
              <a:rPr lang="en-US" altLang="en-US" sz="2400" dirty="0" smtClean="0"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rPr>
              <a:t> </a:t>
            </a:r>
            <a:r>
              <a:rPr lang="en-US" altLang="en-US" sz="2400" dirty="0" err="1" smtClean="0"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rPr>
              <a:t>Perdirjen</a:t>
            </a:r>
            <a:r>
              <a:rPr lang="en-US" altLang="en-US" sz="2400" dirty="0" smtClean="0"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rPr>
              <a:t> PT </a:t>
            </a:r>
            <a:r>
              <a:rPr lang="en-US" altLang="en-US" sz="2400" dirty="0" err="1" smtClean="0"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rPr>
              <a:t>Nomor</a:t>
            </a:r>
            <a:r>
              <a:rPr lang="en-US" altLang="en-US" sz="2400" dirty="0" smtClean="0"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rPr>
              <a:t> : 06/PER-DJPT/2019 </a:t>
            </a:r>
            <a:r>
              <a:rPr lang="en-US" altLang="en-US" sz="2400" dirty="0" err="1" smtClean="0"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rPr>
              <a:t>tentang</a:t>
            </a:r>
            <a:r>
              <a:rPr lang="en-US" altLang="en-US" sz="2400" dirty="0" smtClean="0"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rPr>
              <a:t>  </a:t>
            </a:r>
          </a:p>
          <a:p>
            <a:pPr>
              <a:lnSpc>
                <a:spcPct val="110000"/>
              </a:lnSpc>
              <a:defRPr/>
            </a:pPr>
            <a:r>
              <a:rPr lang="en-US" altLang="en-US" sz="3600" dirty="0" smtClean="0"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rPr>
              <a:t>PETUNJUK TEKNIS PENUMBUHAN </a:t>
            </a:r>
            <a:r>
              <a:rPr lang="en-US" altLang="en-US" sz="3600" dirty="0"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rPr>
              <a:t>DAN PENGEMBANGAN </a:t>
            </a:r>
            <a:endParaRPr lang="en-US" altLang="en-US" dirty="0">
              <a:latin typeface="Impact" panose="020B0806030902050204" pitchFamily="34" charset="0"/>
              <a:ea typeface="Impact" panose="020B0806030902050204" pitchFamily="34" charset="0"/>
              <a:cs typeface="Impact" panose="020B0806030902050204" pitchFamily="34" charset="0"/>
            </a:endParaRPr>
          </a:p>
          <a:p>
            <a:pPr>
              <a:lnSpc>
                <a:spcPct val="110000"/>
              </a:lnSpc>
              <a:defRPr/>
            </a:pPr>
            <a:r>
              <a:rPr lang="en-US" altLang="en-US" sz="4800" dirty="0">
                <a:latin typeface="Gloucester MT Extra Condensed" panose="02030808020601010101" pitchFamily="18" charset="0"/>
                <a:ea typeface="Impact" panose="020B0806030902050204" pitchFamily="34" charset="0"/>
                <a:cs typeface="Impact" panose="020B0806030902050204" pitchFamily="34" charset="0"/>
              </a:rPr>
              <a:t>KELOMPOK USAHA BERSAMA ( KUB )</a:t>
            </a:r>
            <a:endParaRPr lang="es-ES" sz="4800" dirty="0">
              <a:latin typeface="Gloucester MT Extra Condensed" panose="02030808020601010101" pitchFamily="18" charset="0"/>
            </a:endParaRPr>
          </a:p>
        </p:txBody>
      </p:sp>
      <p:pic>
        <p:nvPicPr>
          <p:cNvPr id="7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901" y="337810"/>
            <a:ext cx="1805810" cy="191916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0"/>
          </a:effectLst>
          <a:extLst/>
        </p:spPr>
      </p:pic>
      <p:sp>
        <p:nvSpPr>
          <p:cNvPr id="8" name="Text Placeholder 5"/>
          <p:cNvSpPr txBox="1">
            <a:spLocks/>
          </p:cNvSpPr>
          <p:nvPr/>
        </p:nvSpPr>
        <p:spPr>
          <a:xfrm>
            <a:off x="7853680" y="5066100"/>
            <a:ext cx="3647440" cy="442658"/>
          </a:xfrm>
          <a:prstGeom prst="rect">
            <a:avLst/>
          </a:prstGeom>
        </p:spPr>
        <p:txBody>
          <a:bodyPr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Clr>
                <a:schemeClr val="accent3"/>
              </a:buClr>
              <a:buNone/>
              <a:defRPr/>
            </a:pPr>
            <a:r>
              <a:rPr lang="en-US" sz="1700" dirty="0" err="1">
                <a:solidFill>
                  <a:schemeClr val="bg1"/>
                </a:solidFill>
              </a:rPr>
              <a:t>Direktorat</a:t>
            </a:r>
            <a:r>
              <a:rPr lang="en-US" sz="1700" dirty="0">
                <a:solidFill>
                  <a:schemeClr val="bg1"/>
                </a:solidFill>
              </a:rPr>
              <a:t> </a:t>
            </a:r>
            <a:r>
              <a:rPr lang="en-US" sz="1700" dirty="0" err="1">
                <a:solidFill>
                  <a:schemeClr val="bg1"/>
                </a:solidFill>
              </a:rPr>
              <a:t>Perizinan</a:t>
            </a:r>
            <a:r>
              <a:rPr lang="en-US" sz="1700" dirty="0">
                <a:solidFill>
                  <a:schemeClr val="bg1"/>
                </a:solidFill>
              </a:rPr>
              <a:t> </a:t>
            </a:r>
            <a:r>
              <a:rPr lang="en-US" sz="1700" dirty="0" err="1">
                <a:solidFill>
                  <a:schemeClr val="bg1"/>
                </a:solidFill>
              </a:rPr>
              <a:t>dan</a:t>
            </a:r>
            <a:r>
              <a:rPr lang="en-US" sz="1700" dirty="0">
                <a:solidFill>
                  <a:schemeClr val="bg1"/>
                </a:solidFill>
              </a:rPr>
              <a:t> </a:t>
            </a:r>
            <a:r>
              <a:rPr lang="en-US" sz="1700" dirty="0" err="1">
                <a:solidFill>
                  <a:schemeClr val="bg1"/>
                </a:solidFill>
              </a:rPr>
              <a:t>Kenelayanan</a:t>
            </a:r>
            <a:endParaRPr lang="id-ID" sz="1700" dirty="0">
              <a:solidFill>
                <a:schemeClr val="bg1"/>
              </a:solidFill>
            </a:endParaRPr>
          </a:p>
          <a:p>
            <a:pPr marL="0" indent="0">
              <a:spcBef>
                <a:spcPts val="0"/>
              </a:spcBef>
              <a:buClr>
                <a:schemeClr val="accent3"/>
              </a:buClr>
              <a:buNone/>
              <a:defRPr/>
            </a:pPr>
            <a:r>
              <a:rPr lang="id-ID" sz="1700" dirty="0" smtClean="0">
                <a:solidFill>
                  <a:schemeClr val="bg1"/>
                </a:solidFill>
                <a:latin typeface="+mj-lt"/>
              </a:rPr>
              <a:t>Direktorat </a:t>
            </a:r>
            <a:r>
              <a:rPr lang="id-ID" sz="1700" dirty="0">
                <a:solidFill>
                  <a:schemeClr val="bg1"/>
                </a:solidFill>
                <a:latin typeface="+mj-lt"/>
              </a:rPr>
              <a:t>Jenderal Perikanan </a:t>
            </a:r>
            <a:r>
              <a:rPr lang="id-ID" sz="1700" dirty="0" smtClean="0">
                <a:solidFill>
                  <a:schemeClr val="bg1"/>
                </a:solidFill>
                <a:latin typeface="+mj-lt"/>
              </a:rPr>
              <a:t>Tangkap</a:t>
            </a:r>
            <a:endParaRPr lang="en-US" sz="17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" name="Text Placeholder 5"/>
          <p:cNvSpPr txBox="1">
            <a:spLocks/>
          </p:cNvSpPr>
          <p:nvPr/>
        </p:nvSpPr>
        <p:spPr>
          <a:xfrm>
            <a:off x="7853680" y="5657725"/>
            <a:ext cx="3647440" cy="410759"/>
          </a:xfrm>
          <a:prstGeom prst="rect">
            <a:avLst/>
          </a:prstGeom>
        </p:spPr>
        <p:txBody>
          <a:bodyPr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Clr>
                <a:schemeClr val="accent3"/>
              </a:buClr>
              <a:buNone/>
              <a:defRPr/>
            </a:pPr>
            <a:r>
              <a:rPr lang="id-ID" sz="1600" b="1" dirty="0" smtClean="0">
                <a:solidFill>
                  <a:schemeClr val="bg1"/>
                </a:solidFill>
                <a:latin typeface="+mj-lt"/>
              </a:rPr>
              <a:t>BALI</a:t>
            </a:r>
            <a:r>
              <a:rPr lang="en-US" sz="1600" b="1" dirty="0" smtClean="0">
                <a:solidFill>
                  <a:schemeClr val="bg1"/>
                </a:solidFill>
                <a:latin typeface="+mj-lt"/>
              </a:rPr>
              <a:t>, </a:t>
            </a:r>
            <a:r>
              <a:rPr lang="id-ID" sz="1600" b="1" dirty="0" smtClean="0">
                <a:solidFill>
                  <a:schemeClr val="bg1"/>
                </a:solidFill>
                <a:latin typeface="+mj-lt"/>
              </a:rPr>
              <a:t>29 </a:t>
            </a:r>
            <a:r>
              <a:rPr lang="id-ID" sz="1600" b="1" dirty="0" smtClean="0">
                <a:solidFill>
                  <a:schemeClr val="bg1"/>
                </a:solidFill>
                <a:latin typeface="+mj-lt"/>
              </a:rPr>
              <a:t>– </a:t>
            </a:r>
            <a:r>
              <a:rPr lang="id-ID" sz="1600" b="1" dirty="0" smtClean="0">
                <a:solidFill>
                  <a:schemeClr val="bg1"/>
                </a:solidFill>
                <a:latin typeface="+mj-lt"/>
              </a:rPr>
              <a:t>31</a:t>
            </a:r>
            <a:r>
              <a:rPr lang="id-ID" sz="1600" b="1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id-ID" sz="1600" b="1" dirty="0" smtClean="0">
                <a:solidFill>
                  <a:schemeClr val="bg1"/>
                </a:solidFill>
                <a:latin typeface="+mj-lt"/>
              </a:rPr>
              <a:t>Agustus</a:t>
            </a:r>
            <a:r>
              <a:rPr lang="en-US" sz="1600" b="1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1600" b="1" dirty="0">
                <a:solidFill>
                  <a:schemeClr val="bg1"/>
                </a:solidFill>
                <a:latin typeface="+mj-lt"/>
              </a:rPr>
              <a:t>2019</a:t>
            </a:r>
            <a:endParaRPr lang="id-ID" sz="16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65634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754743" y="854571"/>
            <a:ext cx="10885714" cy="60028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d-ID" sz="4000" dirty="0">
                <a:solidFill>
                  <a:schemeClr val="bg1"/>
                </a:solidFill>
                <a:latin typeface="Britannic Bold" panose="020B0903060703020204" pitchFamily="34" charset="0"/>
              </a:rPr>
              <a:t>DASAR HUKUM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7823201" y="2634239"/>
            <a:ext cx="3474356" cy="3606801"/>
            <a:chOff x="5585323" y="1905000"/>
            <a:chExt cx="3451862" cy="3927509"/>
          </a:xfrm>
        </p:grpSpPr>
        <p:pic>
          <p:nvPicPr>
            <p:cNvPr id="1036" name="Picture 12" descr="Hasil gambar untuk DASAR HUKUM ANIMASI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063" t="20380" r="31207" b="22326"/>
            <a:stretch/>
          </p:blipFill>
          <p:spPr bwMode="auto">
            <a:xfrm>
              <a:off x="6256013" y="1905000"/>
              <a:ext cx="2743200" cy="2640226"/>
            </a:xfrm>
            <a:prstGeom prst="rect">
              <a:avLst/>
            </a:prstGeom>
            <a:noFill/>
            <a:effectLst>
              <a:softEdge rad="190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4" name="Picture 10" descr="Hasil gambar untuk DASAR HUKUM ANIMASI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77862">
              <a:off x="5585323" y="3695127"/>
              <a:ext cx="3451862" cy="2137382"/>
            </a:xfrm>
            <a:prstGeom prst="rect">
              <a:avLst/>
            </a:prstGeom>
            <a:noFill/>
            <a:effectLst>
              <a:glow>
                <a:schemeClr val="accent1"/>
              </a:glow>
              <a:softEdge rad="4953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Content Placeholder 2"/>
          <p:cNvSpPr txBox="1">
            <a:spLocks/>
          </p:cNvSpPr>
          <p:nvPr/>
        </p:nvSpPr>
        <p:spPr>
          <a:xfrm>
            <a:off x="354113" y="1868055"/>
            <a:ext cx="8354457" cy="4408920"/>
          </a:xfrm>
          <a:prstGeom prst="rect">
            <a:avLst/>
          </a:prstGeom>
          <a:solidFill>
            <a:schemeClr val="bg2">
              <a:lumMod val="75000"/>
              <a:alpha val="18000"/>
            </a:schemeClr>
          </a:solidFill>
          <a:effectLst>
            <a:softEdge rad="127000"/>
          </a:effectLst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Calibri Light" panose="020F0302020204030204" pitchFamily="34" charset="0"/>
              <a:buAutoNum type="arabicPeriod"/>
            </a:pPr>
            <a:endParaRPr lang="en-ID" sz="20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536575" indent="-342900" eaLnBrk="0" fontAlgn="base" hangingPunct="0">
              <a:spcBef>
                <a:spcPct val="0"/>
              </a:spcBef>
              <a:spcAft>
                <a:spcPct val="0"/>
              </a:spcAft>
              <a:buFont typeface="Calibri Light" panose="020F0302020204030204" pitchFamily="34" charset="0"/>
              <a:buAutoNum type="arabicPeriod"/>
            </a:pPr>
            <a:r>
              <a:rPr lang="en-ID" sz="20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Undang-Undang</a:t>
            </a:r>
            <a:r>
              <a:rPr lang="en-ID" sz="20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D" sz="20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Republik</a:t>
            </a:r>
            <a:r>
              <a:rPr lang="en-ID" sz="20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Indonesia No. 7 </a:t>
            </a:r>
            <a:r>
              <a:rPr lang="en-ID" sz="20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Tahun</a:t>
            </a:r>
            <a:r>
              <a:rPr lang="en-ID" sz="20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2016 </a:t>
            </a:r>
            <a:r>
              <a:rPr lang="en-ID" sz="20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tentang</a:t>
            </a:r>
            <a:r>
              <a:rPr lang="en-ID" sz="20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Perlindungan</a:t>
            </a:r>
            <a:r>
              <a:rPr lang="en-US" sz="20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dan</a:t>
            </a:r>
            <a:r>
              <a:rPr lang="en-US" sz="20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Pemberdayaan</a:t>
            </a:r>
            <a:r>
              <a:rPr lang="en-US" sz="20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Nelayan</a:t>
            </a:r>
            <a:r>
              <a:rPr lang="en-US" sz="20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20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Pembudi</a:t>
            </a:r>
            <a:r>
              <a:rPr lang="en-US" sz="20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Daya</a:t>
            </a:r>
            <a:r>
              <a:rPr lang="en-US" sz="20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Ikan</a:t>
            </a:r>
            <a:r>
              <a:rPr lang="en-US" sz="20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dan</a:t>
            </a:r>
            <a:r>
              <a:rPr lang="en-US" sz="20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Petambak</a:t>
            </a:r>
            <a:r>
              <a:rPr lang="en-US" sz="20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Garam</a:t>
            </a:r>
            <a:r>
              <a:rPr lang="en-US" sz="20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marL="536575" indent="-342900" eaLnBrk="0" fontAlgn="base" hangingPunct="0">
              <a:spcBef>
                <a:spcPct val="0"/>
              </a:spcBef>
              <a:spcAft>
                <a:spcPct val="0"/>
              </a:spcAft>
              <a:buFont typeface="Calibri Light" panose="020F0302020204030204" pitchFamily="34" charset="0"/>
              <a:buAutoNum type="arabicPeriod"/>
            </a:pPr>
            <a:endParaRPr lang="en-ID" sz="20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536575" indent="-342900" eaLnBrk="0" fontAlgn="base" hangingPunct="0">
              <a:spcBef>
                <a:spcPct val="0"/>
              </a:spcBef>
              <a:spcAft>
                <a:spcPct val="0"/>
              </a:spcAft>
              <a:buFont typeface="Calibri Light" panose="020F0302020204030204" pitchFamily="34" charset="0"/>
              <a:buAutoNum type="arabicPeriod"/>
            </a:pPr>
            <a:r>
              <a:rPr lang="id-ID" sz="20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Keputusan Menteri Kelautan dan Perikanan Nomor </a:t>
            </a:r>
            <a:r>
              <a:rPr lang="en-US" sz="20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KEP.</a:t>
            </a:r>
            <a:r>
              <a:rPr lang="id-ID" sz="20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14</a:t>
            </a:r>
            <a:r>
              <a:rPr lang="en-US" sz="20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/MEN/</a:t>
            </a:r>
            <a:r>
              <a:rPr lang="id-ID" sz="20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2012 tentang Pedoman Umum Penumbuhan dan Pengembangan Kelembagaan Pelaku Utama Perikanan</a:t>
            </a:r>
            <a:r>
              <a:rPr lang="en-ID" sz="20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marL="536575" indent="-342900" eaLnBrk="0" fontAlgn="base" hangingPunct="0">
              <a:spcBef>
                <a:spcPct val="0"/>
              </a:spcBef>
              <a:spcAft>
                <a:spcPct val="0"/>
              </a:spcAft>
              <a:buFont typeface="Calibri Light" panose="020F0302020204030204" pitchFamily="34" charset="0"/>
              <a:buAutoNum type="arabicPeriod"/>
            </a:pPr>
            <a:endParaRPr lang="id-ID" sz="20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536575" indent="-342900" eaLnBrk="0" fontAlgn="base" hangingPunct="0">
              <a:spcBef>
                <a:spcPct val="0"/>
              </a:spcBef>
              <a:spcAft>
                <a:spcPct val="0"/>
              </a:spcAft>
              <a:buFont typeface="Calibri Light" panose="020F0302020204030204" pitchFamily="34" charset="0"/>
              <a:buAutoNum type="arabicPeriod"/>
            </a:pPr>
            <a:r>
              <a:rPr lang="en-ID" sz="20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Peraturan</a:t>
            </a:r>
            <a:r>
              <a:rPr lang="en-ID" sz="20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id-ID" sz="20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Direktur Jenderal Perikanan Tangkap nomor </a:t>
            </a:r>
            <a:r>
              <a:rPr lang="en-ID" sz="20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06</a:t>
            </a:r>
            <a:r>
              <a:rPr lang="en-US" sz="20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/PER-DJPT/</a:t>
            </a:r>
            <a:r>
              <a:rPr lang="id-ID" sz="20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201</a:t>
            </a:r>
            <a:r>
              <a:rPr lang="en-ID" sz="20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9</a:t>
            </a:r>
            <a:r>
              <a:rPr lang="id-ID" sz="20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tentang Petunjuk Teknis </a:t>
            </a:r>
            <a:r>
              <a:rPr lang="en-ID" sz="20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Penumbuhan</a:t>
            </a:r>
            <a:r>
              <a:rPr lang="en-ID" sz="20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D" sz="20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dan</a:t>
            </a:r>
            <a:r>
              <a:rPr lang="en-ID" sz="20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D" sz="20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Pengembangan</a:t>
            </a:r>
            <a:r>
              <a:rPr lang="en-ID" sz="20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id-ID" sz="20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Kelompok Usaha Bersama</a:t>
            </a:r>
            <a:r>
              <a:rPr lang="en-ID" sz="20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D" sz="20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Ditjen</a:t>
            </a:r>
            <a:r>
              <a:rPr lang="en-ID" sz="20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D" sz="20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Perikanan</a:t>
            </a:r>
            <a:r>
              <a:rPr lang="en-ID" sz="20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D" sz="2000" b="1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Tangkap</a:t>
            </a:r>
            <a:r>
              <a:rPr lang="en-ID" sz="20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ID" sz="20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536575" indent="-342900" eaLnBrk="0" fontAlgn="base" hangingPunct="0">
              <a:spcBef>
                <a:spcPct val="0"/>
              </a:spcBef>
              <a:spcAft>
                <a:spcPct val="0"/>
              </a:spcAft>
              <a:buFont typeface="Calibri Light" panose="020F0302020204030204" pitchFamily="34" charset="0"/>
              <a:buAutoNum type="arabicPeriod"/>
            </a:pPr>
            <a:endParaRPr lang="en-US" sz="20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536575" indent="-342900" eaLnBrk="0" fontAlgn="base" hangingPunct="0">
              <a:spcBef>
                <a:spcPct val="0"/>
              </a:spcBef>
              <a:spcAft>
                <a:spcPct val="0"/>
              </a:spcAft>
              <a:buFont typeface="Calibri Light" panose="020F0302020204030204" pitchFamily="34" charset="0"/>
              <a:buAutoNum type="arabicPeriod"/>
            </a:pPr>
            <a:r>
              <a:rPr lang="id-ID" sz="20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Per</a:t>
            </a:r>
            <a:r>
              <a:rPr lang="en-US" sz="20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aturan</a:t>
            </a:r>
            <a:r>
              <a:rPr lang="en-US" sz="20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M</a:t>
            </a:r>
            <a:r>
              <a:rPr lang="id-ID" sz="20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en</a:t>
            </a:r>
            <a:r>
              <a:rPr lang="en-US" sz="20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teri</a:t>
            </a:r>
            <a:r>
              <a:rPr lang="id-ID" sz="20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Kop</a:t>
            </a:r>
            <a:r>
              <a:rPr lang="en-US" sz="20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erasi</a:t>
            </a:r>
            <a:r>
              <a:rPr lang="en-US" sz="20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dan</a:t>
            </a:r>
            <a:r>
              <a:rPr lang="en-US" sz="20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id-ID" sz="20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UKM </a:t>
            </a:r>
            <a:r>
              <a:rPr lang="en-US" sz="20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Nomor</a:t>
            </a:r>
            <a:r>
              <a:rPr lang="en-US" sz="20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id-ID" sz="20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D" sz="20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9 </a:t>
            </a:r>
            <a:r>
              <a:rPr lang="en-ID" sz="20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Tahun</a:t>
            </a:r>
            <a:r>
              <a:rPr lang="en-ID" sz="20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2018 </a:t>
            </a:r>
            <a:r>
              <a:rPr lang="en-ID" sz="20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tentang</a:t>
            </a:r>
            <a:r>
              <a:rPr lang="en-ID" sz="20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D" sz="20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Penyelenggaraan</a:t>
            </a:r>
            <a:r>
              <a:rPr lang="en-ID" sz="20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D" sz="20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dan</a:t>
            </a:r>
            <a:r>
              <a:rPr lang="en-ID" sz="20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D" sz="20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Pembinaan</a:t>
            </a:r>
            <a:r>
              <a:rPr lang="en-ID" sz="20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D" sz="20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Perkoperasian</a:t>
            </a:r>
            <a:r>
              <a:rPr lang="en-ID" sz="20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id-ID" sz="20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246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62069" y="735031"/>
            <a:ext cx="496642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D" sz="4000" b="1" dirty="0">
                <a:solidFill>
                  <a:schemeClr val="bg1"/>
                </a:solidFill>
                <a:latin typeface="Britannic Bold" panose="020B0903060703020204" pitchFamily="34" charset="0"/>
              </a:rPr>
              <a:t>LATAR </a:t>
            </a:r>
            <a:r>
              <a:rPr lang="en-ID" sz="4000" b="1" dirty="0" smtClean="0">
                <a:solidFill>
                  <a:schemeClr val="bg1"/>
                </a:solidFill>
                <a:latin typeface="Britannic Bold" panose="020B0903060703020204" pitchFamily="34" charset="0"/>
              </a:rPr>
              <a:t>BELAKANG (1)</a:t>
            </a:r>
            <a:endParaRPr lang="en-US" sz="4800" b="1" dirty="0">
              <a:solidFill>
                <a:schemeClr val="bg1"/>
              </a:solidFill>
              <a:latin typeface="Britannic Bold" panose="020B0903060703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48821" y="2353132"/>
            <a:ext cx="11416001" cy="6542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600" dirty="0" err="1">
                <a:latin typeface="Arial Rounded MT Bold" panose="020F0704030504030204" pitchFamily="34" charset="0"/>
              </a:rPr>
              <a:t>Kelembagaan</a:t>
            </a:r>
            <a:r>
              <a:rPr lang="en-US" sz="1600" dirty="0">
                <a:latin typeface="Arial Rounded MT Bold" panose="020F0704030504030204" pitchFamily="34" charset="0"/>
              </a:rPr>
              <a:t> </a:t>
            </a:r>
            <a:r>
              <a:rPr lang="en-US" sz="1600" dirty="0" err="1">
                <a:latin typeface="Arial Rounded MT Bold" panose="020F0704030504030204" pitchFamily="34" charset="0"/>
              </a:rPr>
              <a:t>adalah</a:t>
            </a:r>
            <a:r>
              <a:rPr lang="en-US" sz="1600" dirty="0">
                <a:latin typeface="Arial Rounded MT Bold" panose="020F0704030504030204" pitchFamily="34" charset="0"/>
              </a:rPr>
              <a:t> </a:t>
            </a:r>
            <a:r>
              <a:rPr lang="en-US" sz="1600" dirty="0" err="1">
                <a:latin typeface="Arial Rounded MT Bold" panose="020F0704030504030204" pitchFamily="34" charset="0"/>
              </a:rPr>
              <a:t>lembaga</a:t>
            </a:r>
            <a:r>
              <a:rPr lang="en-US" sz="1600" dirty="0">
                <a:latin typeface="Arial Rounded MT Bold" panose="020F0704030504030204" pitchFamily="34" charset="0"/>
              </a:rPr>
              <a:t> yang </a:t>
            </a:r>
            <a:r>
              <a:rPr lang="en-US" sz="1600" dirty="0" err="1">
                <a:latin typeface="Arial Rounded MT Bold" panose="020F0704030504030204" pitchFamily="34" charset="0"/>
              </a:rPr>
              <a:t>ditumbuhkembangkan</a:t>
            </a:r>
            <a:r>
              <a:rPr lang="en-US" sz="1600" dirty="0">
                <a:latin typeface="Arial Rounded MT Bold" panose="020F0704030504030204" pitchFamily="34" charset="0"/>
              </a:rPr>
              <a:t> </a:t>
            </a:r>
            <a:r>
              <a:rPr lang="en-US" sz="1600" dirty="0" err="1">
                <a:latin typeface="Arial Rounded MT Bold" panose="020F0704030504030204" pitchFamily="34" charset="0"/>
              </a:rPr>
              <a:t>dari</a:t>
            </a:r>
            <a:r>
              <a:rPr lang="en-US" sz="1600" dirty="0">
                <a:latin typeface="Arial Rounded MT Bold" panose="020F0704030504030204" pitchFamily="34" charset="0"/>
              </a:rPr>
              <a:t>, </a:t>
            </a:r>
            <a:r>
              <a:rPr lang="en-US" sz="1600" dirty="0" err="1">
                <a:latin typeface="Arial Rounded MT Bold" panose="020F0704030504030204" pitchFamily="34" charset="0"/>
              </a:rPr>
              <a:t>oleh</a:t>
            </a:r>
            <a:r>
              <a:rPr lang="en-US" sz="1600" dirty="0">
                <a:latin typeface="Arial Rounded MT Bold" panose="020F0704030504030204" pitchFamily="34" charset="0"/>
              </a:rPr>
              <a:t>, </a:t>
            </a:r>
            <a:r>
              <a:rPr lang="en-US" sz="1600" dirty="0" err="1">
                <a:latin typeface="Arial Rounded MT Bold" panose="020F0704030504030204" pitchFamily="34" charset="0"/>
              </a:rPr>
              <a:t>dan</a:t>
            </a:r>
            <a:r>
              <a:rPr lang="en-US" sz="1600" dirty="0">
                <a:latin typeface="Arial Rounded MT Bold" panose="020F0704030504030204" pitchFamily="34" charset="0"/>
              </a:rPr>
              <a:t> </a:t>
            </a:r>
            <a:r>
              <a:rPr lang="en-US" sz="1600" dirty="0" err="1">
                <a:latin typeface="Arial Rounded MT Bold" panose="020F0704030504030204" pitchFamily="34" charset="0"/>
              </a:rPr>
              <a:t>untuk</a:t>
            </a:r>
            <a:r>
              <a:rPr lang="en-US" sz="1600" dirty="0">
                <a:latin typeface="Arial Rounded MT Bold" panose="020F0704030504030204" pitchFamily="34" charset="0"/>
              </a:rPr>
              <a:t> </a:t>
            </a:r>
            <a:r>
              <a:rPr lang="en-US" sz="1600" dirty="0" err="1">
                <a:latin typeface="Arial Rounded MT Bold" panose="020F0704030504030204" pitchFamily="34" charset="0"/>
              </a:rPr>
              <a:t>Nelayan</a:t>
            </a:r>
            <a:r>
              <a:rPr lang="en-US" sz="1600" dirty="0">
                <a:latin typeface="Arial Rounded MT Bold" panose="020F0704030504030204" pitchFamily="34" charset="0"/>
              </a:rPr>
              <a:t>, </a:t>
            </a:r>
            <a:r>
              <a:rPr lang="en-US" sz="1600" dirty="0" err="1">
                <a:latin typeface="Arial Rounded MT Bold" panose="020F0704030504030204" pitchFamily="34" charset="0"/>
              </a:rPr>
              <a:t>Pembudi</a:t>
            </a:r>
            <a:r>
              <a:rPr lang="en-US" sz="1600" dirty="0">
                <a:latin typeface="Arial Rounded MT Bold" panose="020F0704030504030204" pitchFamily="34" charset="0"/>
              </a:rPr>
              <a:t> </a:t>
            </a:r>
            <a:r>
              <a:rPr lang="en-US" sz="1600" dirty="0" err="1">
                <a:latin typeface="Arial Rounded MT Bold" panose="020F0704030504030204" pitchFamily="34" charset="0"/>
              </a:rPr>
              <a:t>Daya</a:t>
            </a:r>
            <a:r>
              <a:rPr lang="en-US" sz="1600" dirty="0">
                <a:latin typeface="Arial Rounded MT Bold" panose="020F0704030504030204" pitchFamily="34" charset="0"/>
              </a:rPr>
              <a:t> </a:t>
            </a:r>
            <a:r>
              <a:rPr lang="en-US" sz="1600" dirty="0" err="1">
                <a:latin typeface="Arial Rounded MT Bold" panose="020F0704030504030204" pitchFamily="34" charset="0"/>
              </a:rPr>
              <a:t>Ikan</a:t>
            </a:r>
            <a:r>
              <a:rPr lang="en-US" sz="1600" dirty="0">
                <a:latin typeface="Arial Rounded MT Bold" panose="020F0704030504030204" pitchFamily="34" charset="0"/>
              </a:rPr>
              <a:t>, </a:t>
            </a:r>
            <a:r>
              <a:rPr lang="en-US" sz="1600" dirty="0" err="1">
                <a:latin typeface="Arial Rounded MT Bold" panose="020F0704030504030204" pitchFamily="34" charset="0"/>
              </a:rPr>
              <a:t>atau</a:t>
            </a:r>
            <a:r>
              <a:rPr lang="en-US" sz="1600" dirty="0">
                <a:latin typeface="Arial Rounded MT Bold" panose="020F0704030504030204" pitchFamily="34" charset="0"/>
              </a:rPr>
              <a:t> </a:t>
            </a:r>
            <a:r>
              <a:rPr lang="en-US" sz="1600" dirty="0" err="1">
                <a:latin typeface="Arial Rounded MT Bold" panose="020F0704030504030204" pitchFamily="34" charset="0"/>
              </a:rPr>
              <a:t>Petambak</a:t>
            </a:r>
            <a:r>
              <a:rPr lang="en-US" sz="1600" dirty="0">
                <a:latin typeface="Arial Rounded MT Bold" panose="020F0704030504030204" pitchFamily="34" charset="0"/>
              </a:rPr>
              <a:t> </a:t>
            </a:r>
            <a:r>
              <a:rPr lang="en-US" sz="1600" dirty="0" err="1">
                <a:latin typeface="Arial Rounded MT Bold" panose="020F0704030504030204" pitchFamily="34" charset="0"/>
              </a:rPr>
              <a:t>Garam</a:t>
            </a:r>
            <a:r>
              <a:rPr lang="en-US" sz="1600" dirty="0">
                <a:latin typeface="Arial Rounded MT Bold" panose="020F0704030504030204" pitchFamily="34" charset="0"/>
              </a:rPr>
              <a:t> </a:t>
            </a:r>
            <a:r>
              <a:rPr lang="en-US" sz="1600" dirty="0" err="1">
                <a:latin typeface="Arial Rounded MT Bold" panose="020F0704030504030204" pitchFamily="34" charset="0"/>
              </a:rPr>
              <a:t>atau</a:t>
            </a:r>
            <a:r>
              <a:rPr lang="en-US" sz="1600" dirty="0">
                <a:latin typeface="Arial Rounded MT Bold" panose="020F0704030504030204" pitchFamily="34" charset="0"/>
              </a:rPr>
              <a:t> </a:t>
            </a:r>
            <a:r>
              <a:rPr lang="en-US" sz="1600" dirty="0" err="1">
                <a:latin typeface="Arial Rounded MT Bold" panose="020F0704030504030204" pitchFamily="34" charset="0"/>
              </a:rPr>
              <a:t>berdasarkan</a:t>
            </a:r>
            <a:r>
              <a:rPr lang="en-US" sz="1600" dirty="0">
                <a:latin typeface="Arial Rounded MT Bold" panose="020F0704030504030204" pitchFamily="34" charset="0"/>
              </a:rPr>
              <a:t> </a:t>
            </a:r>
            <a:r>
              <a:rPr lang="en-US" sz="1600" dirty="0" err="1">
                <a:latin typeface="Arial Rounded MT Bold" panose="020F0704030504030204" pitchFamily="34" charset="0"/>
              </a:rPr>
              <a:t>budaya</a:t>
            </a:r>
            <a:r>
              <a:rPr lang="en-US" sz="1600" dirty="0">
                <a:latin typeface="Arial Rounded MT Bold" panose="020F0704030504030204" pitchFamily="34" charset="0"/>
              </a:rPr>
              <a:t> </a:t>
            </a:r>
            <a:r>
              <a:rPr lang="en-US" sz="1600" dirty="0" err="1">
                <a:latin typeface="Arial Rounded MT Bold" panose="020F0704030504030204" pitchFamily="34" charset="0"/>
              </a:rPr>
              <a:t>dan</a:t>
            </a:r>
            <a:r>
              <a:rPr lang="en-US" sz="1600" dirty="0">
                <a:latin typeface="Arial Rounded MT Bold" panose="020F0704030504030204" pitchFamily="34" charset="0"/>
              </a:rPr>
              <a:t> </a:t>
            </a:r>
            <a:r>
              <a:rPr lang="en-US" sz="1600" dirty="0" err="1">
                <a:latin typeface="Arial Rounded MT Bold" panose="020F0704030504030204" pitchFamily="34" charset="0"/>
              </a:rPr>
              <a:t>kearifan</a:t>
            </a:r>
            <a:r>
              <a:rPr lang="en-US" sz="1600" dirty="0">
                <a:latin typeface="Arial Rounded MT Bold" panose="020F0704030504030204" pitchFamily="34" charset="0"/>
              </a:rPr>
              <a:t> </a:t>
            </a:r>
            <a:r>
              <a:rPr lang="en-US" sz="1600" dirty="0" err="1">
                <a:latin typeface="Arial Rounded MT Bold" panose="020F0704030504030204" pitchFamily="34" charset="0"/>
              </a:rPr>
              <a:t>lokal</a:t>
            </a:r>
            <a:endParaRPr lang="en-US" sz="1600" dirty="0">
              <a:latin typeface="Arial Rounded MT Bold" panose="020F070403050403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48821" y="3166526"/>
            <a:ext cx="11410327" cy="15406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600" dirty="0" err="1">
                <a:latin typeface="Arial Rounded MT Bold" panose="020F0704030504030204" pitchFamily="34" charset="0"/>
              </a:rPr>
              <a:t>Perlindungan</a:t>
            </a:r>
            <a:r>
              <a:rPr lang="en-US" sz="1600" dirty="0">
                <a:latin typeface="Arial Rounded MT Bold" panose="020F0704030504030204" pitchFamily="34" charset="0"/>
              </a:rPr>
              <a:t> </a:t>
            </a:r>
            <a:r>
              <a:rPr lang="en-US" sz="1600" dirty="0" err="1">
                <a:latin typeface="Arial Rounded MT Bold" panose="020F0704030504030204" pitchFamily="34" charset="0"/>
              </a:rPr>
              <a:t>dan</a:t>
            </a:r>
            <a:r>
              <a:rPr lang="en-US" sz="1600" dirty="0">
                <a:latin typeface="Arial Rounded MT Bold" panose="020F0704030504030204" pitchFamily="34" charset="0"/>
              </a:rPr>
              <a:t> </a:t>
            </a:r>
            <a:r>
              <a:rPr lang="en-US" sz="1600" dirty="0" err="1">
                <a:latin typeface="Arial Rounded MT Bold" panose="020F0704030504030204" pitchFamily="34" charset="0"/>
              </a:rPr>
              <a:t>Pemberdayaan</a:t>
            </a:r>
            <a:r>
              <a:rPr lang="en-US" sz="1600" dirty="0">
                <a:latin typeface="Arial Rounded MT Bold" panose="020F0704030504030204" pitchFamily="34" charset="0"/>
              </a:rPr>
              <a:t> </a:t>
            </a:r>
            <a:r>
              <a:rPr lang="en-US" sz="1600" dirty="0" err="1">
                <a:latin typeface="Arial Rounded MT Bold" panose="020F0704030504030204" pitchFamily="34" charset="0"/>
              </a:rPr>
              <a:t>Nelayan</a:t>
            </a:r>
            <a:r>
              <a:rPr lang="en-US" sz="1600" dirty="0">
                <a:latin typeface="Arial Rounded MT Bold" panose="020F0704030504030204" pitchFamily="34" charset="0"/>
              </a:rPr>
              <a:t> </a:t>
            </a:r>
            <a:r>
              <a:rPr lang="en-US" sz="1600" dirty="0" err="1">
                <a:latin typeface="Arial Rounded MT Bold" panose="020F0704030504030204" pitchFamily="34" charset="0"/>
              </a:rPr>
              <a:t>bertujuan</a:t>
            </a:r>
            <a:r>
              <a:rPr lang="en-US" sz="1600" dirty="0">
                <a:latin typeface="Arial Rounded MT Bold" panose="020F0704030504030204" pitchFamily="34" charset="0"/>
              </a:rPr>
              <a:t> </a:t>
            </a:r>
            <a:r>
              <a:rPr lang="en-US" sz="1600" dirty="0" err="1">
                <a:latin typeface="Arial Rounded MT Bold" panose="020F0704030504030204" pitchFamily="34" charset="0"/>
              </a:rPr>
              <a:t>untuk</a:t>
            </a:r>
            <a:r>
              <a:rPr lang="en-US" sz="1600" dirty="0">
                <a:latin typeface="Arial Rounded MT Bold" panose="020F0704030504030204" pitchFamily="34" charset="0"/>
              </a:rPr>
              <a:t> (</a:t>
            </a:r>
            <a:r>
              <a:rPr lang="en-US" sz="1600" dirty="0" err="1">
                <a:latin typeface="Arial Rounded MT Bold" panose="020F0704030504030204" pitchFamily="34" charset="0"/>
              </a:rPr>
              <a:t>diantaranya</a:t>
            </a:r>
            <a:r>
              <a:rPr lang="en-US" sz="1600" dirty="0">
                <a:latin typeface="Arial Rounded MT Bold" panose="020F0704030504030204" pitchFamily="34" charset="0"/>
              </a:rPr>
              <a:t>):</a:t>
            </a:r>
          </a:p>
          <a:p>
            <a:pPr marL="533400" indent="-266700">
              <a:lnSpc>
                <a:spcPct val="120000"/>
              </a:lnSpc>
              <a:buFont typeface="Wingdings" panose="05000000000000000000" pitchFamily="2" charset="2"/>
              <a:buChar char="à"/>
            </a:pPr>
            <a:r>
              <a:rPr lang="en-US" sz="1600" dirty="0" err="1">
                <a:latin typeface="Arial Rounded MT Bold" panose="020F0704030504030204" pitchFamily="34" charset="0"/>
              </a:rPr>
              <a:t>meningkatkan</a:t>
            </a:r>
            <a:r>
              <a:rPr lang="en-US" sz="1600" dirty="0">
                <a:latin typeface="Arial Rounded MT Bold" panose="020F0704030504030204" pitchFamily="34" charset="0"/>
              </a:rPr>
              <a:t> </a:t>
            </a:r>
            <a:r>
              <a:rPr lang="en-US" sz="1600" dirty="0" err="1">
                <a:latin typeface="Arial Rounded MT Bold" panose="020F0704030504030204" pitchFamily="34" charset="0"/>
              </a:rPr>
              <a:t>kemampuan</a:t>
            </a:r>
            <a:r>
              <a:rPr lang="en-US" sz="1600" dirty="0">
                <a:latin typeface="Arial Rounded MT Bold" panose="020F0704030504030204" pitchFamily="34" charset="0"/>
              </a:rPr>
              <a:t> </a:t>
            </a:r>
            <a:r>
              <a:rPr lang="en-US" sz="1600" dirty="0" err="1">
                <a:latin typeface="Arial Rounded MT Bold" panose="020F0704030504030204" pitchFamily="34" charset="0"/>
              </a:rPr>
              <a:t>dan</a:t>
            </a:r>
            <a:r>
              <a:rPr lang="en-US" sz="1600" dirty="0">
                <a:latin typeface="Arial Rounded MT Bold" panose="020F0704030504030204" pitchFamily="34" charset="0"/>
              </a:rPr>
              <a:t> </a:t>
            </a:r>
            <a:r>
              <a:rPr lang="en-US" sz="1600" dirty="0" err="1">
                <a:latin typeface="Arial Rounded MT Bold" panose="020F0704030504030204" pitchFamily="34" charset="0"/>
              </a:rPr>
              <a:t>kapasitas</a:t>
            </a:r>
            <a:r>
              <a:rPr lang="en-US" sz="1600" dirty="0">
                <a:latin typeface="Arial Rounded MT Bold" panose="020F0704030504030204" pitchFamily="34" charset="0"/>
              </a:rPr>
              <a:t> </a:t>
            </a:r>
            <a:r>
              <a:rPr lang="en-US" sz="1600" dirty="0" err="1">
                <a:latin typeface="Arial Rounded MT Bold" panose="020F0704030504030204" pitchFamily="34" charset="0"/>
              </a:rPr>
              <a:t>Nelayan</a:t>
            </a:r>
            <a:r>
              <a:rPr lang="en-US" sz="1600" dirty="0">
                <a:latin typeface="Arial Rounded MT Bold" panose="020F0704030504030204" pitchFamily="34" charset="0"/>
              </a:rPr>
              <a:t>; </a:t>
            </a:r>
            <a:r>
              <a:rPr lang="en-US" sz="1600" b="1" dirty="0" err="1">
                <a:latin typeface="Arial Rounded MT Bold" panose="020F0704030504030204" pitchFamily="34" charset="0"/>
              </a:rPr>
              <a:t>menguatkan</a:t>
            </a:r>
            <a:r>
              <a:rPr lang="en-US" sz="1600" b="1" dirty="0">
                <a:latin typeface="Arial Rounded MT Bold" panose="020F0704030504030204" pitchFamily="34" charset="0"/>
              </a:rPr>
              <a:t> </a:t>
            </a:r>
            <a:r>
              <a:rPr lang="en-US" sz="1600" b="1" dirty="0" err="1">
                <a:latin typeface="Arial Rounded MT Bold" panose="020F0704030504030204" pitchFamily="34" charset="0"/>
              </a:rPr>
              <a:t>kelembagaan</a:t>
            </a:r>
            <a:r>
              <a:rPr lang="en-US" sz="1600" b="1" dirty="0">
                <a:latin typeface="Arial Rounded MT Bold" panose="020F0704030504030204" pitchFamily="34" charset="0"/>
              </a:rPr>
              <a:t> </a:t>
            </a:r>
            <a:r>
              <a:rPr lang="en-US" sz="1600" dirty="0" err="1">
                <a:latin typeface="Arial Rounded MT Bold" panose="020F0704030504030204" pitchFamily="34" charset="0"/>
              </a:rPr>
              <a:t>dalam</a:t>
            </a:r>
            <a:r>
              <a:rPr lang="en-US" sz="1600" dirty="0">
                <a:latin typeface="Arial Rounded MT Bold" panose="020F0704030504030204" pitchFamily="34" charset="0"/>
              </a:rPr>
              <a:t> </a:t>
            </a:r>
            <a:r>
              <a:rPr lang="en-US" sz="1600" dirty="0" err="1">
                <a:latin typeface="Arial Rounded MT Bold" panose="020F0704030504030204" pitchFamily="34" charset="0"/>
              </a:rPr>
              <a:t>mengelola</a:t>
            </a:r>
            <a:r>
              <a:rPr lang="en-US" sz="1600" dirty="0">
                <a:latin typeface="Arial Rounded MT Bold" panose="020F0704030504030204" pitchFamily="34" charset="0"/>
              </a:rPr>
              <a:t> </a:t>
            </a:r>
            <a:r>
              <a:rPr lang="en-US" sz="1600" dirty="0" err="1">
                <a:latin typeface="Arial Rounded MT Bold" panose="020F0704030504030204" pitchFamily="34" charset="0"/>
              </a:rPr>
              <a:t>sumber</a:t>
            </a:r>
            <a:r>
              <a:rPr lang="en-US" sz="1600" dirty="0">
                <a:latin typeface="Arial Rounded MT Bold" panose="020F0704030504030204" pitchFamily="34" charset="0"/>
              </a:rPr>
              <a:t> </a:t>
            </a:r>
            <a:r>
              <a:rPr lang="en-US" sz="1600" dirty="0" err="1">
                <a:latin typeface="Arial Rounded MT Bold" panose="020F0704030504030204" pitchFamily="34" charset="0"/>
              </a:rPr>
              <a:t>daya</a:t>
            </a:r>
            <a:r>
              <a:rPr lang="en-US" sz="1600" dirty="0">
                <a:latin typeface="Arial Rounded MT Bold" panose="020F0704030504030204" pitchFamily="34" charset="0"/>
              </a:rPr>
              <a:t> </a:t>
            </a:r>
            <a:r>
              <a:rPr lang="en-US" sz="1600" dirty="0" err="1">
                <a:latin typeface="Arial Rounded MT Bold" panose="020F0704030504030204" pitchFamily="34" charset="0"/>
              </a:rPr>
              <a:t>Ikan</a:t>
            </a:r>
            <a:r>
              <a:rPr lang="en-US" sz="1600" dirty="0">
                <a:latin typeface="Arial Rounded MT Bold" panose="020F0704030504030204" pitchFamily="34" charset="0"/>
              </a:rPr>
              <a:t> </a:t>
            </a:r>
            <a:r>
              <a:rPr lang="en-US" sz="1600" dirty="0" err="1">
                <a:latin typeface="Arial Rounded MT Bold" panose="020F0704030504030204" pitchFamily="34" charset="0"/>
              </a:rPr>
              <a:t>dan</a:t>
            </a:r>
            <a:r>
              <a:rPr lang="en-US" sz="1600" dirty="0">
                <a:latin typeface="Arial Rounded MT Bold" panose="020F0704030504030204" pitchFamily="34" charset="0"/>
              </a:rPr>
              <a:t> </a:t>
            </a:r>
            <a:r>
              <a:rPr lang="en-US" sz="1600" dirty="0" err="1">
                <a:latin typeface="Arial Rounded MT Bold" panose="020F0704030504030204" pitchFamily="34" charset="0"/>
              </a:rPr>
              <a:t>sumber</a:t>
            </a:r>
            <a:r>
              <a:rPr lang="en-US" sz="1600" dirty="0">
                <a:latin typeface="Arial Rounded MT Bold" panose="020F0704030504030204" pitchFamily="34" charset="0"/>
              </a:rPr>
              <a:t> </a:t>
            </a:r>
            <a:r>
              <a:rPr lang="en-US" sz="1600" dirty="0" err="1">
                <a:latin typeface="Arial Rounded MT Bold" panose="020F0704030504030204" pitchFamily="34" charset="0"/>
              </a:rPr>
              <a:t>daya</a:t>
            </a:r>
            <a:r>
              <a:rPr lang="en-US" sz="1600" dirty="0">
                <a:latin typeface="Arial Rounded MT Bold" panose="020F0704030504030204" pitchFamily="34" charset="0"/>
              </a:rPr>
              <a:t> </a:t>
            </a:r>
            <a:r>
              <a:rPr lang="en-US" sz="1600" dirty="0" err="1">
                <a:latin typeface="Arial Rounded MT Bold" panose="020F0704030504030204" pitchFamily="34" charset="0"/>
              </a:rPr>
              <a:t>kelautan</a:t>
            </a:r>
            <a:r>
              <a:rPr lang="en-US" sz="1600" dirty="0">
                <a:latin typeface="Arial Rounded MT Bold" panose="020F0704030504030204" pitchFamily="34" charset="0"/>
              </a:rPr>
              <a:t> </a:t>
            </a:r>
            <a:r>
              <a:rPr lang="en-US" sz="1600" dirty="0" err="1">
                <a:latin typeface="Arial Rounded MT Bold" panose="020F0704030504030204" pitchFamily="34" charset="0"/>
              </a:rPr>
              <a:t>serta</a:t>
            </a:r>
            <a:r>
              <a:rPr lang="en-US" sz="1600" dirty="0">
                <a:latin typeface="Arial Rounded MT Bold" panose="020F0704030504030204" pitchFamily="34" charset="0"/>
              </a:rPr>
              <a:t> </a:t>
            </a:r>
            <a:r>
              <a:rPr lang="en-US" sz="1600" b="1" dirty="0" err="1">
                <a:latin typeface="Arial Rounded MT Bold" panose="020F0704030504030204" pitchFamily="34" charset="0"/>
              </a:rPr>
              <a:t>dalam</a:t>
            </a:r>
            <a:r>
              <a:rPr lang="en-US" sz="1600" b="1" dirty="0">
                <a:latin typeface="Arial Rounded MT Bold" panose="020F0704030504030204" pitchFamily="34" charset="0"/>
              </a:rPr>
              <a:t> </a:t>
            </a:r>
            <a:r>
              <a:rPr lang="en-US" sz="1600" b="1" dirty="0" err="1">
                <a:latin typeface="Arial Rounded MT Bold" panose="020F0704030504030204" pitchFamily="34" charset="0"/>
              </a:rPr>
              <a:t>menjalankan</a:t>
            </a:r>
            <a:r>
              <a:rPr lang="en-US" sz="1600" b="1" dirty="0">
                <a:latin typeface="Arial Rounded MT Bold" panose="020F0704030504030204" pitchFamily="34" charset="0"/>
              </a:rPr>
              <a:t> </a:t>
            </a:r>
            <a:r>
              <a:rPr lang="en-US" sz="1600" b="1" dirty="0" err="1">
                <a:latin typeface="Arial Rounded MT Bold" panose="020F0704030504030204" pitchFamily="34" charset="0"/>
              </a:rPr>
              <a:t>usaha</a:t>
            </a:r>
            <a:r>
              <a:rPr lang="en-US" sz="1600" b="1" dirty="0">
                <a:latin typeface="Arial Rounded MT Bold" panose="020F0704030504030204" pitchFamily="34" charset="0"/>
              </a:rPr>
              <a:t> yang </a:t>
            </a:r>
            <a:r>
              <a:rPr lang="en-US" sz="1600" b="1" dirty="0" err="1">
                <a:latin typeface="Arial Rounded MT Bold" panose="020F0704030504030204" pitchFamily="34" charset="0"/>
              </a:rPr>
              <a:t>mandiri</a:t>
            </a:r>
            <a:r>
              <a:rPr lang="en-US" sz="1600" b="1" dirty="0">
                <a:latin typeface="Arial Rounded MT Bold" panose="020F0704030504030204" pitchFamily="34" charset="0"/>
              </a:rPr>
              <a:t>, </a:t>
            </a:r>
            <a:r>
              <a:rPr lang="en-US" sz="1600" b="1" dirty="0" err="1">
                <a:latin typeface="Arial Rounded MT Bold" panose="020F0704030504030204" pitchFamily="34" charset="0"/>
              </a:rPr>
              <a:t>produktif</a:t>
            </a:r>
            <a:r>
              <a:rPr lang="en-US" sz="1600" b="1" dirty="0">
                <a:latin typeface="Arial Rounded MT Bold" panose="020F0704030504030204" pitchFamily="34" charset="0"/>
              </a:rPr>
              <a:t>, </a:t>
            </a:r>
            <a:r>
              <a:rPr lang="en-US" sz="1600" b="1" dirty="0" err="1">
                <a:latin typeface="Arial Rounded MT Bold" panose="020F0704030504030204" pitchFamily="34" charset="0"/>
              </a:rPr>
              <a:t>maju</a:t>
            </a:r>
            <a:r>
              <a:rPr lang="en-US" sz="1600" b="1" dirty="0">
                <a:latin typeface="Arial Rounded MT Bold" panose="020F0704030504030204" pitchFamily="34" charset="0"/>
              </a:rPr>
              <a:t>, modern, </a:t>
            </a:r>
            <a:r>
              <a:rPr lang="en-US" sz="1600" b="1" dirty="0" err="1">
                <a:latin typeface="Arial Rounded MT Bold" panose="020F0704030504030204" pitchFamily="34" charset="0"/>
              </a:rPr>
              <a:t>dan</a:t>
            </a:r>
            <a:r>
              <a:rPr lang="en-US" sz="1600" b="1" dirty="0">
                <a:latin typeface="Arial Rounded MT Bold" panose="020F0704030504030204" pitchFamily="34" charset="0"/>
              </a:rPr>
              <a:t> </a:t>
            </a:r>
            <a:r>
              <a:rPr lang="en-US" sz="1600" b="1" dirty="0" err="1">
                <a:latin typeface="Arial Rounded MT Bold" panose="020F0704030504030204" pitchFamily="34" charset="0"/>
              </a:rPr>
              <a:t>berkelanjutan</a:t>
            </a:r>
            <a:r>
              <a:rPr lang="en-US" sz="1600" b="1" dirty="0">
                <a:latin typeface="Arial Rounded MT Bold" panose="020F0704030504030204" pitchFamily="34" charset="0"/>
              </a:rPr>
              <a:t>; </a:t>
            </a:r>
            <a:r>
              <a:rPr lang="en-US" sz="1600" dirty="0" err="1">
                <a:latin typeface="Arial Rounded MT Bold" panose="020F0704030504030204" pitchFamily="34" charset="0"/>
              </a:rPr>
              <a:t>dan</a:t>
            </a:r>
            <a:r>
              <a:rPr lang="en-US" sz="1600" dirty="0">
                <a:latin typeface="Arial Rounded MT Bold" panose="020F0704030504030204" pitchFamily="34" charset="0"/>
              </a:rPr>
              <a:t> </a:t>
            </a:r>
            <a:r>
              <a:rPr lang="en-US" sz="1600" dirty="0" err="1">
                <a:latin typeface="Arial Rounded MT Bold" panose="020F0704030504030204" pitchFamily="34" charset="0"/>
              </a:rPr>
              <a:t>mengembangkan</a:t>
            </a:r>
            <a:r>
              <a:rPr lang="en-US" sz="1600" dirty="0">
                <a:latin typeface="Arial Rounded MT Bold" panose="020F0704030504030204" pitchFamily="34" charset="0"/>
              </a:rPr>
              <a:t> </a:t>
            </a:r>
            <a:r>
              <a:rPr lang="en-US" sz="1600" dirty="0" err="1">
                <a:latin typeface="Arial Rounded MT Bold" panose="020F0704030504030204" pitchFamily="34" charset="0"/>
              </a:rPr>
              <a:t>prinsip</a:t>
            </a:r>
            <a:r>
              <a:rPr lang="en-US" sz="1600" dirty="0">
                <a:latin typeface="Arial Rounded MT Bold" panose="020F0704030504030204" pitchFamily="34" charset="0"/>
              </a:rPr>
              <a:t> </a:t>
            </a:r>
            <a:r>
              <a:rPr lang="en-US" sz="1600" dirty="0" err="1">
                <a:latin typeface="Arial Rounded MT Bold" panose="020F0704030504030204" pitchFamily="34" charset="0"/>
              </a:rPr>
              <a:t>kelestarian</a:t>
            </a:r>
            <a:r>
              <a:rPr lang="en-US" sz="1600" dirty="0">
                <a:latin typeface="Arial Rounded MT Bold" panose="020F0704030504030204" pitchFamily="34" charset="0"/>
              </a:rPr>
              <a:t> </a:t>
            </a:r>
            <a:r>
              <a:rPr lang="en-US" sz="1600" dirty="0" err="1">
                <a:latin typeface="Arial Rounded MT Bold" panose="020F0704030504030204" pitchFamily="34" charset="0"/>
              </a:rPr>
              <a:t>lingkungan</a:t>
            </a:r>
            <a:r>
              <a:rPr lang="en-US" sz="1600" dirty="0">
                <a:latin typeface="Arial Rounded MT Bold" panose="020F0704030504030204" pitchFamily="34" charset="0"/>
              </a:rPr>
              <a:t>;</a:t>
            </a:r>
          </a:p>
          <a:p>
            <a:pPr marL="533400" indent="-266700">
              <a:lnSpc>
                <a:spcPct val="120000"/>
              </a:lnSpc>
              <a:buFont typeface="Wingdings" panose="05000000000000000000" pitchFamily="2" charset="2"/>
              <a:buChar char="à"/>
            </a:pPr>
            <a:r>
              <a:rPr lang="en-US" sz="1600" b="1" dirty="0" err="1">
                <a:latin typeface="Arial Rounded MT Bold" panose="020F0704030504030204" pitchFamily="34" charset="0"/>
              </a:rPr>
              <a:t>menumbuhkembangkan</a:t>
            </a:r>
            <a:r>
              <a:rPr lang="en-US" sz="1600" b="1" dirty="0">
                <a:latin typeface="Arial Rounded MT Bold" panose="020F0704030504030204" pitchFamily="34" charset="0"/>
              </a:rPr>
              <a:t> </a:t>
            </a:r>
            <a:r>
              <a:rPr lang="en-US" sz="1600" dirty="0" err="1">
                <a:latin typeface="Arial Rounded MT Bold" panose="020F0704030504030204" pitchFamily="34" charset="0"/>
              </a:rPr>
              <a:t>sistem</a:t>
            </a:r>
            <a:r>
              <a:rPr lang="en-US" sz="1600" dirty="0">
                <a:latin typeface="Arial Rounded MT Bold" panose="020F0704030504030204" pitchFamily="34" charset="0"/>
              </a:rPr>
              <a:t> </a:t>
            </a:r>
            <a:r>
              <a:rPr lang="en-US" sz="1600" dirty="0" err="1">
                <a:latin typeface="Arial Rounded MT Bold" panose="020F0704030504030204" pitchFamily="34" charset="0"/>
              </a:rPr>
              <a:t>dan</a:t>
            </a:r>
            <a:r>
              <a:rPr lang="en-US" sz="1600" dirty="0">
                <a:latin typeface="Arial Rounded MT Bold" panose="020F0704030504030204" pitchFamily="34" charset="0"/>
              </a:rPr>
              <a:t> </a:t>
            </a:r>
            <a:r>
              <a:rPr lang="en-US" sz="1600" b="1" dirty="0" err="1">
                <a:latin typeface="Arial Rounded MT Bold" panose="020F0704030504030204" pitchFamily="34" charset="0"/>
              </a:rPr>
              <a:t>kelembagaan</a:t>
            </a:r>
            <a:r>
              <a:rPr lang="en-US" sz="1600" b="1" dirty="0">
                <a:latin typeface="Arial Rounded MT Bold" panose="020F0704030504030204" pitchFamily="34" charset="0"/>
              </a:rPr>
              <a:t> </a:t>
            </a:r>
            <a:r>
              <a:rPr lang="en-US" sz="1600" dirty="0" err="1">
                <a:latin typeface="Arial Rounded MT Bold" panose="020F0704030504030204" pitchFamily="34" charset="0"/>
              </a:rPr>
              <a:t>pembiayaan</a:t>
            </a:r>
            <a:r>
              <a:rPr lang="en-US" sz="1600" dirty="0">
                <a:latin typeface="Arial Rounded MT Bold" panose="020F0704030504030204" pitchFamily="34" charset="0"/>
              </a:rPr>
              <a:t> yang </a:t>
            </a:r>
            <a:r>
              <a:rPr lang="en-US" sz="1600" dirty="0" err="1">
                <a:latin typeface="Arial Rounded MT Bold" panose="020F0704030504030204" pitchFamily="34" charset="0"/>
              </a:rPr>
              <a:t>melayani</a:t>
            </a:r>
            <a:r>
              <a:rPr lang="en-US" sz="1600" dirty="0">
                <a:latin typeface="Arial Rounded MT Bold" panose="020F0704030504030204" pitchFamily="34" charset="0"/>
              </a:rPr>
              <a:t> </a:t>
            </a:r>
            <a:r>
              <a:rPr lang="en-US" sz="1600" dirty="0" err="1">
                <a:latin typeface="Arial Rounded MT Bold" panose="020F0704030504030204" pitchFamily="34" charset="0"/>
              </a:rPr>
              <a:t>kepentingan</a:t>
            </a:r>
            <a:r>
              <a:rPr lang="en-US" sz="1600" dirty="0">
                <a:latin typeface="Arial Rounded MT Bold" panose="020F0704030504030204" pitchFamily="34" charset="0"/>
              </a:rPr>
              <a:t> </a:t>
            </a:r>
            <a:r>
              <a:rPr lang="en-US" sz="1600" dirty="0" err="1">
                <a:latin typeface="Arial Rounded MT Bold" panose="020F0704030504030204" pitchFamily="34" charset="0"/>
              </a:rPr>
              <a:t>usaha</a:t>
            </a:r>
            <a:r>
              <a:rPr lang="en-US" sz="1600" dirty="0">
                <a:latin typeface="Arial Rounded MT Bold" panose="020F0704030504030204" pitchFamily="34" charset="0"/>
              </a:rPr>
              <a:t>;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05444" y="4866316"/>
            <a:ext cx="11297079" cy="83099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88900"/>
            <a:r>
              <a:rPr lang="en-US" sz="1600" dirty="0" err="1">
                <a:latin typeface="Arial Rounded MT Bold" panose="020F0704030504030204" pitchFamily="34" charset="0"/>
                <a:cs typeface="Calibri Light" panose="020F0302020204030204" pitchFamily="34" charset="0"/>
              </a:rPr>
              <a:t>Kelembagaan</a:t>
            </a:r>
            <a:r>
              <a:rPr lang="en-US" sz="1600" dirty="0">
                <a:latin typeface="Arial Rounded MT Bold" panose="020F0704030504030204" pitchFamily="34" charset="0"/>
                <a:cs typeface="Calibri Light" panose="020F0302020204030204" pitchFamily="34" charset="0"/>
              </a:rPr>
              <a:t> </a:t>
            </a:r>
            <a:r>
              <a:rPr lang="en-US" sz="1600" dirty="0" err="1">
                <a:latin typeface="Arial Rounded MT Bold" panose="020F0704030504030204" pitchFamily="34" charset="0"/>
                <a:cs typeface="Calibri Light" panose="020F0302020204030204" pitchFamily="34" charset="0"/>
              </a:rPr>
              <a:t>nelayan</a:t>
            </a:r>
            <a:r>
              <a:rPr lang="en-US" sz="1600" dirty="0">
                <a:latin typeface="Arial Rounded MT Bold" panose="020F0704030504030204" pitchFamily="34" charset="0"/>
                <a:cs typeface="Calibri Light" panose="020F0302020204030204" pitchFamily="34" charset="0"/>
              </a:rPr>
              <a:t> </a:t>
            </a:r>
            <a:r>
              <a:rPr lang="en-US" sz="1600" dirty="0" err="1">
                <a:latin typeface="Arial Rounded MT Bold" panose="020F0704030504030204" pitchFamily="34" charset="0"/>
                <a:cs typeface="Calibri Light" panose="020F0302020204030204" pitchFamily="34" charset="0"/>
              </a:rPr>
              <a:t>dapat</a:t>
            </a:r>
            <a:r>
              <a:rPr lang="en-US" sz="1600" dirty="0">
                <a:latin typeface="Arial Rounded MT Bold" panose="020F0704030504030204" pitchFamily="34" charset="0"/>
                <a:cs typeface="Calibri Light" panose="020F0302020204030204" pitchFamily="34" charset="0"/>
              </a:rPr>
              <a:t> </a:t>
            </a:r>
            <a:r>
              <a:rPr lang="en-US" sz="1600" dirty="0" err="1">
                <a:latin typeface="Arial Rounded MT Bold" panose="020F0704030504030204" pitchFamily="34" charset="0"/>
                <a:cs typeface="Calibri Light" panose="020F0302020204030204" pitchFamily="34" charset="0"/>
              </a:rPr>
              <a:t>berbentuk</a:t>
            </a:r>
            <a:r>
              <a:rPr lang="en-US" sz="1600" dirty="0">
                <a:latin typeface="Arial Rounded MT Bold" panose="020F0704030504030204" pitchFamily="34" charset="0"/>
                <a:cs typeface="Calibri Light" panose="020F0302020204030204" pitchFamily="34" charset="0"/>
              </a:rPr>
              <a:t> </a:t>
            </a:r>
            <a:r>
              <a:rPr lang="en-US" sz="1600" dirty="0" err="1">
                <a:latin typeface="Arial Rounded MT Bold" panose="020F0704030504030204" pitchFamily="34" charset="0"/>
                <a:cs typeface="Calibri Light" panose="020F0302020204030204" pitchFamily="34" charset="0"/>
              </a:rPr>
              <a:t>Kelompok</a:t>
            </a:r>
            <a:r>
              <a:rPr lang="en-US" sz="1600" dirty="0">
                <a:latin typeface="Arial Rounded MT Bold" panose="020F0704030504030204" pitchFamily="34" charset="0"/>
                <a:cs typeface="Calibri Light" panose="020F0302020204030204" pitchFamily="34" charset="0"/>
              </a:rPr>
              <a:t> </a:t>
            </a:r>
            <a:r>
              <a:rPr lang="en-US" sz="1600" dirty="0" err="1">
                <a:latin typeface="Arial Rounded MT Bold" panose="020F0704030504030204" pitchFamily="34" charset="0"/>
                <a:cs typeface="Calibri Light" panose="020F0302020204030204" pitchFamily="34" charset="0"/>
              </a:rPr>
              <a:t>Nelayan</a:t>
            </a:r>
            <a:r>
              <a:rPr lang="en-US" sz="1600" dirty="0">
                <a:latin typeface="Arial Rounded MT Bold" panose="020F0704030504030204" pitchFamily="34" charset="0"/>
                <a:cs typeface="Calibri Light" panose="020F0302020204030204" pitchFamily="34" charset="0"/>
              </a:rPr>
              <a:t>  </a:t>
            </a:r>
            <a:r>
              <a:rPr lang="en-US" sz="1600" dirty="0">
                <a:latin typeface="Arial Rounded MT Bold" panose="020F07040305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 </a:t>
            </a:r>
            <a:r>
              <a:rPr lang="en-US" sz="1600" dirty="0">
                <a:latin typeface="Arial Rounded MT Bold" panose="020F0704030504030204" pitchFamily="34" charset="0"/>
                <a:cs typeface="Calibri Light" panose="020F0302020204030204" pitchFamily="34" charset="0"/>
              </a:rPr>
              <a:t> </a:t>
            </a:r>
            <a:r>
              <a:rPr lang="en-US" sz="1600" b="1" dirty="0">
                <a:latin typeface="Arial Rounded MT Bold" panose="020F0704030504030204" pitchFamily="34" charset="0"/>
                <a:cs typeface="Calibri Light" panose="020F0302020204030204" pitchFamily="34" charset="0"/>
              </a:rPr>
              <a:t>KELOMPOK USAHA BERSAMA</a:t>
            </a:r>
            <a:r>
              <a:rPr lang="en-US" sz="1600" dirty="0">
                <a:latin typeface="Arial Rounded MT Bold" panose="020F0704030504030204" pitchFamily="34" charset="0"/>
                <a:cs typeface="Calibri Light" panose="020F0302020204030204" pitchFamily="34" charset="0"/>
              </a:rPr>
              <a:t> </a:t>
            </a:r>
            <a:r>
              <a:rPr lang="en-US" sz="1600" b="1" dirty="0">
                <a:latin typeface="Arial Rounded MT Bold" panose="020F0704030504030204" pitchFamily="34" charset="0"/>
                <a:cs typeface="Calibri Light" panose="020F0302020204030204" pitchFamily="34" charset="0"/>
              </a:rPr>
              <a:t>(KUB) </a:t>
            </a:r>
          </a:p>
          <a:p>
            <a:pPr marL="88900"/>
            <a:r>
              <a:rPr lang="en-US" sz="1600" dirty="0" err="1">
                <a:latin typeface="Arial Rounded MT Bold" panose="020F0704030504030204" pitchFamily="34" charset="0"/>
                <a:cs typeface="Calibri Light" panose="020F0302020204030204" pitchFamily="34" charset="0"/>
              </a:rPr>
              <a:t>Kelembagaan</a:t>
            </a:r>
            <a:r>
              <a:rPr lang="en-US" sz="1600" dirty="0">
                <a:latin typeface="Arial Rounded MT Bold" panose="020F0704030504030204" pitchFamily="34" charset="0"/>
                <a:cs typeface="Calibri Light" panose="020F0302020204030204" pitchFamily="34" charset="0"/>
              </a:rPr>
              <a:t> </a:t>
            </a:r>
            <a:r>
              <a:rPr lang="en-US" sz="1600" dirty="0" err="1">
                <a:latin typeface="Arial Rounded MT Bold" panose="020F0704030504030204" pitchFamily="34" charset="0"/>
                <a:cs typeface="Calibri Light" panose="020F0302020204030204" pitchFamily="34" charset="0"/>
              </a:rPr>
              <a:t>selanjutnya</a:t>
            </a:r>
            <a:r>
              <a:rPr lang="en-US" sz="1600" dirty="0">
                <a:latin typeface="Arial Rounded MT Bold" panose="020F0704030504030204" pitchFamily="34" charset="0"/>
                <a:cs typeface="Calibri Light" panose="020F0302020204030204" pitchFamily="34" charset="0"/>
              </a:rPr>
              <a:t> </a:t>
            </a:r>
            <a:r>
              <a:rPr lang="en-US" sz="1600" dirty="0" err="1" smtClean="0">
                <a:latin typeface="Arial Rounded MT Bold" panose="020F0704030504030204" pitchFamily="34" charset="0"/>
                <a:cs typeface="Calibri Light" panose="020F0302020204030204" pitchFamily="34" charset="0"/>
              </a:rPr>
              <a:t>dapat</a:t>
            </a:r>
            <a:r>
              <a:rPr lang="en-US" sz="1600" dirty="0" smtClean="0">
                <a:latin typeface="Arial Rounded MT Bold" panose="020F0704030504030204" pitchFamily="34" charset="0"/>
                <a:cs typeface="Calibri Light" panose="020F0302020204030204" pitchFamily="34" charset="0"/>
              </a:rPr>
              <a:t> </a:t>
            </a:r>
            <a:r>
              <a:rPr lang="en-US" sz="1600" dirty="0" err="1">
                <a:latin typeface="Arial Rounded MT Bold" panose="020F0704030504030204" pitchFamily="34" charset="0"/>
                <a:cs typeface="Calibri Light" panose="020F0302020204030204" pitchFamily="34" charset="0"/>
              </a:rPr>
              <a:t>membentuk</a:t>
            </a:r>
            <a:r>
              <a:rPr lang="en-US" sz="1600" dirty="0">
                <a:latin typeface="Arial Rounded MT Bold" panose="020F0704030504030204" pitchFamily="34" charset="0"/>
                <a:cs typeface="Calibri Light" panose="020F0302020204030204" pitchFamily="34" charset="0"/>
              </a:rPr>
              <a:t> </a:t>
            </a:r>
            <a:r>
              <a:rPr lang="en-US" sz="1600" b="1" dirty="0">
                <a:latin typeface="Arial Rounded MT Bold" panose="020F0704030504030204" pitchFamily="34" charset="0"/>
                <a:cs typeface="Calibri Light" panose="020F0302020204030204" pitchFamily="34" charset="0"/>
              </a:rPr>
              <a:t>GABUNGAN, ASOSIASI, KOPERASI, ATAU BADAN USAHA </a:t>
            </a:r>
            <a:r>
              <a:rPr lang="en-US" sz="1600" dirty="0">
                <a:latin typeface="Arial Rounded MT Bold" panose="020F0704030504030204" pitchFamily="34" charset="0"/>
                <a:cs typeface="Calibri Light" panose="020F0302020204030204" pitchFamily="34" charset="0"/>
              </a:rPr>
              <a:t>yang </a:t>
            </a:r>
            <a:r>
              <a:rPr lang="en-US" sz="1600" dirty="0" err="1">
                <a:latin typeface="Arial Rounded MT Bold" panose="020F0704030504030204" pitchFamily="34" charset="0"/>
                <a:cs typeface="Calibri Light" panose="020F0302020204030204" pitchFamily="34" charset="0"/>
              </a:rPr>
              <a:t>dimiliki</a:t>
            </a:r>
            <a:r>
              <a:rPr lang="en-US" sz="1600" dirty="0">
                <a:latin typeface="Arial Rounded MT Bold" panose="020F0704030504030204" pitchFamily="34" charset="0"/>
                <a:cs typeface="Calibri Light" panose="020F0302020204030204" pitchFamily="34" charset="0"/>
              </a:rPr>
              <a:t> </a:t>
            </a:r>
            <a:r>
              <a:rPr lang="en-US" sz="1600" dirty="0" err="1">
                <a:latin typeface="Arial Rounded MT Bold" panose="020F0704030504030204" pitchFamily="34" charset="0"/>
                <a:cs typeface="Calibri Light" panose="020F0302020204030204" pitchFamily="34" charset="0"/>
              </a:rPr>
              <a:t>oleh</a:t>
            </a:r>
            <a:r>
              <a:rPr lang="en-US" sz="1600" dirty="0">
                <a:latin typeface="Arial Rounded MT Bold" panose="020F0704030504030204" pitchFamily="34" charset="0"/>
                <a:cs typeface="Calibri Light" panose="020F0302020204030204" pitchFamily="34" charset="0"/>
              </a:rPr>
              <a:t> </a:t>
            </a:r>
            <a:r>
              <a:rPr lang="en-US" sz="1600" dirty="0" err="1">
                <a:latin typeface="Arial Rounded MT Bold" panose="020F0704030504030204" pitchFamily="34" charset="0"/>
                <a:cs typeface="Calibri Light" panose="020F0302020204030204" pitchFamily="34" charset="0"/>
              </a:rPr>
              <a:t>Nelayan</a:t>
            </a:r>
            <a:r>
              <a:rPr lang="en-US" sz="1600" dirty="0">
                <a:latin typeface="Arial Rounded MT Bold" panose="020F0704030504030204" pitchFamily="34" charset="0"/>
                <a:cs typeface="Calibri Light" panose="020F0302020204030204" pitchFamily="34" charset="0"/>
              </a:rPr>
              <a:t> </a:t>
            </a:r>
          </a:p>
        </p:txBody>
      </p:sp>
      <p:sp>
        <p:nvSpPr>
          <p:cNvPr id="2" name="Rectangle 1"/>
          <p:cNvSpPr/>
          <p:nvPr/>
        </p:nvSpPr>
        <p:spPr>
          <a:xfrm>
            <a:off x="347769" y="1845025"/>
            <a:ext cx="34820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D" sz="2400" b="1" dirty="0">
                <a:latin typeface="Britannic Bold" panose="020B0903060703020204" pitchFamily="34" charset="0"/>
              </a:rPr>
              <a:t>UU RI NO 7 </a:t>
            </a:r>
            <a:r>
              <a:rPr lang="en-ID" sz="2400" b="1" dirty="0" err="1">
                <a:latin typeface="Britannic Bold" panose="020B0903060703020204" pitchFamily="34" charset="0"/>
              </a:rPr>
              <a:t>Tahun</a:t>
            </a:r>
            <a:r>
              <a:rPr lang="en-ID" sz="2400" b="1" dirty="0">
                <a:latin typeface="Britannic Bold" panose="020B0903060703020204" pitchFamily="34" charset="0"/>
              </a:rPr>
              <a:t> 2016</a:t>
            </a:r>
            <a:endParaRPr lang="id-ID" sz="2400" dirty="0"/>
          </a:p>
        </p:txBody>
      </p:sp>
      <p:sp>
        <p:nvSpPr>
          <p:cNvPr id="7" name="Rectangle 6"/>
          <p:cNvSpPr/>
          <p:nvPr/>
        </p:nvSpPr>
        <p:spPr>
          <a:xfrm>
            <a:off x="405444" y="5826178"/>
            <a:ext cx="11297079" cy="830997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000" dirty="0" err="1">
                <a:latin typeface="Arial Rounded MT Bold" panose="020F0704030504030204" pitchFamily="34" charset="0"/>
              </a:rPr>
              <a:t>Pemerintah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Pusat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dan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Pemerintah</a:t>
            </a:r>
            <a:r>
              <a:rPr lang="en-US" sz="2000" dirty="0">
                <a:latin typeface="Arial Rounded MT Bold" panose="020F0704030504030204" pitchFamily="34" charset="0"/>
              </a:rPr>
              <a:t> Daerah </a:t>
            </a:r>
            <a:r>
              <a:rPr lang="en-US" sz="2000" dirty="0" err="1">
                <a:latin typeface="Arial Rounded MT Bold" panose="020F0704030504030204" pitchFamily="34" charset="0"/>
              </a:rPr>
              <a:t>sesuai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dengan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kewenangannya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melakukan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pembinaan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untuk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pengembangan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dan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pembentukan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kelembagaan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 smtClean="0">
                <a:latin typeface="Arial Rounded MT Bold" panose="020F0704030504030204" pitchFamily="34" charset="0"/>
              </a:rPr>
              <a:t>nelayan</a:t>
            </a:r>
            <a:r>
              <a:rPr lang="en-US" sz="2000" dirty="0" smtClean="0">
                <a:latin typeface="Arial Rounded MT Bold" panose="020F0704030504030204" pitchFamily="34" charset="0"/>
              </a:rPr>
              <a:t>.</a:t>
            </a:r>
            <a:endParaRPr lang="en-US" sz="2000" dirty="0">
              <a:latin typeface="Arial Rounded MT Bold" panose="020F070403050403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859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62069" y="735031"/>
            <a:ext cx="496642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D" sz="4000" b="1" dirty="0">
                <a:solidFill>
                  <a:schemeClr val="bg1"/>
                </a:solidFill>
                <a:latin typeface="Britannic Bold" panose="020B0903060703020204" pitchFamily="34" charset="0"/>
              </a:rPr>
              <a:t>LATAR </a:t>
            </a:r>
            <a:r>
              <a:rPr lang="en-ID" sz="4000" b="1" dirty="0" smtClean="0">
                <a:solidFill>
                  <a:schemeClr val="bg1"/>
                </a:solidFill>
                <a:latin typeface="Britannic Bold" panose="020B0903060703020204" pitchFamily="34" charset="0"/>
              </a:rPr>
              <a:t>BELAKANG (2)</a:t>
            </a:r>
            <a:endParaRPr lang="en-US" sz="4800" b="1" dirty="0">
              <a:solidFill>
                <a:schemeClr val="bg1"/>
              </a:solidFill>
              <a:latin typeface="Britannic Bold" panose="020B0903060703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47769" y="1845025"/>
            <a:ext cx="36695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D" sz="2400" b="1" dirty="0">
                <a:latin typeface="Britannic Bold" panose="020B0903060703020204" pitchFamily="34" charset="0"/>
              </a:rPr>
              <a:t>UU RI NO </a:t>
            </a:r>
            <a:r>
              <a:rPr lang="en-ID" sz="2400" b="1" dirty="0" smtClean="0">
                <a:latin typeface="Britannic Bold" panose="020B0903060703020204" pitchFamily="34" charset="0"/>
              </a:rPr>
              <a:t>23 </a:t>
            </a:r>
            <a:r>
              <a:rPr lang="en-ID" sz="2400" b="1" dirty="0" err="1">
                <a:latin typeface="Britannic Bold" panose="020B0903060703020204" pitchFamily="34" charset="0"/>
              </a:rPr>
              <a:t>Tahun</a:t>
            </a:r>
            <a:r>
              <a:rPr lang="en-ID" sz="2400" b="1" dirty="0">
                <a:latin typeface="Britannic Bold" panose="020B0903060703020204" pitchFamily="34" charset="0"/>
              </a:rPr>
              <a:t> </a:t>
            </a:r>
            <a:r>
              <a:rPr lang="en-ID" sz="2400" b="1" dirty="0" smtClean="0">
                <a:latin typeface="Britannic Bold" panose="020B0903060703020204" pitchFamily="34" charset="0"/>
              </a:rPr>
              <a:t>2014</a:t>
            </a:r>
            <a:endParaRPr lang="id-ID" sz="2400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8200618"/>
              </p:ext>
            </p:extLst>
          </p:nvPr>
        </p:nvGraphicFramePr>
        <p:xfrm>
          <a:off x="462069" y="2281641"/>
          <a:ext cx="11507681" cy="4494642"/>
        </p:xfrm>
        <a:graphic>
          <a:graphicData uri="http://schemas.openxmlformats.org/drawingml/2006/table">
            <a:tbl>
              <a:tblPr firstRow="1" bandRow="1"/>
              <a:tblGrid>
                <a:gridCol w="1728879"/>
                <a:gridCol w="3943147"/>
                <a:gridCol w="3567457"/>
                <a:gridCol w="2268198"/>
              </a:tblGrid>
              <a:tr h="493521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indent="0" algn="ctr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SUB URUSAN</a:t>
                      </a:r>
                      <a:endParaRPr lang="en-US" sz="1400" dirty="0">
                        <a:solidFill>
                          <a:schemeClr val="tx1"/>
                        </a:solidFill>
                        <a:latin typeface="Cambria" panose="02040503050406030204" pitchFamily="18" charset="0"/>
                      </a:endParaRPr>
                    </a:p>
                  </a:txBody>
                  <a:tcPr marL="91434" marR="91434" marT="45705" marB="45705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PEMERINTAH PUSAT</a:t>
                      </a:r>
                      <a:endParaRPr lang="en-US" sz="1400" dirty="0">
                        <a:solidFill>
                          <a:schemeClr val="tx1"/>
                        </a:solidFill>
                        <a:latin typeface="Cambria" panose="02040503050406030204" pitchFamily="18" charset="0"/>
                      </a:endParaRPr>
                    </a:p>
                  </a:txBody>
                  <a:tcPr marL="91434" marR="91434" marT="45705" marB="45705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DAERAH PROVINSI</a:t>
                      </a:r>
                      <a:endParaRPr lang="en-US" sz="1400" dirty="0">
                        <a:solidFill>
                          <a:schemeClr val="tx1"/>
                        </a:solidFill>
                        <a:latin typeface="Cambria" panose="02040503050406030204" pitchFamily="18" charset="0"/>
                      </a:endParaRPr>
                    </a:p>
                  </a:txBody>
                  <a:tcPr marL="91434" marR="91434" marT="45705" marB="45705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DAERAH  KABUPATEN/KOTA</a:t>
                      </a:r>
                      <a:endParaRPr lang="en-US" sz="1400" dirty="0">
                        <a:solidFill>
                          <a:schemeClr val="tx1"/>
                        </a:solidFill>
                        <a:latin typeface="Cambria" panose="02040503050406030204" pitchFamily="18" charset="0"/>
                      </a:endParaRPr>
                    </a:p>
                  </a:txBody>
                  <a:tcPr marL="91434" marR="91434" marT="45705" marB="45705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397651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225425" indent="-225425">
                        <a:buNone/>
                      </a:pPr>
                      <a:r>
                        <a:rPr lang="en-US" sz="1400" dirty="0" smtClean="0">
                          <a:latin typeface="Cambria" panose="02040503050406030204" pitchFamily="18" charset="0"/>
                        </a:rPr>
                        <a:t>2.</a:t>
                      </a:r>
                      <a:r>
                        <a:rPr lang="en-US" sz="1400" baseline="0" dirty="0" smtClean="0">
                          <a:latin typeface="Cambria" panose="02040503050406030204" pitchFamily="18" charset="0"/>
                        </a:rPr>
                        <a:t>  </a:t>
                      </a:r>
                      <a:r>
                        <a:rPr lang="en-US" sz="1400" dirty="0" smtClean="0">
                          <a:latin typeface="Cambria" panose="02040503050406030204" pitchFamily="18" charset="0"/>
                        </a:rPr>
                        <a:t>PERIKANAN TANGKAP</a:t>
                      </a:r>
                      <a:endParaRPr lang="en-US" sz="1400" dirty="0">
                        <a:latin typeface="Cambria" panose="02040503050406030204" pitchFamily="18" charset="0"/>
                      </a:endParaRPr>
                    </a:p>
                  </a:txBody>
                  <a:tcPr marL="91434" marR="91434" marT="45705" marB="45705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342900" lvl="0" indent="-342900">
                        <a:buFont typeface="+mj-lt"/>
                        <a:buAutoNum type="alphaUcPeriod"/>
                      </a:pP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Pengelolaan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penangkapan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ikan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di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wilayah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laut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di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atas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12 mil.</a:t>
                      </a:r>
                    </a:p>
                    <a:p>
                      <a:pPr marL="342900" lvl="0" indent="-342900">
                        <a:buFont typeface="+mj-lt"/>
                        <a:buAutoNum type="alphaUcPeriod"/>
                      </a:pP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Estimasi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stok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ikan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nasional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dan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jumlah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tangkapan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ikan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yang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diperbolehkan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(JTB).</a:t>
                      </a:r>
                    </a:p>
                    <a:p>
                      <a:pPr marL="342900" lvl="0" indent="-342900">
                        <a:buFont typeface="+mj-lt"/>
                        <a:buAutoNum type="alphaUcPeriod"/>
                      </a:pP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Penerbitan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izin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usaha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perikanan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tangkap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untuk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:</a:t>
                      </a:r>
                    </a:p>
                    <a:p>
                      <a:pPr marL="749300" lvl="1" indent="-292100">
                        <a:buFont typeface="+mj-lt"/>
                        <a:buAutoNum type="alphaLcPeriod"/>
                      </a:pP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kapal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perikanan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berukuran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di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atas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30 </a:t>
                      </a:r>
                      <a:r>
                        <a:rPr lang="en-US" sz="1400" i="1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Gross </a:t>
                      </a:r>
                      <a:r>
                        <a:rPr lang="en-US" sz="1400" i="1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Tonase</a:t>
                      </a:r>
                      <a:r>
                        <a:rPr lang="en-US" sz="1400" i="1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(GT)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;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dan</a:t>
                      </a:r>
                      <a:endParaRPr lang="en-US" sz="1400" kern="1200" dirty="0" smtClean="0">
                        <a:solidFill>
                          <a:schemeClr val="dk1"/>
                        </a:solidFill>
                        <a:effectLst/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  <a:p>
                      <a:pPr marL="749300" lvl="1" indent="-292100">
                        <a:buFont typeface="+mj-lt"/>
                        <a:buAutoNum type="alphaLcPeriod"/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di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bawah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30 </a:t>
                      </a:r>
                      <a:r>
                        <a:rPr lang="en-US" sz="1400" i="1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Gross </a:t>
                      </a:r>
                      <a:r>
                        <a:rPr lang="en-US" sz="1400" i="1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Tonase</a:t>
                      </a:r>
                      <a:r>
                        <a:rPr lang="en-US" sz="1400" i="1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(GT) 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yang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menggunakan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modal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asing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dan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atau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tenaga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kerja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asing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342900" lvl="0" indent="-342900">
                        <a:buFont typeface="+mj-lt"/>
                        <a:buAutoNum type="alphaUcPeriod"/>
                      </a:pP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Penetapan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lokasi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pembangunan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dan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pengelolaan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pelabuhan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perikanan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nasional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dan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internasional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342900" lvl="0" indent="-342900">
                        <a:buFont typeface="+mj-lt"/>
                        <a:buAutoNum type="alphaUcPeriod"/>
                      </a:pP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Penerbitan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izin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pengadaan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kapal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penangkap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ikan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dan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kapal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pengangkut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ikan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dengan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ukuran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di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atas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30 GT.</a:t>
                      </a:r>
                    </a:p>
                    <a:p>
                      <a:pPr marL="342900" lvl="0" indent="-342900">
                        <a:buFont typeface="+mj-lt"/>
                        <a:buAutoNum type="alphaUcPeriod"/>
                      </a:pP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Pendaftaran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kapal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perikanan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di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atas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30 GT.</a:t>
                      </a:r>
                    </a:p>
                  </a:txBody>
                  <a:tcPr marL="91434" marR="91434" marT="45705" marB="45705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342900" lvl="0" indent="-342900">
                        <a:buFont typeface="+mj-lt"/>
                        <a:buAutoNum type="alphaUcPeriod"/>
                      </a:pP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Pengelolaan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penangkapan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ikan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di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wilayah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laut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sampai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dengan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12 mil.</a:t>
                      </a:r>
                    </a:p>
                    <a:p>
                      <a:pPr marL="342900" lvl="0" indent="-342900">
                        <a:buFont typeface="+mj-lt"/>
                        <a:buAutoNum type="alphaUcPeriod"/>
                      </a:pP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Penerbitan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izin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usaha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perikanan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tangkap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untuk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kapal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perikanan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berukuran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di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atas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5 GT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sampai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dengan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30 GT.</a:t>
                      </a:r>
                    </a:p>
                    <a:p>
                      <a:pPr marL="342900" lvl="0" indent="-342900">
                        <a:buFont typeface="+mj-lt"/>
                        <a:buAutoNum type="alphaUcPeriod"/>
                      </a:pP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Penetapan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lokasi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pembangunan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serta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pengelolaan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pelabuhan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perikanan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provinsi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342900" lvl="0" indent="-342900">
                        <a:buFont typeface="+mj-lt"/>
                        <a:buAutoNum type="alphaUcPeriod"/>
                      </a:pP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Penerbitan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izin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pengadaan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kapal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penangkap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ikan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dan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kapal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pengangkut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ikan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dengan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ukuran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di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atas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5 GT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sampai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dengan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30 GT.</a:t>
                      </a:r>
                    </a:p>
                    <a:p>
                      <a:pPr marL="342900" lvl="0" indent="-342900">
                        <a:buFont typeface="+mj-lt"/>
                        <a:buAutoNum type="alphaUcPeriod"/>
                      </a:pP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Pendaftaran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kapal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perikanan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di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atas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5 GT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sampai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dengan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30 GT.</a:t>
                      </a:r>
                    </a:p>
                  </a:txBody>
                  <a:tcPr marL="91434" marR="91434" marT="45705" marB="45705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342900" indent="-342900">
                        <a:buFont typeface="+mj-lt"/>
                        <a:buAutoNum type="alphaUcPeriod"/>
                      </a:pP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Pemberdayaan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nelayan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kecil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dalam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Daerah</a:t>
                      </a:r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kabupaten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kota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342900" indent="-342900">
                        <a:buFont typeface="+mj-lt"/>
                        <a:buAutoNum type="alphaUcPeriod"/>
                      </a:pP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Pengelolaan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dan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penyelenggaraan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Tempat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Pelelangan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Ikan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(TPI).</a:t>
                      </a:r>
                    </a:p>
                  </a:txBody>
                  <a:tcPr marL="91434" marR="91434" marT="45705" marB="45705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9558670" y="2115879"/>
            <a:ext cx="2461880" cy="2509285"/>
          </a:xfrm>
          <a:prstGeom prst="rect">
            <a:avLst/>
          </a:prstGeom>
          <a:noFill/>
          <a:ln w="444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383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62069" y="735031"/>
            <a:ext cx="496802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D" sz="4000" b="1" dirty="0">
                <a:solidFill>
                  <a:schemeClr val="bg1"/>
                </a:solidFill>
                <a:latin typeface="Britannic Bold" panose="020B0903060703020204" pitchFamily="34" charset="0"/>
              </a:rPr>
              <a:t>LATAR </a:t>
            </a:r>
            <a:r>
              <a:rPr lang="en-ID" sz="4000" b="1" dirty="0" smtClean="0">
                <a:solidFill>
                  <a:schemeClr val="bg1"/>
                </a:solidFill>
                <a:latin typeface="Britannic Bold" panose="020B0903060703020204" pitchFamily="34" charset="0"/>
              </a:rPr>
              <a:t>BELAKANG (3)</a:t>
            </a:r>
            <a:endParaRPr lang="en-US" sz="4800" b="1" dirty="0">
              <a:solidFill>
                <a:schemeClr val="bg1"/>
              </a:solidFill>
              <a:latin typeface="Britannic Bold" panose="020B0903060703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47769" y="1845025"/>
            <a:ext cx="10916434" cy="5093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D" sz="2500" dirty="0" err="1">
                <a:latin typeface="Britannic Bold" panose="020B0903060703020204" pitchFamily="34" charset="0"/>
              </a:rPr>
              <a:t>Keputusan</a:t>
            </a:r>
            <a:r>
              <a:rPr lang="en-ID" sz="2500" dirty="0">
                <a:latin typeface="Britannic Bold" panose="020B0903060703020204" pitchFamily="34" charset="0"/>
              </a:rPr>
              <a:t> </a:t>
            </a:r>
            <a:r>
              <a:rPr lang="en-ID" sz="2500" dirty="0" err="1">
                <a:latin typeface="Britannic Bold" panose="020B0903060703020204" pitchFamily="34" charset="0"/>
              </a:rPr>
              <a:t>Menteri</a:t>
            </a:r>
            <a:r>
              <a:rPr lang="en-ID" sz="2500" dirty="0">
                <a:latin typeface="Britannic Bold" panose="020B0903060703020204" pitchFamily="34" charset="0"/>
              </a:rPr>
              <a:t> </a:t>
            </a:r>
            <a:r>
              <a:rPr lang="en-ID" sz="2500" dirty="0" err="1">
                <a:latin typeface="Britannic Bold" panose="020B0903060703020204" pitchFamily="34" charset="0"/>
              </a:rPr>
              <a:t>Kelautan</a:t>
            </a:r>
            <a:r>
              <a:rPr lang="en-ID" sz="2500" dirty="0">
                <a:latin typeface="Britannic Bold" panose="020B0903060703020204" pitchFamily="34" charset="0"/>
              </a:rPr>
              <a:t> </a:t>
            </a:r>
            <a:r>
              <a:rPr lang="en-ID" sz="2500" dirty="0" err="1">
                <a:latin typeface="Britannic Bold" panose="020B0903060703020204" pitchFamily="34" charset="0"/>
              </a:rPr>
              <a:t>dan</a:t>
            </a:r>
            <a:r>
              <a:rPr lang="en-ID" sz="2500" dirty="0">
                <a:latin typeface="Britannic Bold" panose="020B0903060703020204" pitchFamily="34" charset="0"/>
              </a:rPr>
              <a:t> </a:t>
            </a:r>
            <a:r>
              <a:rPr lang="en-ID" sz="2500" dirty="0" err="1">
                <a:latin typeface="Britannic Bold" panose="020B0903060703020204" pitchFamily="34" charset="0"/>
              </a:rPr>
              <a:t>Perikanan</a:t>
            </a:r>
            <a:r>
              <a:rPr lang="en-ID" sz="2500" dirty="0">
                <a:latin typeface="Britannic Bold" panose="020B0903060703020204" pitchFamily="34" charset="0"/>
              </a:rPr>
              <a:t> </a:t>
            </a:r>
            <a:r>
              <a:rPr lang="en-ID" sz="2500" dirty="0" err="1">
                <a:latin typeface="Britannic Bold" panose="020B0903060703020204" pitchFamily="34" charset="0"/>
              </a:rPr>
              <a:t>Nomor</a:t>
            </a:r>
            <a:r>
              <a:rPr lang="en-ID" sz="2500" dirty="0">
                <a:latin typeface="Britannic Bold" panose="020B0903060703020204" pitchFamily="34" charset="0"/>
              </a:rPr>
              <a:t> KEP.14/MEN/2012 </a:t>
            </a:r>
            <a:r>
              <a:rPr lang="en-ID" sz="2500" dirty="0" err="1">
                <a:latin typeface="Britannic Bold" panose="020B0903060703020204" pitchFamily="34" charset="0"/>
              </a:rPr>
              <a:t>tentang</a:t>
            </a:r>
            <a:r>
              <a:rPr lang="en-ID" sz="2500" dirty="0">
                <a:latin typeface="Britannic Bold" panose="020B0903060703020204" pitchFamily="34" charset="0"/>
              </a:rPr>
              <a:t> </a:t>
            </a:r>
            <a:r>
              <a:rPr lang="en-ID" sz="2500" dirty="0" err="1">
                <a:latin typeface="Britannic Bold" panose="020B0903060703020204" pitchFamily="34" charset="0"/>
              </a:rPr>
              <a:t>Pedoman</a:t>
            </a:r>
            <a:r>
              <a:rPr lang="en-ID" sz="2500" dirty="0">
                <a:latin typeface="Britannic Bold" panose="020B0903060703020204" pitchFamily="34" charset="0"/>
              </a:rPr>
              <a:t> </a:t>
            </a:r>
            <a:r>
              <a:rPr lang="en-ID" sz="2500" dirty="0" err="1">
                <a:latin typeface="Britannic Bold" panose="020B0903060703020204" pitchFamily="34" charset="0"/>
              </a:rPr>
              <a:t>Umum</a:t>
            </a:r>
            <a:r>
              <a:rPr lang="en-ID" sz="2500" dirty="0">
                <a:latin typeface="Britannic Bold" panose="020B0903060703020204" pitchFamily="34" charset="0"/>
              </a:rPr>
              <a:t> </a:t>
            </a:r>
            <a:r>
              <a:rPr lang="en-ID" sz="2500" dirty="0" err="1">
                <a:latin typeface="Britannic Bold" panose="020B0903060703020204" pitchFamily="34" charset="0"/>
              </a:rPr>
              <a:t>Penumbuhan</a:t>
            </a:r>
            <a:r>
              <a:rPr lang="en-ID" sz="2500" dirty="0">
                <a:latin typeface="Britannic Bold" panose="020B0903060703020204" pitchFamily="34" charset="0"/>
              </a:rPr>
              <a:t> </a:t>
            </a:r>
            <a:r>
              <a:rPr lang="en-ID" sz="2500" dirty="0" err="1">
                <a:latin typeface="Britannic Bold" panose="020B0903060703020204" pitchFamily="34" charset="0"/>
              </a:rPr>
              <a:t>dan</a:t>
            </a:r>
            <a:r>
              <a:rPr lang="en-ID" sz="2500" dirty="0">
                <a:latin typeface="Britannic Bold" panose="020B0903060703020204" pitchFamily="34" charset="0"/>
              </a:rPr>
              <a:t> </a:t>
            </a:r>
            <a:r>
              <a:rPr lang="en-ID" sz="2500" dirty="0" err="1">
                <a:latin typeface="Britannic Bold" panose="020B0903060703020204" pitchFamily="34" charset="0"/>
              </a:rPr>
              <a:t>Pengembangan</a:t>
            </a:r>
            <a:r>
              <a:rPr lang="en-ID" sz="2500" dirty="0">
                <a:latin typeface="Britannic Bold" panose="020B0903060703020204" pitchFamily="34" charset="0"/>
              </a:rPr>
              <a:t> </a:t>
            </a:r>
            <a:r>
              <a:rPr lang="en-ID" sz="2500" dirty="0" err="1">
                <a:latin typeface="Britannic Bold" panose="020B0903060703020204" pitchFamily="34" charset="0"/>
              </a:rPr>
              <a:t>Kelembagaan</a:t>
            </a:r>
            <a:r>
              <a:rPr lang="en-ID" sz="2500" dirty="0">
                <a:latin typeface="Britannic Bold" panose="020B0903060703020204" pitchFamily="34" charset="0"/>
              </a:rPr>
              <a:t> </a:t>
            </a:r>
            <a:r>
              <a:rPr lang="en-ID" sz="2500" dirty="0" err="1">
                <a:latin typeface="Britannic Bold" panose="020B0903060703020204" pitchFamily="34" charset="0"/>
              </a:rPr>
              <a:t>Pelaku</a:t>
            </a:r>
            <a:r>
              <a:rPr lang="en-ID" sz="2500" dirty="0">
                <a:latin typeface="Britannic Bold" panose="020B0903060703020204" pitchFamily="34" charset="0"/>
              </a:rPr>
              <a:t> </a:t>
            </a:r>
            <a:r>
              <a:rPr lang="en-ID" sz="2500" dirty="0" err="1">
                <a:latin typeface="Britannic Bold" panose="020B0903060703020204" pitchFamily="34" charset="0"/>
              </a:rPr>
              <a:t>Utama</a:t>
            </a:r>
            <a:r>
              <a:rPr lang="en-ID" sz="2500" dirty="0">
                <a:latin typeface="Britannic Bold" panose="020B0903060703020204" pitchFamily="34" charset="0"/>
              </a:rPr>
              <a:t> </a:t>
            </a:r>
            <a:r>
              <a:rPr lang="en-ID" sz="2500" dirty="0" err="1" smtClean="0">
                <a:latin typeface="Britannic Bold" panose="020B0903060703020204" pitchFamily="34" charset="0"/>
              </a:rPr>
              <a:t>Perikanan</a:t>
            </a:r>
            <a:endParaRPr lang="en-ID" sz="2500" dirty="0" smtClean="0">
              <a:latin typeface="Britannic Bold" panose="020B0903060703020204" pitchFamily="34" charset="0"/>
            </a:endParaRPr>
          </a:p>
          <a:p>
            <a:pPr marL="803275" indent="-342900">
              <a:buFont typeface="Wingdings" panose="05000000000000000000" pitchFamily="2" charset="2"/>
              <a:buChar char="Ø"/>
            </a:pPr>
            <a:r>
              <a:rPr lang="en-ID" sz="2500" dirty="0" err="1" smtClean="0">
                <a:latin typeface="Britannic Bold" panose="020B0903060703020204" pitchFamily="34" charset="0"/>
              </a:rPr>
              <a:t>Keputusan</a:t>
            </a:r>
            <a:r>
              <a:rPr lang="en-ID" sz="2500" dirty="0" smtClean="0">
                <a:latin typeface="Britannic Bold" panose="020B0903060703020204" pitchFamily="34" charset="0"/>
              </a:rPr>
              <a:t> </a:t>
            </a:r>
            <a:r>
              <a:rPr lang="en-ID" sz="2500" dirty="0" err="1">
                <a:latin typeface="Britannic Bold" panose="020B0903060703020204" pitchFamily="34" charset="0"/>
              </a:rPr>
              <a:t>Direktur</a:t>
            </a:r>
            <a:r>
              <a:rPr lang="en-ID" sz="2500" dirty="0">
                <a:latin typeface="Britannic Bold" panose="020B0903060703020204" pitchFamily="34" charset="0"/>
              </a:rPr>
              <a:t> </a:t>
            </a:r>
            <a:r>
              <a:rPr lang="en-ID" sz="2500" dirty="0" err="1">
                <a:latin typeface="Britannic Bold" panose="020B0903060703020204" pitchFamily="34" charset="0"/>
              </a:rPr>
              <a:t>Jenderal</a:t>
            </a:r>
            <a:r>
              <a:rPr lang="en-ID" sz="2500" dirty="0">
                <a:latin typeface="Britannic Bold" panose="020B0903060703020204" pitchFamily="34" charset="0"/>
              </a:rPr>
              <a:t> </a:t>
            </a:r>
            <a:r>
              <a:rPr lang="en-ID" sz="2500" dirty="0" err="1">
                <a:latin typeface="Britannic Bold" panose="020B0903060703020204" pitchFamily="34" charset="0"/>
              </a:rPr>
              <a:t>Nomor</a:t>
            </a:r>
            <a:r>
              <a:rPr lang="en-ID" sz="2500" dirty="0">
                <a:latin typeface="Britannic Bold" panose="020B0903060703020204" pitchFamily="34" charset="0"/>
              </a:rPr>
              <a:t> 38/KEP-DJPT/2014 </a:t>
            </a:r>
            <a:r>
              <a:rPr lang="en-ID" sz="2500" dirty="0" err="1">
                <a:latin typeface="Britannic Bold" panose="020B0903060703020204" pitchFamily="34" charset="0"/>
              </a:rPr>
              <a:t>tentang</a:t>
            </a:r>
            <a:r>
              <a:rPr lang="en-ID" sz="2500" dirty="0">
                <a:latin typeface="Britannic Bold" panose="020B0903060703020204" pitchFamily="34" charset="0"/>
              </a:rPr>
              <a:t> </a:t>
            </a:r>
            <a:r>
              <a:rPr lang="en-ID" sz="2500" dirty="0" err="1">
                <a:latin typeface="Britannic Bold" panose="020B0903060703020204" pitchFamily="34" charset="0"/>
              </a:rPr>
              <a:t>Petunjuk</a:t>
            </a:r>
            <a:r>
              <a:rPr lang="en-ID" sz="2500" dirty="0">
                <a:latin typeface="Britannic Bold" panose="020B0903060703020204" pitchFamily="34" charset="0"/>
              </a:rPr>
              <a:t> </a:t>
            </a:r>
            <a:r>
              <a:rPr lang="en-ID" sz="2500" dirty="0" err="1">
                <a:latin typeface="Britannic Bold" panose="020B0903060703020204" pitchFamily="34" charset="0"/>
              </a:rPr>
              <a:t>Teknis</a:t>
            </a:r>
            <a:r>
              <a:rPr lang="en-ID" sz="2500" dirty="0">
                <a:latin typeface="Britannic Bold" panose="020B0903060703020204" pitchFamily="34" charset="0"/>
              </a:rPr>
              <a:t> </a:t>
            </a:r>
            <a:r>
              <a:rPr lang="en-ID" sz="2500" dirty="0" err="1">
                <a:latin typeface="Britannic Bold" panose="020B0903060703020204" pitchFamily="34" charset="0"/>
              </a:rPr>
              <a:t>tentang</a:t>
            </a:r>
            <a:r>
              <a:rPr lang="en-ID" sz="2500" dirty="0">
                <a:latin typeface="Britannic Bold" panose="020B0903060703020204" pitchFamily="34" charset="0"/>
              </a:rPr>
              <a:t> </a:t>
            </a:r>
            <a:r>
              <a:rPr lang="en-ID" sz="2500" dirty="0" err="1">
                <a:latin typeface="Britannic Bold" panose="020B0903060703020204" pitchFamily="34" charset="0"/>
              </a:rPr>
              <a:t>Pembinaan</a:t>
            </a:r>
            <a:r>
              <a:rPr lang="en-ID" sz="2500" dirty="0">
                <a:latin typeface="Britannic Bold" panose="020B0903060703020204" pitchFamily="34" charset="0"/>
              </a:rPr>
              <a:t> </a:t>
            </a:r>
            <a:r>
              <a:rPr lang="en-ID" sz="2500" dirty="0" err="1">
                <a:latin typeface="Britannic Bold" panose="020B0903060703020204" pitchFamily="34" charset="0"/>
              </a:rPr>
              <a:t>Kelompok</a:t>
            </a:r>
            <a:r>
              <a:rPr lang="en-ID" sz="2500" dirty="0">
                <a:latin typeface="Britannic Bold" panose="020B0903060703020204" pitchFamily="34" charset="0"/>
              </a:rPr>
              <a:t> Usaha </a:t>
            </a:r>
            <a:r>
              <a:rPr lang="en-ID" sz="2500" dirty="0" err="1">
                <a:latin typeface="Britannic Bold" panose="020B0903060703020204" pitchFamily="34" charset="0"/>
              </a:rPr>
              <a:t>Bersama</a:t>
            </a:r>
            <a:r>
              <a:rPr lang="en-ID" sz="2500" dirty="0">
                <a:latin typeface="Britannic Bold" panose="020B0903060703020204" pitchFamily="34" charset="0"/>
              </a:rPr>
              <a:t> (KUB) </a:t>
            </a:r>
            <a:r>
              <a:rPr lang="en-ID" sz="2500" dirty="0" err="1">
                <a:latin typeface="Britannic Bold" panose="020B0903060703020204" pitchFamily="34" charset="0"/>
              </a:rPr>
              <a:t>Tahun</a:t>
            </a:r>
            <a:r>
              <a:rPr lang="en-ID" sz="2500" dirty="0">
                <a:latin typeface="Britannic Bold" panose="020B0903060703020204" pitchFamily="34" charset="0"/>
              </a:rPr>
              <a:t> 2014 </a:t>
            </a:r>
            <a:r>
              <a:rPr lang="en-ID" sz="2500" dirty="0" smtClean="0">
                <a:latin typeface="Britannic Bold" panose="020B0903060703020204" pitchFamily="34" charset="0"/>
                <a:sym typeface="Wingdings" panose="05000000000000000000" pitchFamily="2" charset="2"/>
              </a:rPr>
              <a:t> </a:t>
            </a:r>
            <a:r>
              <a:rPr lang="en-ID" sz="2500" dirty="0" err="1" smtClean="0">
                <a:solidFill>
                  <a:srgbClr val="FF0000"/>
                </a:solidFill>
                <a:latin typeface="Britannic Bold" panose="020B0903060703020204" pitchFamily="34" charset="0"/>
              </a:rPr>
              <a:t>dicabut</a:t>
            </a:r>
            <a:r>
              <a:rPr lang="en-ID" sz="2500" dirty="0" smtClean="0">
                <a:solidFill>
                  <a:srgbClr val="FF0000"/>
                </a:solidFill>
                <a:latin typeface="Britannic Bold" panose="020B0903060703020204" pitchFamily="34" charset="0"/>
              </a:rPr>
              <a:t> </a:t>
            </a:r>
            <a:r>
              <a:rPr lang="en-ID" sz="2500" dirty="0" err="1">
                <a:solidFill>
                  <a:srgbClr val="FF0000"/>
                </a:solidFill>
                <a:latin typeface="Britannic Bold" panose="020B0903060703020204" pitchFamily="34" charset="0"/>
              </a:rPr>
              <a:t>dan</a:t>
            </a:r>
            <a:r>
              <a:rPr lang="en-ID" sz="2500" dirty="0">
                <a:solidFill>
                  <a:srgbClr val="FF0000"/>
                </a:solidFill>
                <a:latin typeface="Britannic Bold" panose="020B0903060703020204" pitchFamily="34" charset="0"/>
              </a:rPr>
              <a:t> </a:t>
            </a:r>
            <a:r>
              <a:rPr lang="en-ID" sz="2500" dirty="0" err="1">
                <a:solidFill>
                  <a:srgbClr val="FF0000"/>
                </a:solidFill>
                <a:latin typeface="Britannic Bold" panose="020B0903060703020204" pitchFamily="34" charset="0"/>
              </a:rPr>
              <a:t>dinyatakan</a:t>
            </a:r>
            <a:r>
              <a:rPr lang="en-ID" sz="2500" dirty="0">
                <a:solidFill>
                  <a:srgbClr val="FF0000"/>
                </a:solidFill>
                <a:latin typeface="Britannic Bold" panose="020B0903060703020204" pitchFamily="34" charset="0"/>
              </a:rPr>
              <a:t> </a:t>
            </a:r>
            <a:r>
              <a:rPr lang="en-ID" sz="2500" dirty="0" err="1">
                <a:solidFill>
                  <a:srgbClr val="FF0000"/>
                </a:solidFill>
                <a:latin typeface="Britannic Bold" panose="020B0903060703020204" pitchFamily="34" charset="0"/>
              </a:rPr>
              <a:t>tidak</a:t>
            </a:r>
            <a:r>
              <a:rPr lang="en-ID" sz="2500" dirty="0">
                <a:solidFill>
                  <a:srgbClr val="FF0000"/>
                </a:solidFill>
                <a:latin typeface="Britannic Bold" panose="020B0903060703020204" pitchFamily="34" charset="0"/>
              </a:rPr>
              <a:t> </a:t>
            </a:r>
            <a:r>
              <a:rPr lang="en-ID" sz="2500" dirty="0" err="1" smtClean="0">
                <a:solidFill>
                  <a:srgbClr val="FF0000"/>
                </a:solidFill>
                <a:latin typeface="Britannic Bold" panose="020B0903060703020204" pitchFamily="34" charset="0"/>
              </a:rPr>
              <a:t>berlaku</a:t>
            </a:r>
            <a:endParaRPr lang="en-ID" sz="2500" dirty="0" smtClean="0">
              <a:solidFill>
                <a:srgbClr val="FF0000"/>
              </a:solidFill>
              <a:latin typeface="Britannic Bold" panose="020B0903060703020204" pitchFamily="34" charset="0"/>
            </a:endParaRPr>
          </a:p>
          <a:p>
            <a:pPr marL="803275" indent="-342900">
              <a:buFont typeface="Wingdings" panose="05000000000000000000" pitchFamily="2" charset="2"/>
              <a:buChar char="Ø"/>
            </a:pPr>
            <a:r>
              <a:rPr lang="id-ID" sz="2500" dirty="0" smtClean="0">
                <a:solidFill>
                  <a:schemeClr val="accent6">
                    <a:lumMod val="50000"/>
                  </a:schemeClr>
                </a:solidFill>
              </a:rPr>
              <a:t>PERATURAN</a:t>
            </a:r>
            <a:r>
              <a:rPr lang="en-US" sz="25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id-ID" sz="2500" dirty="0" smtClean="0">
                <a:solidFill>
                  <a:schemeClr val="accent6">
                    <a:lumMod val="50000"/>
                  </a:schemeClr>
                </a:solidFill>
              </a:rPr>
              <a:t>DIREKTUR </a:t>
            </a:r>
            <a:r>
              <a:rPr lang="id-ID" sz="2500" dirty="0">
                <a:solidFill>
                  <a:schemeClr val="accent6">
                    <a:lumMod val="50000"/>
                  </a:schemeClr>
                </a:solidFill>
              </a:rPr>
              <a:t>JENDERAL PERIKANAN </a:t>
            </a:r>
            <a:r>
              <a:rPr lang="id-ID" sz="2500" dirty="0" smtClean="0">
                <a:solidFill>
                  <a:schemeClr val="accent6">
                    <a:lumMod val="50000"/>
                  </a:schemeClr>
                </a:solidFill>
              </a:rPr>
              <a:t>TANGKAP</a:t>
            </a:r>
            <a:r>
              <a:rPr lang="en-US" sz="25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id-ID" sz="2500" dirty="0" smtClean="0">
                <a:solidFill>
                  <a:schemeClr val="accent6">
                    <a:lumMod val="50000"/>
                  </a:schemeClr>
                </a:solidFill>
              </a:rPr>
              <a:t>NOMOR  6/PER-DJPT/2019</a:t>
            </a:r>
            <a:r>
              <a:rPr lang="en-US" sz="25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id-ID" sz="2500" dirty="0" smtClean="0">
                <a:solidFill>
                  <a:schemeClr val="accent6">
                    <a:lumMod val="50000"/>
                  </a:schemeClr>
                </a:solidFill>
              </a:rPr>
              <a:t>TENTANG</a:t>
            </a:r>
            <a:r>
              <a:rPr lang="en-US" sz="25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id-ID" sz="2500" dirty="0" smtClean="0">
                <a:solidFill>
                  <a:schemeClr val="accent6">
                    <a:lumMod val="50000"/>
                  </a:schemeClr>
                </a:solidFill>
              </a:rPr>
              <a:t>PETUNJUK </a:t>
            </a:r>
            <a:r>
              <a:rPr lang="id-ID" sz="2500" dirty="0">
                <a:solidFill>
                  <a:schemeClr val="accent6">
                    <a:lumMod val="50000"/>
                  </a:schemeClr>
                </a:solidFill>
              </a:rPr>
              <a:t>TEKNIS PENUMBUHAN DAN </a:t>
            </a:r>
            <a:r>
              <a:rPr lang="id-ID" sz="2500" dirty="0" smtClean="0">
                <a:solidFill>
                  <a:schemeClr val="accent6">
                    <a:lumMod val="50000"/>
                  </a:schemeClr>
                </a:solidFill>
              </a:rPr>
              <a:t>PENGEMBANGAN</a:t>
            </a:r>
            <a:r>
              <a:rPr lang="en-US" sz="25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id-ID" sz="2500" dirty="0" smtClean="0">
                <a:solidFill>
                  <a:schemeClr val="accent6">
                    <a:lumMod val="50000"/>
                  </a:schemeClr>
                </a:solidFill>
              </a:rPr>
              <a:t>KELOMPOK </a:t>
            </a:r>
            <a:r>
              <a:rPr lang="id-ID" sz="2500" dirty="0">
                <a:solidFill>
                  <a:schemeClr val="accent6">
                    <a:lumMod val="50000"/>
                  </a:schemeClr>
                </a:solidFill>
              </a:rPr>
              <a:t>USAHA </a:t>
            </a:r>
            <a:r>
              <a:rPr lang="id-ID" sz="2500" dirty="0" smtClean="0">
                <a:solidFill>
                  <a:schemeClr val="accent6">
                    <a:lumMod val="50000"/>
                  </a:schemeClr>
                </a:solidFill>
              </a:rPr>
              <a:t>BERSAMA</a:t>
            </a:r>
            <a:r>
              <a:rPr lang="en-US" sz="25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500" dirty="0" smtClean="0">
                <a:solidFill>
                  <a:srgbClr val="FF0000"/>
                </a:solidFill>
              </a:rPr>
              <a:t>--&gt; </a:t>
            </a:r>
            <a:r>
              <a:rPr lang="en-US" sz="2500" dirty="0" err="1" smtClean="0">
                <a:solidFill>
                  <a:srgbClr val="FF0000"/>
                </a:solidFill>
              </a:rPr>
              <a:t>menjadi</a:t>
            </a:r>
            <a:r>
              <a:rPr lang="en-US" sz="2500" dirty="0" smtClean="0">
                <a:solidFill>
                  <a:srgbClr val="FF0000"/>
                </a:solidFill>
              </a:rPr>
              <a:t> </a:t>
            </a:r>
            <a:r>
              <a:rPr lang="en-US" sz="2500" dirty="0" err="1">
                <a:solidFill>
                  <a:srgbClr val="FF0000"/>
                </a:solidFill>
              </a:rPr>
              <a:t>panduan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 err="1">
                <a:solidFill>
                  <a:srgbClr val="FF0000"/>
                </a:solidFill>
              </a:rPr>
              <a:t>bagi</a:t>
            </a:r>
            <a:r>
              <a:rPr lang="en-US" sz="2500" dirty="0">
                <a:solidFill>
                  <a:srgbClr val="FF0000"/>
                </a:solidFill>
              </a:rPr>
              <a:t> para </a:t>
            </a:r>
            <a:r>
              <a:rPr lang="en-US" sz="2500" dirty="0" err="1">
                <a:solidFill>
                  <a:srgbClr val="FF0000"/>
                </a:solidFill>
              </a:rPr>
              <a:t>pemangku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 err="1">
                <a:solidFill>
                  <a:srgbClr val="FF0000"/>
                </a:solidFill>
              </a:rPr>
              <a:t>kepentingan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 err="1">
                <a:solidFill>
                  <a:srgbClr val="FF0000"/>
                </a:solidFill>
              </a:rPr>
              <a:t>dalam</a:t>
            </a:r>
            <a:r>
              <a:rPr lang="en-US" sz="2500" dirty="0">
                <a:solidFill>
                  <a:srgbClr val="FF0000"/>
                </a:solidFill>
              </a:rPr>
              <a:t> proses </a:t>
            </a:r>
            <a:r>
              <a:rPr lang="en-US" sz="2500" dirty="0" err="1">
                <a:solidFill>
                  <a:srgbClr val="FF0000"/>
                </a:solidFill>
              </a:rPr>
              <a:t>penumbuhan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 err="1">
                <a:solidFill>
                  <a:srgbClr val="FF0000"/>
                </a:solidFill>
              </a:rPr>
              <a:t>dan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 err="1">
                <a:solidFill>
                  <a:srgbClr val="FF0000"/>
                </a:solidFill>
              </a:rPr>
              <a:t>pengembangan</a:t>
            </a:r>
            <a:r>
              <a:rPr lang="en-US" sz="2500" dirty="0">
                <a:solidFill>
                  <a:srgbClr val="FF0000"/>
                </a:solidFill>
              </a:rPr>
              <a:t> KUB agar </a:t>
            </a:r>
            <a:r>
              <a:rPr lang="en-US" sz="2500" dirty="0" err="1">
                <a:solidFill>
                  <a:srgbClr val="FF0000"/>
                </a:solidFill>
              </a:rPr>
              <a:t>memiliki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 err="1">
                <a:solidFill>
                  <a:srgbClr val="FF0000"/>
                </a:solidFill>
              </a:rPr>
              <a:t>daya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 err="1">
                <a:solidFill>
                  <a:srgbClr val="FF0000"/>
                </a:solidFill>
              </a:rPr>
              <a:t>saing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 err="1">
                <a:solidFill>
                  <a:srgbClr val="FF0000"/>
                </a:solidFill>
              </a:rPr>
              <a:t>menjadi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 err="1">
                <a:solidFill>
                  <a:srgbClr val="FF0000"/>
                </a:solidFill>
              </a:rPr>
              <a:t>kelompok</a:t>
            </a:r>
            <a:r>
              <a:rPr lang="en-US" sz="2500" dirty="0">
                <a:solidFill>
                  <a:srgbClr val="FF0000"/>
                </a:solidFill>
              </a:rPr>
              <a:t> yang </a:t>
            </a:r>
            <a:r>
              <a:rPr lang="en-US" sz="2500" dirty="0" err="1">
                <a:solidFill>
                  <a:srgbClr val="FF0000"/>
                </a:solidFill>
              </a:rPr>
              <a:t>maju</a:t>
            </a:r>
            <a:r>
              <a:rPr lang="en-US" sz="2500" dirty="0">
                <a:solidFill>
                  <a:srgbClr val="FF0000"/>
                </a:solidFill>
              </a:rPr>
              <a:t>, </a:t>
            </a:r>
            <a:r>
              <a:rPr lang="en-US" sz="2500" dirty="0" err="1">
                <a:solidFill>
                  <a:srgbClr val="FF0000"/>
                </a:solidFill>
              </a:rPr>
              <a:t>mandiri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 err="1">
                <a:solidFill>
                  <a:srgbClr val="FF0000"/>
                </a:solidFill>
              </a:rPr>
              <a:t>dan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 err="1">
                <a:solidFill>
                  <a:srgbClr val="FF0000"/>
                </a:solidFill>
              </a:rPr>
              <a:t>berdaya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 err="1">
                <a:solidFill>
                  <a:srgbClr val="FF0000"/>
                </a:solidFill>
              </a:rPr>
              <a:t>saing</a:t>
            </a:r>
            <a:r>
              <a:rPr lang="en-US" sz="2500" dirty="0">
                <a:solidFill>
                  <a:srgbClr val="FF0000"/>
                </a:solidFill>
              </a:rPr>
              <a:t>.</a:t>
            </a:r>
            <a:endParaRPr lang="id-ID" sz="2500" dirty="0">
              <a:solidFill>
                <a:srgbClr val="FF0000"/>
              </a:solidFill>
            </a:endParaRPr>
          </a:p>
          <a:p>
            <a:pPr marL="803275" indent="-342900">
              <a:buFont typeface="Wingdings" panose="05000000000000000000" pitchFamily="2" charset="2"/>
              <a:buChar char="Ø"/>
            </a:pPr>
            <a:endParaRPr lang="id-ID" sz="2500" dirty="0">
              <a:solidFill>
                <a:srgbClr val="FF0000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910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85689" y="913477"/>
            <a:ext cx="611738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sz="4000" b="1" dirty="0" smtClean="0">
                <a:solidFill>
                  <a:schemeClr val="bg1"/>
                </a:solidFill>
                <a:latin typeface="Britannic Bold" panose="020B0903060703020204" pitchFamily="34" charset="0"/>
              </a:rPr>
              <a:t>TUJUAN</a:t>
            </a:r>
            <a:r>
              <a:rPr lang="en-US" sz="4000" b="1" dirty="0" smtClean="0">
                <a:solidFill>
                  <a:schemeClr val="bg1"/>
                </a:solidFill>
                <a:latin typeface="Britannic Bold" panose="020B0903060703020204" pitchFamily="34" charset="0"/>
              </a:rPr>
              <a:t> PETUNJUK TEKNIS</a:t>
            </a:r>
            <a:endParaRPr lang="en-US" sz="4800" b="1" dirty="0">
              <a:solidFill>
                <a:schemeClr val="bg1"/>
              </a:solidFill>
              <a:latin typeface="Britannic Bold" panose="020B0903060703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81194" y="2240884"/>
            <a:ext cx="7411924" cy="273834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normAutofit fontScale="85000" lnSpcReduction="20000"/>
          </a:bodyPr>
          <a:lstStyle/>
          <a:p>
            <a:pPr algn="ctr">
              <a:defRPr/>
            </a:pPr>
            <a:r>
              <a:rPr lang="id-ID" sz="4000" b="1" dirty="0" smtClean="0"/>
              <a:t>Memberikan arah dan alat pengendali agar penumbuhan dan pengembangan KUB disemua jenjang baik pusat maupun daerah dapat dilaksanakan secara komprehensif</a:t>
            </a:r>
            <a:endParaRPr lang="en-US" sz="4000" dirty="0"/>
          </a:p>
        </p:txBody>
      </p:sp>
      <p:pic>
        <p:nvPicPr>
          <p:cNvPr id="6" name="Picture 2" descr="Image result for infografis tanda tanya asuransi nelay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8332" y="1998831"/>
            <a:ext cx="2522483" cy="3190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46" y="3825724"/>
            <a:ext cx="1483472" cy="148347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46" y="4424665"/>
            <a:ext cx="887427" cy="887427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745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461" y="1316837"/>
            <a:ext cx="2854165" cy="218837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906" y="3326618"/>
            <a:ext cx="3207466" cy="2068979"/>
          </a:xfrm>
          <a:prstGeom prst="rect">
            <a:avLst/>
          </a:prstGeom>
        </p:spPr>
      </p:pic>
      <p:sp>
        <p:nvSpPr>
          <p:cNvPr id="71" name="Shape 71"/>
          <p:cNvSpPr/>
          <p:nvPr/>
        </p:nvSpPr>
        <p:spPr>
          <a:xfrm>
            <a:off x="5476875" y="133507"/>
            <a:ext cx="4114575" cy="800219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r" defTabSz="515879">
              <a:defRPr sz="7200" b="1">
                <a:solidFill>
                  <a:srgbClr val="323C4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sz="2600" dirty="0" err="1">
                <a:solidFill>
                  <a:srgbClr val="002060"/>
                </a:solidFill>
                <a:latin typeface="Impact" panose="020B0806030902050204" pitchFamily="34" charset="0"/>
                <a:ea typeface="Montserrat"/>
                <a:cs typeface="Montserrat Light"/>
              </a:rPr>
              <a:t>Definisi</a:t>
            </a:r>
            <a:r>
              <a:rPr lang="en-US" sz="2600" dirty="0">
                <a:solidFill>
                  <a:srgbClr val="002060"/>
                </a:solidFill>
                <a:latin typeface="Impact" panose="020B0806030902050204" pitchFamily="34" charset="0"/>
                <a:ea typeface="Montserrat"/>
                <a:cs typeface="Montserrat Light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Impact" panose="020B0806030902050204" pitchFamily="34" charset="0"/>
                <a:ea typeface="Montserrat"/>
                <a:cs typeface="Montserrat Light"/>
              </a:rPr>
              <a:t>Nelayan</a:t>
            </a:r>
            <a:r>
              <a:rPr lang="en-US" sz="2600" dirty="0">
                <a:solidFill>
                  <a:srgbClr val="002060"/>
                </a:solidFill>
                <a:latin typeface="Impact" panose="020B0806030902050204" pitchFamily="34" charset="0"/>
                <a:ea typeface="Montserrat"/>
                <a:cs typeface="Montserrat Light"/>
              </a:rPr>
              <a:t> </a:t>
            </a:r>
          </a:p>
          <a:p>
            <a:pPr algn="r" defTabSz="515879">
              <a:defRPr sz="7200" b="1">
                <a:solidFill>
                  <a:srgbClr val="323C4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sz="2600" dirty="0" err="1">
                <a:solidFill>
                  <a:srgbClr val="002060"/>
                </a:solidFill>
                <a:latin typeface="Impact" panose="020B0806030902050204" pitchFamily="34" charset="0"/>
                <a:ea typeface="Montserrat"/>
                <a:cs typeface="Montserrat Light"/>
              </a:rPr>
              <a:t>Menurut</a:t>
            </a:r>
            <a:r>
              <a:rPr lang="en-US" sz="2600" dirty="0">
                <a:solidFill>
                  <a:srgbClr val="002060"/>
                </a:solidFill>
                <a:latin typeface="Impact" panose="020B0806030902050204" pitchFamily="34" charset="0"/>
                <a:ea typeface="Montserrat"/>
                <a:cs typeface="Montserrat Light"/>
              </a:rPr>
              <a:t> UU No 7 </a:t>
            </a:r>
            <a:r>
              <a:rPr lang="en-US" sz="2600" dirty="0" err="1">
                <a:solidFill>
                  <a:srgbClr val="002060"/>
                </a:solidFill>
                <a:latin typeface="Impact" panose="020B0806030902050204" pitchFamily="34" charset="0"/>
                <a:ea typeface="Montserrat"/>
                <a:cs typeface="Montserrat Light"/>
              </a:rPr>
              <a:t>Tahun</a:t>
            </a:r>
            <a:r>
              <a:rPr lang="en-US" sz="2600" dirty="0">
                <a:solidFill>
                  <a:srgbClr val="002060"/>
                </a:solidFill>
                <a:latin typeface="Impact" panose="020B0806030902050204" pitchFamily="34" charset="0"/>
                <a:ea typeface="Montserrat"/>
                <a:cs typeface="Montserrat Light"/>
              </a:rPr>
              <a:t> 2016</a:t>
            </a:r>
            <a:endParaRPr sz="2600" dirty="0">
              <a:solidFill>
                <a:srgbClr val="002060"/>
              </a:solidFill>
              <a:latin typeface="Impact" panose="020B0806030902050204" pitchFamily="34" charset="0"/>
              <a:ea typeface="Montserrat"/>
              <a:cs typeface="Montserrat"/>
            </a:endParaRPr>
          </a:p>
        </p:txBody>
      </p:sp>
      <p:sp>
        <p:nvSpPr>
          <p:cNvPr id="73" name="Shape 73"/>
          <p:cNvSpPr/>
          <p:nvPr/>
        </p:nvSpPr>
        <p:spPr>
          <a:xfrm rot="10800000">
            <a:off x="11079667" y="292729"/>
            <a:ext cx="158751" cy="648000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22677" tIns="22677" rIns="22677" bIns="22677" anchor="ctr"/>
          <a:lstStyle/>
          <a:p>
            <a:pPr defTabSz="260774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dirty="0">
              <a:latin typeface="Arial"/>
              <a:ea typeface="Arial"/>
              <a:cs typeface="Arial"/>
            </a:endParaRPr>
          </a:p>
        </p:txBody>
      </p:sp>
      <p:graphicFrame>
        <p:nvGraphicFramePr>
          <p:cNvPr id="12" name="Table 11">
            <a:extLst>
              <a:ext uri="{FF2B5EF4-FFF2-40B4-BE49-F238E27FC236}"/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1032128"/>
              </p:ext>
            </p:extLst>
          </p:nvPr>
        </p:nvGraphicFramePr>
        <p:xfrm>
          <a:off x="3884927" y="2411022"/>
          <a:ext cx="7389923" cy="4227903"/>
        </p:xfrm>
        <a:graphic>
          <a:graphicData uri="http://schemas.openxmlformats.org/drawingml/2006/table">
            <a:tbl>
              <a:tblPr firstRow="1" bandRow="1"/>
              <a:tblGrid>
                <a:gridCol w="1847481">
                  <a:extLst>
                    <a:ext uri="{9D8B030D-6E8A-4147-A177-3AD203B41FA5}"/>
                  </a:extLst>
                </a:gridCol>
                <a:gridCol w="1847481">
                  <a:extLst>
                    <a:ext uri="{9D8B030D-6E8A-4147-A177-3AD203B41FA5}"/>
                  </a:extLst>
                </a:gridCol>
                <a:gridCol w="1730381">
                  <a:extLst>
                    <a:ext uri="{9D8B030D-6E8A-4147-A177-3AD203B41FA5}"/>
                  </a:extLst>
                </a:gridCol>
                <a:gridCol w="1964580">
                  <a:extLst>
                    <a:ext uri="{9D8B030D-6E8A-4147-A177-3AD203B41FA5}"/>
                  </a:extLst>
                </a:gridCol>
              </a:tblGrid>
              <a:tr h="67881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id-ID" sz="1600" b="0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Impact" panose="020B0806030902050204" pitchFamily="34" charset="0"/>
                          <a:ea typeface="Calibri" charset="0"/>
                          <a:cs typeface="Calibri" charset="0"/>
                        </a:rPr>
                        <a:t>Nelayan Kecil</a:t>
                      </a:r>
                    </a:p>
                  </a:txBody>
                  <a:tcPr marL="45717" marR="45717" marT="17141" marB="17141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id-ID" sz="1600" b="0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Impact" panose="020B0806030902050204" pitchFamily="34" charset="0"/>
                          <a:ea typeface="Calibri" charset="0"/>
                          <a:cs typeface="Calibri" charset="0"/>
                        </a:rPr>
                        <a:t>Nelayan Tradisional </a:t>
                      </a:r>
                    </a:p>
                  </a:txBody>
                  <a:tcPr marL="45717" marR="45717" marT="17141" marB="17141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id-ID" sz="1600" b="0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Impact" panose="020B0806030902050204" pitchFamily="34" charset="0"/>
                          <a:ea typeface="Calibri" charset="0"/>
                          <a:cs typeface="Calibri" charset="0"/>
                        </a:rPr>
                        <a:t>Nelayan Buruh </a:t>
                      </a:r>
                    </a:p>
                  </a:txBody>
                  <a:tcPr marL="45717" marR="45717" marT="17141" marB="17141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id-ID" sz="1600" b="0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Impact" panose="020B0806030902050204" pitchFamily="34" charset="0"/>
                          <a:ea typeface="Calibri" charset="0"/>
                          <a:cs typeface="Calibri" charset="0"/>
                        </a:rPr>
                        <a:t>Nelayan Pemilik </a:t>
                      </a:r>
                    </a:p>
                  </a:txBody>
                  <a:tcPr marL="45717" marR="45717" marT="17141" marB="17141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354908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lvl="1" algn="l"/>
                      <a:endParaRPr lang="en-US" sz="1400" b="0" noProof="0" dirty="0" smtClean="0">
                        <a:latin typeface="+mj-lt"/>
                        <a:ea typeface="Calibri" charset="0"/>
                        <a:cs typeface="Calibri" charset="0"/>
                      </a:endParaRPr>
                    </a:p>
                    <a:p>
                      <a:pPr marL="457200" lvl="1" indent="-9525" algn="l"/>
                      <a:r>
                        <a:rPr lang="id-ID" sz="1400" b="0" noProof="0" dirty="0" smtClean="0">
                          <a:latin typeface="+mj-lt"/>
                          <a:ea typeface="Calibri" charset="0"/>
                          <a:cs typeface="Calibri" charset="0"/>
                        </a:rPr>
                        <a:t>Nelayan </a:t>
                      </a:r>
                      <a:r>
                        <a:rPr lang="id-ID" sz="1400" b="0" noProof="0" dirty="0">
                          <a:latin typeface="+mj-lt"/>
                          <a:ea typeface="Calibri" charset="0"/>
                          <a:cs typeface="Calibri" charset="0"/>
                        </a:rPr>
                        <a:t>yang melakukan penangkapan ikan untuk memenuhi kebutuhan hidup sehari-hari, baik yang tidak menggunakan kapal penangkap ikan maupun yang menggunakan kapal penangkap ikan berukuran paling besar 10 (GT)</a:t>
                      </a:r>
                    </a:p>
                  </a:txBody>
                  <a:tcPr marL="45717" marR="45717" marT="17141" marB="17141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lvl="1" algn="l"/>
                      <a:endParaRPr lang="en-US" sz="1400" b="0" noProof="0" dirty="0" smtClean="0">
                        <a:latin typeface="+mj-lt"/>
                        <a:ea typeface="Calibri" charset="0"/>
                        <a:cs typeface="Calibri" charset="0"/>
                      </a:endParaRPr>
                    </a:p>
                    <a:p>
                      <a:pPr marL="457200" lvl="1" indent="-9525" algn="l"/>
                      <a:r>
                        <a:rPr lang="id-ID" sz="1400" b="0" noProof="0" dirty="0" smtClean="0">
                          <a:latin typeface="+mj-lt"/>
                          <a:ea typeface="Calibri" charset="0"/>
                          <a:cs typeface="Calibri" charset="0"/>
                        </a:rPr>
                        <a:t>Nelayan </a:t>
                      </a:r>
                      <a:r>
                        <a:rPr lang="id-ID" sz="1400" b="0" noProof="0" dirty="0">
                          <a:latin typeface="+mj-lt"/>
                          <a:ea typeface="Calibri" charset="0"/>
                          <a:cs typeface="Calibri" charset="0"/>
                        </a:rPr>
                        <a:t>yang melakukan penangkapan ikan di perairan yang merupakan hak perikanan tradisional yang telah dimanfaatkan secara turun-temurun sesuai dengan budaya dan kearifan lokal</a:t>
                      </a:r>
                    </a:p>
                  </a:txBody>
                  <a:tcPr marL="45717" marR="45717" marT="17141" marB="17141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lvl="1" algn="l"/>
                      <a:endParaRPr lang="en-US" sz="1400" b="0" noProof="0" dirty="0" smtClean="0">
                        <a:latin typeface="+mj-lt"/>
                        <a:ea typeface="Calibri" charset="0"/>
                        <a:cs typeface="Calibri" charset="0"/>
                      </a:endParaRPr>
                    </a:p>
                    <a:p>
                      <a:pPr marL="457200" lvl="1" indent="-9525" algn="l"/>
                      <a:r>
                        <a:rPr lang="id-ID" sz="1400" b="0" noProof="0" dirty="0" smtClean="0">
                          <a:latin typeface="+mj-lt"/>
                          <a:ea typeface="Calibri" charset="0"/>
                          <a:cs typeface="Calibri" charset="0"/>
                        </a:rPr>
                        <a:t>Nelayan </a:t>
                      </a:r>
                      <a:r>
                        <a:rPr lang="id-ID" sz="1400" b="0" noProof="0" dirty="0">
                          <a:latin typeface="+mj-lt"/>
                          <a:ea typeface="Calibri" charset="0"/>
                          <a:cs typeface="Calibri" charset="0"/>
                        </a:rPr>
                        <a:t>yang menyediakan tenaganya yang turut serta dalam usaha penangkapan ikan</a:t>
                      </a:r>
                    </a:p>
                  </a:txBody>
                  <a:tcPr marL="45717" marR="45717" marT="17141" marB="17141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lvl="1" algn="l"/>
                      <a:endParaRPr lang="en-US" sz="1400" b="0" noProof="0" dirty="0" smtClean="0">
                        <a:latin typeface="+mj-lt"/>
                        <a:ea typeface="Calibri" charset="0"/>
                        <a:cs typeface="Calibri" charset="0"/>
                      </a:endParaRPr>
                    </a:p>
                    <a:p>
                      <a:pPr marL="457200" lvl="1" indent="-9525" algn="l"/>
                      <a:r>
                        <a:rPr lang="id-ID" sz="1400" b="0" noProof="0" dirty="0" smtClean="0">
                          <a:latin typeface="+mj-lt"/>
                          <a:ea typeface="Calibri" charset="0"/>
                          <a:cs typeface="Calibri" charset="0"/>
                        </a:rPr>
                        <a:t>Nelayan </a:t>
                      </a:r>
                      <a:r>
                        <a:rPr lang="id-ID" sz="1400" b="0" noProof="0" dirty="0">
                          <a:latin typeface="+mj-lt"/>
                          <a:ea typeface="Calibri" charset="0"/>
                          <a:cs typeface="Calibri" charset="0"/>
                        </a:rPr>
                        <a:t>yang memiliki kapal penangkap ikan yang digunakan dalam usaha penangkapan ikan dan secara aktif melakukan penangkapan Ikan</a:t>
                      </a:r>
                    </a:p>
                  </a:txBody>
                  <a:tcPr marL="45717" marR="45717" marT="17141" marB="17141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  <p:pic>
        <p:nvPicPr>
          <p:cNvPr id="1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3711" y="195421"/>
            <a:ext cx="1284110" cy="807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3884927" y="1411561"/>
            <a:ext cx="8027050" cy="947510"/>
          </a:xfrm>
          <a:prstGeom prst="rect">
            <a:avLst/>
          </a:prstGeom>
        </p:spPr>
        <p:txBody>
          <a:bodyPr wrap="square" lIns="54425" tIns="27213" rIns="54425" bIns="27213">
            <a:spAutoFit/>
          </a:bodyPr>
          <a:lstStyle/>
          <a:p>
            <a:pPr algn="l"/>
            <a:r>
              <a:rPr lang="en-US" sz="2900" i="1" dirty="0" err="1">
                <a:latin typeface="+mj-lt"/>
              </a:rPr>
              <a:t>Nelayan</a:t>
            </a:r>
            <a:r>
              <a:rPr lang="en-US" sz="2900" i="1" dirty="0">
                <a:latin typeface="+mj-lt"/>
              </a:rPr>
              <a:t> </a:t>
            </a:r>
            <a:r>
              <a:rPr lang="en-US" sz="2900" i="1" dirty="0" err="1">
                <a:latin typeface="+mj-lt"/>
              </a:rPr>
              <a:t>adalah</a:t>
            </a:r>
            <a:r>
              <a:rPr lang="en-US" sz="2900" i="1" dirty="0">
                <a:latin typeface="+mj-lt"/>
              </a:rPr>
              <a:t> </a:t>
            </a:r>
            <a:r>
              <a:rPr lang="en-US" sz="2900" i="1" dirty="0" err="1">
                <a:latin typeface="+mj-lt"/>
              </a:rPr>
              <a:t>Setiap</a:t>
            </a:r>
            <a:r>
              <a:rPr lang="en-US" sz="2900" i="1" dirty="0">
                <a:latin typeface="+mj-lt"/>
              </a:rPr>
              <a:t> Orang yang </a:t>
            </a:r>
            <a:r>
              <a:rPr lang="en-US" sz="2900" i="1" dirty="0" err="1">
                <a:latin typeface="+mj-lt"/>
              </a:rPr>
              <a:t>mata</a:t>
            </a:r>
            <a:r>
              <a:rPr lang="en-US" sz="2900" i="1" dirty="0">
                <a:latin typeface="+mj-lt"/>
              </a:rPr>
              <a:t> </a:t>
            </a:r>
            <a:r>
              <a:rPr lang="en-US" sz="2900" i="1" dirty="0" err="1">
                <a:latin typeface="+mj-lt"/>
              </a:rPr>
              <a:t>pencahariannya</a:t>
            </a:r>
            <a:r>
              <a:rPr lang="en-US" sz="2900" i="1" dirty="0">
                <a:latin typeface="+mj-lt"/>
              </a:rPr>
              <a:t> </a:t>
            </a:r>
            <a:r>
              <a:rPr lang="en-US" sz="2900" i="1" dirty="0" err="1">
                <a:latin typeface="+mj-lt"/>
              </a:rPr>
              <a:t>melakukan</a:t>
            </a:r>
            <a:r>
              <a:rPr lang="en-US" sz="2900" i="1" dirty="0">
                <a:latin typeface="+mj-lt"/>
              </a:rPr>
              <a:t> </a:t>
            </a:r>
            <a:r>
              <a:rPr lang="en-US" sz="2900" i="1" dirty="0" err="1">
                <a:latin typeface="+mj-lt"/>
              </a:rPr>
              <a:t>Penangkapan</a:t>
            </a:r>
            <a:r>
              <a:rPr lang="en-US" sz="2900" i="1" dirty="0">
                <a:latin typeface="+mj-lt"/>
              </a:rPr>
              <a:t> </a:t>
            </a:r>
            <a:r>
              <a:rPr lang="en-US" sz="2900" i="1" dirty="0" err="1">
                <a:latin typeface="+mj-lt"/>
              </a:rPr>
              <a:t>Ikan</a:t>
            </a:r>
            <a:r>
              <a:rPr lang="en-US" sz="2900" i="1" dirty="0"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57982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window dir="vert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90500" y="359080"/>
            <a:ext cx="11633200" cy="1562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F21CC63C-556D-445C-A836-109B71FD5B63}"/>
              </a:ext>
            </a:extLst>
          </p:cNvPr>
          <p:cNvSpPr/>
          <p:nvPr/>
        </p:nvSpPr>
        <p:spPr>
          <a:xfrm>
            <a:off x="0" y="3618271"/>
            <a:ext cx="12192000" cy="3200963"/>
          </a:xfrm>
          <a:prstGeom prst="rect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prstClr val="white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35BE5DA-AA31-4BDB-A584-EC0C74CA85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188541"/>
            <a:ext cx="6870290" cy="198842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d-ID" sz="2400" dirty="0">
                <a:latin typeface="Impact" panose="020B0806030902050204" pitchFamily="34" charset="0"/>
              </a:rPr>
              <a:t>APA ITU </a:t>
            </a:r>
            <a:r>
              <a:rPr lang="id-ID" sz="2400" dirty="0">
                <a:solidFill>
                  <a:srgbClr val="FFFF00"/>
                </a:solidFill>
                <a:latin typeface="Impact" panose="020B0806030902050204" pitchFamily="34" charset="0"/>
              </a:rPr>
              <a:t>KELOMPOK</a:t>
            </a:r>
            <a:r>
              <a:rPr lang="id-ID" sz="2400" dirty="0">
                <a:latin typeface="Impact" panose="020B0806030902050204" pitchFamily="34" charset="0"/>
              </a:rPr>
              <a:t> ?</a:t>
            </a:r>
          </a:p>
          <a:p>
            <a:pPr marL="0" indent="0">
              <a:buNone/>
            </a:pPr>
            <a:r>
              <a:rPr lang="id-ID" sz="2400" dirty="0"/>
              <a:t>Kelompok adalah suatu unit yang merupakan sekelompok/sekumpulan dua orang atau lebih yang satu sama lain berinteraksi dalam mencapai suatu tujuan tertentu</a:t>
            </a:r>
          </a:p>
          <a:p>
            <a:pPr marL="0" indent="0">
              <a:buNone/>
            </a:pPr>
            <a:endParaRPr lang="id-ID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xmlns="" id="{3787712C-70D7-4752-B535-4987A4EC4B27}"/>
              </a:ext>
            </a:extLst>
          </p:cNvPr>
          <p:cNvSpPr txBox="1">
            <a:spLocks/>
          </p:cNvSpPr>
          <p:nvPr/>
        </p:nvSpPr>
        <p:spPr>
          <a:xfrm>
            <a:off x="838200" y="1160501"/>
            <a:ext cx="10515600" cy="17203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d-ID" dirty="0">
              <a:solidFill>
                <a:prstClr val="black"/>
              </a:soli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xmlns="" id="{6732688D-4654-4590-A57E-23FD47C0EC2F}"/>
              </a:ext>
            </a:extLst>
          </p:cNvPr>
          <p:cNvSpPr txBox="1">
            <a:spLocks/>
          </p:cNvSpPr>
          <p:nvPr/>
        </p:nvSpPr>
        <p:spPr>
          <a:xfrm>
            <a:off x="758412" y="1690248"/>
            <a:ext cx="8003751" cy="155931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id-ID" sz="2400" b="1" dirty="0">
                <a:solidFill>
                  <a:srgbClr val="FF0000"/>
                </a:solidFill>
              </a:rPr>
              <a:t>KUB</a:t>
            </a:r>
            <a:r>
              <a:rPr lang="id-ID" sz="2400" dirty="0">
                <a:solidFill>
                  <a:prstClr val="black"/>
                </a:solidFill>
              </a:rPr>
              <a:t> adalah singkatan dari </a:t>
            </a:r>
            <a:r>
              <a:rPr lang="id-ID" sz="2400" b="1" dirty="0">
                <a:solidFill>
                  <a:prstClr val="black"/>
                </a:solidFill>
              </a:rPr>
              <a:t>KELOMPOK USAHA BERSAMA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id-ID" sz="2400" dirty="0">
                <a:solidFill>
                  <a:prstClr val="black"/>
                </a:solidFill>
              </a:rPr>
              <a:t>Merupakan </a:t>
            </a:r>
            <a:r>
              <a:rPr lang="id-ID" sz="2400" dirty="0">
                <a:solidFill>
                  <a:srgbClr val="FF0000"/>
                </a:solidFill>
              </a:rPr>
              <a:t>badan usaha non badan hukum </a:t>
            </a:r>
            <a:r>
              <a:rPr lang="id-ID" sz="2400" dirty="0">
                <a:solidFill>
                  <a:prstClr val="black"/>
                </a:solidFill>
              </a:rPr>
              <a:t>yang berupa kelompok yang </a:t>
            </a:r>
            <a:r>
              <a:rPr lang="id-ID" sz="2400" dirty="0">
                <a:solidFill>
                  <a:srgbClr val="FF0000"/>
                </a:solidFill>
              </a:rPr>
              <a:t>dibentuk oleh nelayan </a:t>
            </a:r>
            <a:r>
              <a:rPr lang="id-ID" sz="2400" dirty="0">
                <a:solidFill>
                  <a:prstClr val="black"/>
                </a:solidFill>
              </a:rPr>
              <a:t>berdasarkan </a:t>
            </a:r>
            <a:r>
              <a:rPr lang="id-ID" sz="2400" dirty="0">
                <a:solidFill>
                  <a:srgbClr val="FF0000"/>
                </a:solidFill>
              </a:rPr>
              <a:t>hasil kesepakatan/musyawarah </a:t>
            </a:r>
            <a:r>
              <a:rPr lang="id-ID" sz="2400" dirty="0">
                <a:solidFill>
                  <a:prstClr val="black"/>
                </a:solidFill>
              </a:rPr>
              <a:t>seluruh anggota yang dilandasi oleh </a:t>
            </a:r>
            <a:r>
              <a:rPr lang="id-ID" sz="2400" dirty="0">
                <a:solidFill>
                  <a:srgbClr val="FF0000"/>
                </a:solidFill>
              </a:rPr>
              <a:t>keinginan bersama untuk berusaha bersama </a:t>
            </a:r>
            <a:r>
              <a:rPr lang="id-ID" sz="2400" dirty="0">
                <a:solidFill>
                  <a:prstClr val="black"/>
                </a:solidFill>
              </a:rPr>
              <a:t>dan </a:t>
            </a:r>
            <a:r>
              <a:rPr lang="id-ID" sz="2400" dirty="0">
                <a:solidFill>
                  <a:srgbClr val="FF0000"/>
                </a:solidFill>
              </a:rPr>
              <a:t>dipertanggungjawabkan secara bersama </a:t>
            </a:r>
            <a:r>
              <a:rPr lang="id-ID" sz="2400" dirty="0">
                <a:solidFill>
                  <a:prstClr val="black"/>
                </a:solidFill>
              </a:rPr>
              <a:t>guna </a:t>
            </a:r>
            <a:r>
              <a:rPr lang="id-ID" sz="2400" dirty="0">
                <a:solidFill>
                  <a:srgbClr val="FF0000"/>
                </a:solidFill>
              </a:rPr>
              <a:t>meningkatkan pendapatan anggota </a:t>
            </a:r>
            <a:r>
              <a:rPr lang="id-ID" sz="2400" dirty="0">
                <a:solidFill>
                  <a:prstClr val="black"/>
                </a:solidFill>
              </a:rPr>
              <a:t>dan </a:t>
            </a:r>
            <a:r>
              <a:rPr lang="id-ID" sz="2400" dirty="0">
                <a:solidFill>
                  <a:srgbClr val="FF0000"/>
                </a:solidFill>
              </a:rPr>
              <a:t>disahkan oleh Instansi yang berwenang</a:t>
            </a:r>
            <a:r>
              <a:rPr lang="id-ID" sz="2400" dirty="0">
                <a:solidFill>
                  <a:prstClr val="black"/>
                </a:solidFill>
              </a:rPr>
              <a:t>. (10 orang / lebih)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6465C5A-3B28-48B8-9DC7-7718CA30FB4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80" t="14087" r="22891" b="10785"/>
          <a:stretch/>
        </p:blipFill>
        <p:spPr>
          <a:xfrm flipH="1">
            <a:off x="7256776" y="2757192"/>
            <a:ext cx="5386939" cy="492311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0C86483E-1109-4EA9-963B-0ECEFAD9C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300" y="591791"/>
            <a:ext cx="10515600" cy="768710"/>
          </a:xfrm>
        </p:spPr>
        <p:txBody>
          <a:bodyPr>
            <a:normAutofit/>
          </a:bodyPr>
          <a:lstStyle/>
          <a:p>
            <a:r>
              <a:rPr lang="id-ID" sz="4000" b="1" dirty="0">
                <a:solidFill>
                  <a:schemeClr val="accent1">
                    <a:lumMod val="50000"/>
                  </a:schemeClr>
                </a:solidFill>
                <a:latin typeface="Impact" panose="020B0806030902050204" pitchFamily="34" charset="0"/>
              </a:rPr>
              <a:t>APA ITU KUB ?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73879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lum bright="-2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1" r="4046"/>
          <a:stretch/>
        </p:blipFill>
        <p:spPr bwMode="auto">
          <a:xfrm>
            <a:off x="5791602" y="1839297"/>
            <a:ext cx="5235129" cy="180321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Down Arrow 8"/>
          <p:cNvSpPr/>
          <p:nvPr/>
        </p:nvSpPr>
        <p:spPr>
          <a:xfrm rot="16200000">
            <a:off x="4916891" y="3261329"/>
            <a:ext cx="1192432" cy="1496790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58284" y="796803"/>
            <a:ext cx="807785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D" sz="4000" b="1" dirty="0" err="1">
                <a:solidFill>
                  <a:schemeClr val="bg1"/>
                </a:solidFill>
                <a:latin typeface="Britannic Bold" panose="020B0903060703020204" pitchFamily="34" charset="0"/>
              </a:rPr>
              <a:t>Kelompok</a:t>
            </a:r>
            <a:r>
              <a:rPr lang="en-ID" sz="4000" b="1" dirty="0">
                <a:solidFill>
                  <a:schemeClr val="bg1"/>
                </a:solidFill>
                <a:latin typeface="Britannic Bold" panose="020B0903060703020204" pitchFamily="34" charset="0"/>
              </a:rPr>
              <a:t> Usaha </a:t>
            </a:r>
            <a:r>
              <a:rPr lang="en-ID" sz="4000" b="1" dirty="0" err="1">
                <a:solidFill>
                  <a:schemeClr val="bg1"/>
                </a:solidFill>
                <a:latin typeface="Britannic Bold" panose="020B0903060703020204" pitchFamily="34" charset="0"/>
              </a:rPr>
              <a:t>Bersama</a:t>
            </a:r>
            <a:r>
              <a:rPr lang="en-ID" sz="4000" b="1" dirty="0">
                <a:solidFill>
                  <a:schemeClr val="bg1"/>
                </a:solidFill>
                <a:latin typeface="Britannic Bold" panose="020B0903060703020204" pitchFamily="34" charset="0"/>
              </a:rPr>
              <a:t> </a:t>
            </a:r>
            <a:r>
              <a:rPr lang="en-ID" sz="4800" b="1" dirty="0">
                <a:solidFill>
                  <a:schemeClr val="bg1"/>
                </a:solidFill>
                <a:latin typeface="Britannic Bold" panose="020B0903060703020204" pitchFamily="34" charset="0"/>
              </a:rPr>
              <a:t>[</a:t>
            </a:r>
            <a:r>
              <a:rPr lang="id-ID" sz="4800" b="1" dirty="0">
                <a:solidFill>
                  <a:schemeClr val="bg1"/>
                </a:solidFill>
                <a:latin typeface="Britannic Bold" panose="020B0903060703020204" pitchFamily="34" charset="0"/>
              </a:rPr>
              <a:t>KUB</a:t>
            </a:r>
            <a:r>
              <a:rPr lang="en-ID" sz="4800" b="1" dirty="0">
                <a:solidFill>
                  <a:schemeClr val="bg1"/>
                </a:solidFill>
                <a:latin typeface="Britannic Bold" panose="020B0903060703020204" pitchFamily="34" charset="0"/>
              </a:rPr>
              <a:t>]</a:t>
            </a:r>
            <a:endParaRPr lang="en-US" sz="4800" b="1" dirty="0">
              <a:solidFill>
                <a:schemeClr val="bg1"/>
              </a:solidFill>
              <a:latin typeface="Britannic Bold" panose="020B0903060703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345867" y="3702833"/>
            <a:ext cx="2209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D" sz="2800" b="1" dirty="0" err="1">
                <a:latin typeface="Britannic Bold" panose="020B0903060703020204" pitchFamily="34" charset="0"/>
              </a:rPr>
              <a:t>Tujuan</a:t>
            </a:r>
            <a:r>
              <a:rPr lang="en-ID" sz="2800" b="1" dirty="0">
                <a:latin typeface="Britannic Bold" panose="020B0903060703020204" pitchFamily="34" charset="0"/>
              </a:rPr>
              <a:t> 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6299602" y="3716286"/>
            <a:ext cx="5716432" cy="2747920"/>
          </a:xfrm>
          <a:prstGeom prst="rect">
            <a:avLst/>
          </a:prstGeom>
        </p:spPr>
        <p:txBody>
          <a:bodyPr vert="horz">
            <a:no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buFont typeface="Wingdings" panose="05000000000000000000" pitchFamily="2" charset="2"/>
              <a:buChar char="ü"/>
              <a:tabLst>
                <a:tab pos="450215" algn="l"/>
                <a:tab pos="1170305" algn="l"/>
              </a:tabLst>
              <a:defRPr/>
            </a:pPr>
            <a:r>
              <a:rPr lang="en-US" sz="2000" dirty="0" err="1"/>
              <a:t>Meningkatkan</a:t>
            </a:r>
            <a:r>
              <a:rPr lang="en-US" sz="2000" dirty="0"/>
              <a:t> </a:t>
            </a:r>
            <a:r>
              <a:rPr lang="en-US" sz="2000" dirty="0" err="1"/>
              <a:t>kemampuan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mengembangkan</a:t>
            </a:r>
            <a:r>
              <a:rPr lang="en-US" sz="2000" dirty="0"/>
              <a:t> </a:t>
            </a:r>
            <a:r>
              <a:rPr lang="en-US" sz="2000" dirty="0" err="1"/>
              <a:t>skala</a:t>
            </a:r>
            <a:r>
              <a:rPr lang="en-US" sz="2000" dirty="0"/>
              <a:t> </a:t>
            </a:r>
            <a:r>
              <a:rPr lang="en-US" sz="2000" dirty="0" err="1"/>
              <a:t>usaha</a:t>
            </a:r>
            <a:r>
              <a:rPr lang="en-US" sz="2000" dirty="0"/>
              <a:t> </a:t>
            </a:r>
            <a:r>
              <a:rPr lang="en-US" sz="2000" dirty="0" err="1"/>
              <a:t>perikanan</a:t>
            </a:r>
            <a:r>
              <a:rPr lang="en-US" sz="2000" dirty="0"/>
              <a:t> </a:t>
            </a:r>
            <a:r>
              <a:rPr lang="en-US" sz="2000" dirty="0" err="1"/>
              <a:t>tangkap</a:t>
            </a:r>
            <a:r>
              <a:rPr lang="en-US" sz="2000" dirty="0"/>
              <a:t> </a:t>
            </a:r>
            <a:r>
              <a:rPr lang="en-US" sz="2000" dirty="0" err="1"/>
              <a:t>sehingga</a:t>
            </a:r>
            <a:r>
              <a:rPr lang="en-US" sz="2000" dirty="0"/>
              <a:t> </a:t>
            </a:r>
            <a:r>
              <a:rPr lang="en-US" sz="2000" dirty="0" err="1"/>
              <a:t>lebih</a:t>
            </a:r>
            <a:r>
              <a:rPr lang="en-US" sz="2000" dirty="0"/>
              <a:t> </a:t>
            </a:r>
            <a:r>
              <a:rPr lang="en-US" sz="2000" dirty="0" err="1"/>
              <a:t>menguntungkan</a:t>
            </a:r>
            <a:r>
              <a:rPr lang="en-US" sz="2000" dirty="0"/>
              <a:t> </a:t>
            </a:r>
            <a:r>
              <a:rPr lang="en-US" sz="2000" dirty="0" err="1"/>
              <a:t>bagi</a:t>
            </a:r>
            <a:r>
              <a:rPr lang="en-US" sz="2000" dirty="0"/>
              <a:t> </a:t>
            </a:r>
            <a:r>
              <a:rPr lang="en-US" sz="2000" dirty="0" err="1"/>
              <a:t>anggotanya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pada</a:t>
            </a:r>
            <a:r>
              <a:rPr lang="en-US" sz="2000" dirty="0"/>
              <a:t> </a:t>
            </a:r>
            <a:r>
              <a:rPr lang="en-US" sz="2000" dirty="0" err="1"/>
              <a:t>akhirnya</a:t>
            </a:r>
            <a:r>
              <a:rPr lang="en-US" sz="2000" dirty="0"/>
              <a:t> </a:t>
            </a:r>
            <a:r>
              <a:rPr lang="en-US" sz="2000" dirty="0" err="1"/>
              <a:t>meningkatkan</a:t>
            </a:r>
            <a:r>
              <a:rPr lang="en-US" sz="2000" dirty="0"/>
              <a:t> </a:t>
            </a:r>
            <a:r>
              <a:rPr lang="en-US" sz="2000" dirty="0" err="1"/>
              <a:t>pendapatan</a:t>
            </a:r>
            <a:r>
              <a:rPr lang="en-US" sz="2000" dirty="0"/>
              <a:t> </a:t>
            </a:r>
            <a:r>
              <a:rPr lang="en-US" sz="2000" dirty="0" err="1"/>
              <a:t>serta</a:t>
            </a:r>
            <a:r>
              <a:rPr lang="en-US" sz="2000" dirty="0"/>
              <a:t> </a:t>
            </a:r>
            <a:r>
              <a:rPr lang="en-US" sz="2000" dirty="0" err="1"/>
              <a:t>kesejahteraan</a:t>
            </a:r>
            <a:r>
              <a:rPr lang="en-US" sz="2000" dirty="0"/>
              <a:t> </a:t>
            </a:r>
            <a:r>
              <a:rPr lang="en-US" sz="2000" dirty="0" err="1"/>
              <a:t>anggota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keluarganya</a:t>
            </a:r>
            <a:r>
              <a:rPr lang="en-US" sz="2000" dirty="0"/>
              <a:t>.</a:t>
            </a:r>
          </a:p>
          <a:p>
            <a:pPr marL="285750" indent="-285750" algn="just">
              <a:buFont typeface="Wingdings" panose="05000000000000000000" pitchFamily="2" charset="2"/>
              <a:buChar char="ü"/>
              <a:tabLst>
                <a:tab pos="450215" algn="l"/>
                <a:tab pos="1170305" algn="l"/>
              </a:tabLst>
              <a:defRPr/>
            </a:pPr>
            <a:r>
              <a:rPr lang="en-US" sz="2000" dirty="0" err="1"/>
              <a:t>Meningkatkan</a:t>
            </a:r>
            <a:r>
              <a:rPr lang="en-US" sz="2000" dirty="0"/>
              <a:t> </a:t>
            </a:r>
            <a:r>
              <a:rPr lang="en-US" sz="2000" dirty="0" err="1"/>
              <a:t>kapasitas</a:t>
            </a:r>
            <a:r>
              <a:rPr lang="en-US" sz="2000" dirty="0"/>
              <a:t> </a:t>
            </a:r>
            <a:r>
              <a:rPr lang="en-US" sz="2000" dirty="0" err="1"/>
              <a:t>kelompok</a:t>
            </a:r>
            <a:r>
              <a:rPr lang="en-US" sz="2000" dirty="0"/>
              <a:t>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akses</a:t>
            </a:r>
            <a:r>
              <a:rPr lang="en-US" sz="2000" dirty="0"/>
              <a:t> </a:t>
            </a:r>
            <a:r>
              <a:rPr lang="en-US" sz="2000" dirty="0" err="1"/>
              <a:t>permodalan</a:t>
            </a:r>
            <a:r>
              <a:rPr lang="en-US" sz="2000" dirty="0"/>
              <a:t>.</a:t>
            </a:r>
          </a:p>
          <a:p>
            <a:pPr marL="285750" indent="-285750" algn="just">
              <a:buFont typeface="Wingdings" panose="05000000000000000000" pitchFamily="2" charset="2"/>
              <a:buChar char="ü"/>
              <a:tabLst>
                <a:tab pos="450215" algn="l"/>
                <a:tab pos="1170305" algn="l"/>
              </a:tabLst>
              <a:defRPr/>
            </a:pPr>
            <a:r>
              <a:rPr lang="en-ID" sz="2000" dirty="0" err="1"/>
              <a:t>Efisiensi</a:t>
            </a:r>
            <a:r>
              <a:rPr lang="en-ID" sz="2000" dirty="0"/>
              <a:t> Usaha.</a:t>
            </a:r>
            <a:endParaRPr lang="en-US" sz="2000" dirty="0"/>
          </a:p>
        </p:txBody>
      </p:sp>
      <p:sp>
        <p:nvSpPr>
          <p:cNvPr id="13" name="Down Arrow 12"/>
          <p:cNvSpPr/>
          <p:nvPr/>
        </p:nvSpPr>
        <p:spPr>
          <a:xfrm rot="16200000">
            <a:off x="708171" y="1412626"/>
            <a:ext cx="1192432" cy="1808038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j-lt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0683" y="2009072"/>
            <a:ext cx="2209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D" sz="2400" b="1" dirty="0" err="1">
                <a:latin typeface="Britannic Bold" panose="020B0903060703020204" pitchFamily="34" charset="0"/>
              </a:rPr>
              <a:t>Pengertian</a:t>
            </a:r>
            <a:endParaRPr lang="en-ID" sz="2400" b="1" dirty="0">
              <a:latin typeface="Britannic Bold" panose="020B0903060703020204" pitchFamily="34" charset="0"/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668651" y="2347289"/>
            <a:ext cx="3933280" cy="4147561"/>
          </a:xfrm>
        </p:spPr>
        <p:txBody>
          <a:bodyPr>
            <a:noAutofit/>
          </a:bodyPr>
          <a:lstStyle/>
          <a:p>
            <a:pPr marL="285750" indent="-285750" algn="just" defTabSz="914400">
              <a:spcBef>
                <a:spcPts val="0"/>
              </a:spcBef>
              <a:spcAft>
                <a:spcPts val="0"/>
              </a:spcAft>
              <a:buSzPct val="60000"/>
              <a:buFont typeface="Wingdings" panose="05000000000000000000" pitchFamily="2" charset="2"/>
              <a:buChar char="ü"/>
              <a:tabLst>
                <a:tab pos="450215" algn="l"/>
                <a:tab pos="1170305" algn="l"/>
              </a:tabLst>
              <a:defRPr/>
            </a:pPr>
            <a:r>
              <a:rPr lang="id-ID" sz="2000" dirty="0">
                <a:solidFill>
                  <a:schemeClr val="tx1"/>
                </a:solidFill>
              </a:rPr>
              <a:t>Badan usaha non badan hukum </a:t>
            </a:r>
          </a:p>
          <a:p>
            <a:pPr marL="285750" indent="-285750" algn="just" defTabSz="914400">
              <a:spcBef>
                <a:spcPts val="0"/>
              </a:spcBef>
              <a:spcAft>
                <a:spcPts val="0"/>
              </a:spcAft>
              <a:buSzPct val="60000"/>
              <a:buFont typeface="Wingdings" panose="05000000000000000000" pitchFamily="2" charset="2"/>
              <a:buChar char="ü"/>
              <a:tabLst>
                <a:tab pos="450215" algn="l"/>
                <a:tab pos="1170305" algn="l"/>
              </a:tabLst>
              <a:defRPr/>
            </a:pPr>
            <a:r>
              <a:rPr lang="id-ID" sz="2000" dirty="0">
                <a:solidFill>
                  <a:schemeClr val="tx1"/>
                </a:solidFill>
              </a:rPr>
              <a:t>Dibentuk oleh nelayan </a:t>
            </a:r>
          </a:p>
          <a:p>
            <a:pPr marL="285750" indent="-285750" algn="just" defTabSz="914400">
              <a:spcBef>
                <a:spcPts val="0"/>
              </a:spcBef>
              <a:spcAft>
                <a:spcPts val="0"/>
              </a:spcAft>
              <a:buSzPct val="60000"/>
              <a:buFont typeface="Wingdings" panose="05000000000000000000" pitchFamily="2" charset="2"/>
              <a:buChar char="ü"/>
              <a:tabLst>
                <a:tab pos="450215" algn="l"/>
                <a:tab pos="1170305" algn="l"/>
              </a:tabLst>
              <a:defRPr/>
            </a:pPr>
            <a:r>
              <a:rPr lang="sv-SE" sz="2000" dirty="0">
                <a:solidFill>
                  <a:schemeClr val="tx1"/>
                </a:solidFill>
              </a:rPr>
              <a:t>Berdasarkan kesepakatan/musyawarah anggota </a:t>
            </a:r>
            <a:endParaRPr lang="id-ID" sz="2000" dirty="0">
              <a:solidFill>
                <a:schemeClr val="tx1"/>
              </a:solidFill>
            </a:endParaRPr>
          </a:p>
          <a:p>
            <a:pPr marL="285750" indent="-285750" algn="just" defTabSz="914400">
              <a:spcBef>
                <a:spcPts val="0"/>
              </a:spcBef>
              <a:spcAft>
                <a:spcPts val="0"/>
              </a:spcAft>
              <a:buSzPct val="60000"/>
              <a:buFont typeface="Wingdings" panose="05000000000000000000" pitchFamily="2" charset="2"/>
              <a:buChar char="ü"/>
              <a:tabLst>
                <a:tab pos="450215" algn="l"/>
                <a:tab pos="1170305" algn="l"/>
              </a:tabLst>
              <a:defRPr/>
            </a:pPr>
            <a:r>
              <a:rPr lang="sv-SE" sz="2000" dirty="0">
                <a:solidFill>
                  <a:schemeClr val="tx1"/>
                </a:solidFill>
              </a:rPr>
              <a:t>Dilandasi</a:t>
            </a:r>
            <a:r>
              <a:rPr lang="id-ID" sz="2000" dirty="0">
                <a:solidFill>
                  <a:schemeClr val="tx1"/>
                </a:solidFill>
              </a:rPr>
              <a:t> keinginan bersama </a:t>
            </a:r>
          </a:p>
          <a:p>
            <a:pPr marL="285750" indent="-285750" algn="just" defTabSz="914400">
              <a:spcBef>
                <a:spcPts val="0"/>
              </a:spcBef>
              <a:spcAft>
                <a:spcPts val="0"/>
              </a:spcAft>
              <a:buSzPct val="60000"/>
              <a:buFont typeface="Wingdings" panose="05000000000000000000" pitchFamily="2" charset="2"/>
              <a:buChar char="ü"/>
              <a:tabLst>
                <a:tab pos="450215" algn="l"/>
                <a:tab pos="1170305" algn="l"/>
              </a:tabLst>
              <a:defRPr/>
            </a:pPr>
            <a:r>
              <a:rPr lang="id-ID" sz="2000" dirty="0">
                <a:solidFill>
                  <a:schemeClr val="tx1"/>
                </a:solidFill>
              </a:rPr>
              <a:t>Berusaha bersama </a:t>
            </a:r>
          </a:p>
          <a:p>
            <a:pPr marL="285750" indent="-285750" algn="just" defTabSz="914400">
              <a:spcBef>
                <a:spcPts val="0"/>
              </a:spcBef>
              <a:spcAft>
                <a:spcPts val="0"/>
              </a:spcAft>
              <a:buSzPct val="60000"/>
              <a:buFont typeface="Wingdings" panose="05000000000000000000" pitchFamily="2" charset="2"/>
              <a:buChar char="ü"/>
              <a:tabLst>
                <a:tab pos="450215" algn="l"/>
                <a:tab pos="1170305" algn="l"/>
              </a:tabLst>
              <a:defRPr/>
            </a:pPr>
            <a:r>
              <a:rPr lang="id-ID" sz="2000" dirty="0">
                <a:solidFill>
                  <a:schemeClr val="tx1"/>
                </a:solidFill>
              </a:rPr>
              <a:t>Dipertanggungjawabkan </a:t>
            </a:r>
            <a:r>
              <a:rPr lang="sv-SE" sz="2000" dirty="0">
                <a:solidFill>
                  <a:schemeClr val="tx1"/>
                </a:solidFill>
              </a:rPr>
              <a:t>secara bersama </a:t>
            </a:r>
            <a:endParaRPr lang="id-ID" sz="2000" dirty="0">
              <a:solidFill>
                <a:schemeClr val="tx1"/>
              </a:solidFill>
            </a:endParaRPr>
          </a:p>
          <a:p>
            <a:pPr marL="285750" indent="-285750" algn="just" defTabSz="914400">
              <a:spcBef>
                <a:spcPts val="0"/>
              </a:spcBef>
              <a:spcAft>
                <a:spcPts val="0"/>
              </a:spcAft>
              <a:buSzPct val="60000"/>
              <a:buFont typeface="Wingdings" panose="05000000000000000000" pitchFamily="2" charset="2"/>
              <a:buChar char="ü"/>
              <a:tabLst>
                <a:tab pos="450215" algn="l"/>
                <a:tab pos="1170305" algn="l"/>
              </a:tabLst>
              <a:defRPr/>
            </a:pPr>
            <a:r>
              <a:rPr lang="id-ID" sz="2000" dirty="0">
                <a:solidFill>
                  <a:schemeClr val="tx1"/>
                </a:solidFill>
              </a:rPr>
              <a:t>M</a:t>
            </a:r>
            <a:r>
              <a:rPr lang="sv-SE" sz="2000" dirty="0">
                <a:solidFill>
                  <a:schemeClr val="tx1"/>
                </a:solidFill>
              </a:rPr>
              <a:t>eningkatkan pendapatan anggota</a:t>
            </a:r>
            <a:endParaRPr lang="id-ID" sz="2000" dirty="0">
              <a:solidFill>
                <a:schemeClr val="tx1"/>
              </a:solidFill>
            </a:endParaRPr>
          </a:p>
          <a:p>
            <a:pPr marL="285750" indent="-285750" algn="just" defTabSz="914400">
              <a:spcBef>
                <a:spcPts val="0"/>
              </a:spcBef>
              <a:spcAft>
                <a:spcPts val="0"/>
              </a:spcAft>
              <a:buSzPct val="60000"/>
              <a:buFont typeface="Wingdings" panose="05000000000000000000" pitchFamily="2" charset="2"/>
              <a:buChar char="ü"/>
              <a:tabLst>
                <a:tab pos="450215" algn="l"/>
                <a:tab pos="1170305" algn="l"/>
              </a:tabLst>
              <a:defRPr/>
            </a:pPr>
            <a:r>
              <a:rPr lang="id-ID" sz="2000" dirty="0">
                <a:solidFill>
                  <a:schemeClr val="tx1"/>
                </a:solidFill>
              </a:rPr>
              <a:t>Disahkan oleh instansi berwenang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006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3892" y="2510697"/>
            <a:ext cx="11029615" cy="3017146"/>
          </a:xfrm>
        </p:spPr>
        <p:txBody>
          <a:bodyPr>
            <a:normAutofit/>
          </a:bodyPr>
          <a:lstStyle/>
          <a:p>
            <a:pPr marL="514350" lvl="0" indent="-514350">
              <a:buClrTx/>
              <a:buFont typeface="+mj-lt"/>
              <a:buAutoNum type="alphaUcPeriod"/>
            </a:pPr>
            <a:r>
              <a:rPr lang="en-US" sz="2800" dirty="0" err="1"/>
              <a:t>Penumbuhan</a:t>
            </a:r>
            <a:r>
              <a:rPr lang="en-US" sz="2800" dirty="0"/>
              <a:t> </a:t>
            </a:r>
            <a:r>
              <a:rPr lang="id-ID" sz="2800" dirty="0"/>
              <a:t>K</a:t>
            </a:r>
            <a:r>
              <a:rPr lang="en-US" sz="2800" dirty="0"/>
              <a:t>UB</a:t>
            </a:r>
            <a:endParaRPr lang="id-ID" sz="2800" dirty="0"/>
          </a:p>
          <a:p>
            <a:pPr marL="514350" lvl="0" indent="-514350">
              <a:buClrTx/>
              <a:buFont typeface="+mj-lt"/>
              <a:buAutoNum type="alphaUcPeriod"/>
            </a:pPr>
            <a:r>
              <a:rPr lang="id-ID" sz="2800" dirty="0"/>
              <a:t>Pengembangan KUB </a:t>
            </a:r>
          </a:p>
          <a:p>
            <a:pPr marL="514350" lvl="0" indent="-514350">
              <a:buClrTx/>
              <a:buFont typeface="+mj-lt"/>
              <a:buAutoNum type="alphaUcPeriod"/>
            </a:pPr>
            <a:r>
              <a:rPr lang="en-US" sz="2800" dirty="0"/>
              <a:t>Tata </a:t>
            </a:r>
            <a:r>
              <a:rPr lang="en-US" sz="2800" dirty="0" err="1"/>
              <a:t>Hubungan</a:t>
            </a:r>
            <a:r>
              <a:rPr lang="en-US" sz="2800" dirty="0"/>
              <a:t> </a:t>
            </a:r>
            <a:r>
              <a:rPr lang="en-US" sz="2800" dirty="0" err="1"/>
              <a:t>Kerja</a:t>
            </a:r>
            <a:r>
              <a:rPr lang="en-US" sz="2800" dirty="0"/>
              <a:t> </a:t>
            </a:r>
            <a:endParaRPr lang="id-ID" sz="2800" dirty="0"/>
          </a:p>
          <a:p>
            <a:pPr marL="514350" lvl="0" indent="-514350">
              <a:buClrTx/>
              <a:buFont typeface="+mj-lt"/>
              <a:buAutoNum type="alphaUcPeriod"/>
            </a:pPr>
            <a:r>
              <a:rPr lang="id-ID" sz="2800" dirty="0"/>
              <a:t>Monitoring, Evaluasi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 smtClean="0"/>
              <a:t>Pelaporan</a:t>
            </a:r>
            <a:r>
              <a:rPr lang="id-ID" sz="2800" dirty="0" smtClean="0"/>
              <a:t> KUB</a:t>
            </a:r>
            <a:endParaRPr lang="id-ID" sz="2800" dirty="0"/>
          </a:p>
          <a:p>
            <a:endParaRPr lang="id-ID" sz="2800" dirty="0"/>
          </a:p>
        </p:txBody>
      </p:sp>
      <p:sp>
        <p:nvSpPr>
          <p:cNvPr id="4" name="Rectangle 3"/>
          <p:cNvSpPr/>
          <p:nvPr/>
        </p:nvSpPr>
        <p:spPr>
          <a:xfrm>
            <a:off x="474769" y="722331"/>
            <a:ext cx="753283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D" sz="2800" b="1" dirty="0">
                <a:solidFill>
                  <a:schemeClr val="bg1"/>
                </a:solidFill>
                <a:latin typeface="Britannic Bold" panose="020B0903060703020204" pitchFamily="34" charset="0"/>
              </a:rPr>
              <a:t>RUANG LINGKUP </a:t>
            </a:r>
          </a:p>
          <a:p>
            <a:r>
              <a:rPr lang="en-ID" sz="2800" b="1" dirty="0" err="1">
                <a:solidFill>
                  <a:schemeClr val="bg1"/>
                </a:solidFill>
                <a:latin typeface="Britannic Bold" panose="020B0903060703020204" pitchFamily="34" charset="0"/>
              </a:rPr>
              <a:t>Juknis</a:t>
            </a:r>
            <a:r>
              <a:rPr lang="en-ID" sz="2800" b="1" dirty="0">
                <a:solidFill>
                  <a:schemeClr val="bg1"/>
                </a:solidFill>
                <a:latin typeface="Britannic Bold" panose="020B0903060703020204" pitchFamily="34" charset="0"/>
              </a:rPr>
              <a:t> </a:t>
            </a:r>
            <a:r>
              <a:rPr lang="en-ID" sz="2800" b="1" dirty="0" err="1">
                <a:solidFill>
                  <a:schemeClr val="bg1"/>
                </a:solidFill>
                <a:latin typeface="Britannic Bold" panose="020B0903060703020204" pitchFamily="34" charset="0"/>
              </a:rPr>
              <a:t>Penumbuhan</a:t>
            </a:r>
            <a:r>
              <a:rPr lang="en-ID" sz="2800" b="1" dirty="0">
                <a:solidFill>
                  <a:schemeClr val="bg1"/>
                </a:solidFill>
                <a:latin typeface="Britannic Bold" panose="020B0903060703020204" pitchFamily="34" charset="0"/>
              </a:rPr>
              <a:t> </a:t>
            </a:r>
            <a:r>
              <a:rPr lang="en-ID" sz="2800" b="1" dirty="0" err="1">
                <a:solidFill>
                  <a:schemeClr val="bg1"/>
                </a:solidFill>
                <a:latin typeface="Britannic Bold" panose="020B0903060703020204" pitchFamily="34" charset="0"/>
              </a:rPr>
              <a:t>dan</a:t>
            </a:r>
            <a:r>
              <a:rPr lang="en-ID" sz="2800" b="1" dirty="0">
                <a:solidFill>
                  <a:schemeClr val="bg1"/>
                </a:solidFill>
                <a:latin typeface="Britannic Bold" panose="020B0903060703020204" pitchFamily="34" charset="0"/>
              </a:rPr>
              <a:t> </a:t>
            </a:r>
            <a:r>
              <a:rPr lang="en-ID" sz="2800" b="1" dirty="0" err="1">
                <a:solidFill>
                  <a:schemeClr val="bg1"/>
                </a:solidFill>
                <a:latin typeface="Britannic Bold" panose="020B0903060703020204" pitchFamily="34" charset="0"/>
              </a:rPr>
              <a:t>Pengembangan</a:t>
            </a:r>
            <a:r>
              <a:rPr lang="en-ID" sz="2800" b="1" dirty="0">
                <a:solidFill>
                  <a:schemeClr val="bg1"/>
                </a:solidFill>
                <a:latin typeface="Britannic Bold" panose="020B0903060703020204" pitchFamily="34" charset="0"/>
              </a:rPr>
              <a:t> KUB </a:t>
            </a:r>
            <a:endParaRPr lang="en-US" sz="3600" b="1" dirty="0">
              <a:solidFill>
                <a:schemeClr val="bg1"/>
              </a:solidFill>
              <a:latin typeface="Britannic Bold" panose="020B0903060703020204" pitchFamily="34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804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41300" y="596900"/>
            <a:ext cx="11696700" cy="1930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74842" y="3712056"/>
            <a:ext cx="11029616" cy="1063144"/>
          </a:xfrm>
          <a:solidFill>
            <a:schemeClr val="accent2">
              <a:lumMod val="75000"/>
            </a:schemeClr>
          </a:solidFill>
        </p:spPr>
        <p:txBody>
          <a:bodyPr anchor="ctr" anchorCtr="0">
            <a:noAutofit/>
          </a:bodyPr>
          <a:lstStyle/>
          <a:p>
            <a:pPr algn="ctr" defTabSz="914400"/>
            <a:r>
              <a:rPr lang="en-ID" sz="4800" b="1" dirty="0">
                <a:latin typeface="Britannic Bold" panose="020B0903060703020204" pitchFamily="34" charset="0"/>
                <a:ea typeface="+mn-ea"/>
                <a:cs typeface="+mn-cs"/>
              </a:rPr>
              <a:t>PENUMBUHAN KUB</a:t>
            </a:r>
            <a:endParaRPr lang="id-ID" sz="4800" b="1" dirty="0">
              <a:latin typeface="Britannic Bold" panose="020B0903060703020204" pitchFamily="34" charset="0"/>
              <a:ea typeface="+mn-ea"/>
              <a:cs typeface="+mn-cs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315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17500" y="558800"/>
            <a:ext cx="11696700" cy="1862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7694" y="1067201"/>
            <a:ext cx="5863855" cy="4841507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 err="1"/>
              <a:t>Manfaat</a:t>
            </a:r>
            <a:r>
              <a:rPr lang="en-US" sz="2000" b="1" dirty="0"/>
              <a:t> KUB </a:t>
            </a:r>
            <a:r>
              <a:rPr lang="en-US" sz="2000" b="1" dirty="0" err="1"/>
              <a:t>bagi</a:t>
            </a:r>
            <a:r>
              <a:rPr lang="en-US" sz="2000" b="1" dirty="0"/>
              <a:t> </a:t>
            </a:r>
            <a:r>
              <a:rPr lang="en-US" sz="2000" b="1" dirty="0" err="1"/>
              <a:t>nelayan</a:t>
            </a:r>
            <a:r>
              <a:rPr lang="en-US" sz="2000" b="1" dirty="0"/>
              <a:t> :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id-ID" sz="2000" b="1" dirty="0"/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sz="2000" dirty="0" err="1"/>
              <a:t>Menumbuhkan</a:t>
            </a:r>
            <a:r>
              <a:rPr lang="en-US" sz="2000" dirty="0"/>
              <a:t> rasa </a:t>
            </a:r>
            <a:r>
              <a:rPr lang="en-US" sz="2000" dirty="0" err="1"/>
              <a:t>kepentingan</a:t>
            </a:r>
            <a:r>
              <a:rPr lang="en-US" sz="2000" dirty="0"/>
              <a:t> </a:t>
            </a:r>
            <a:r>
              <a:rPr lang="en-US" sz="2000" dirty="0" err="1"/>
              <a:t>bersama</a:t>
            </a:r>
            <a:r>
              <a:rPr lang="en-US" sz="2000" dirty="0"/>
              <a:t>.</a:t>
            </a:r>
            <a:endParaRPr lang="id-ID" sz="2000" dirty="0"/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sz="2000" dirty="0" err="1"/>
              <a:t>Menyelesaikan</a:t>
            </a:r>
            <a:r>
              <a:rPr lang="en-US" sz="2000" dirty="0"/>
              <a:t> </a:t>
            </a:r>
            <a:r>
              <a:rPr lang="en-US" sz="2000" dirty="0" err="1"/>
              <a:t>masalah</a:t>
            </a:r>
            <a:r>
              <a:rPr lang="en-US" sz="2000" dirty="0"/>
              <a:t> yang </a:t>
            </a:r>
            <a:r>
              <a:rPr lang="en-US" sz="2000" dirty="0" err="1"/>
              <a:t>dihadapi</a:t>
            </a:r>
            <a:r>
              <a:rPr lang="en-US" sz="2000" dirty="0"/>
              <a:t> </a:t>
            </a:r>
            <a:r>
              <a:rPr lang="en-US" sz="2000" dirty="0" err="1"/>
              <a:t>secara</a:t>
            </a:r>
            <a:r>
              <a:rPr lang="en-US" sz="2000" dirty="0"/>
              <a:t> </a:t>
            </a:r>
            <a:r>
              <a:rPr lang="en-US" sz="2000" dirty="0" err="1"/>
              <a:t>bersama</a:t>
            </a:r>
            <a:r>
              <a:rPr lang="en-US" sz="2000" dirty="0"/>
              <a:t>.</a:t>
            </a:r>
            <a:endParaRPr lang="id-ID" sz="2000" dirty="0"/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sz="2000" dirty="0" err="1"/>
              <a:t>Mempermudah</a:t>
            </a:r>
            <a:r>
              <a:rPr lang="en-US" sz="2000" dirty="0"/>
              <a:t> proses </a:t>
            </a:r>
            <a:r>
              <a:rPr lang="en-US" sz="2000" dirty="0" err="1"/>
              <a:t>kemitraan</a:t>
            </a:r>
            <a:r>
              <a:rPr lang="en-US" sz="2000" dirty="0"/>
              <a:t> </a:t>
            </a:r>
            <a:r>
              <a:rPr lang="en-US" sz="2000" dirty="0" err="1"/>
              <a:t>usaha</a:t>
            </a:r>
            <a:r>
              <a:rPr lang="en-US" sz="2000" dirty="0"/>
              <a:t>.</a:t>
            </a:r>
            <a:endParaRPr lang="id-ID" sz="2000" dirty="0"/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sz="2000" dirty="0" err="1"/>
              <a:t>Mempermudah</a:t>
            </a:r>
            <a:r>
              <a:rPr lang="en-US" sz="2000" dirty="0"/>
              <a:t> </a:t>
            </a:r>
            <a:r>
              <a:rPr lang="en-US" sz="2000" dirty="0" err="1"/>
              <a:t>akses</a:t>
            </a:r>
            <a:r>
              <a:rPr lang="en-US" sz="2000" dirty="0"/>
              <a:t> </a:t>
            </a:r>
            <a:r>
              <a:rPr lang="en-US" sz="2000" dirty="0" err="1"/>
              <a:t>teknologi</a:t>
            </a:r>
            <a:r>
              <a:rPr lang="en-US" sz="2000" dirty="0"/>
              <a:t>, </a:t>
            </a:r>
            <a:r>
              <a:rPr lang="en-US" sz="2000" dirty="0" err="1"/>
              <a:t>informasi</a:t>
            </a:r>
            <a:r>
              <a:rPr lang="en-US" sz="2000" dirty="0"/>
              <a:t>, </a:t>
            </a:r>
            <a:r>
              <a:rPr lang="en-US" sz="2000" dirty="0" err="1"/>
              <a:t>pasar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permodalan</a:t>
            </a:r>
            <a:r>
              <a:rPr lang="en-US" sz="2000" dirty="0"/>
              <a:t>.</a:t>
            </a:r>
            <a:endParaRPr lang="id-ID" sz="2000" dirty="0"/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sz="2000" dirty="0" err="1"/>
              <a:t>Meningkatkan</a:t>
            </a:r>
            <a:r>
              <a:rPr lang="en-US" sz="2000" dirty="0"/>
              <a:t> </a:t>
            </a:r>
            <a:r>
              <a:rPr lang="en-US" sz="2000" dirty="0" err="1"/>
              <a:t>kemampuan</a:t>
            </a:r>
            <a:r>
              <a:rPr lang="en-US" sz="2000" dirty="0"/>
              <a:t> </a:t>
            </a:r>
            <a:r>
              <a:rPr lang="en-US" sz="2000" dirty="0" err="1"/>
              <a:t>pengelolaan</a:t>
            </a:r>
            <a:r>
              <a:rPr lang="en-US" sz="2000" dirty="0"/>
              <a:t>, </a:t>
            </a:r>
            <a:r>
              <a:rPr lang="en-US" sz="2000" dirty="0" err="1"/>
              <a:t>pengembangan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diversifikasi</a:t>
            </a:r>
            <a:r>
              <a:rPr lang="en-US" sz="2000" dirty="0"/>
              <a:t> </a:t>
            </a:r>
            <a:r>
              <a:rPr lang="en-US" sz="2000" dirty="0" err="1"/>
              <a:t>usaha</a:t>
            </a:r>
            <a:r>
              <a:rPr lang="en-US" sz="2000" dirty="0"/>
              <a:t>. </a:t>
            </a:r>
            <a:endParaRPr lang="id-ID" sz="2000" dirty="0"/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sz="2000" dirty="0" err="1"/>
              <a:t>Sebagai</a:t>
            </a:r>
            <a:r>
              <a:rPr lang="en-US" sz="2000" dirty="0"/>
              <a:t> </a:t>
            </a:r>
            <a:r>
              <a:rPr lang="en-US" sz="2000" dirty="0" err="1"/>
              <a:t>pemersatu</a:t>
            </a:r>
            <a:r>
              <a:rPr lang="en-US" sz="2000" dirty="0"/>
              <a:t> </a:t>
            </a:r>
            <a:r>
              <a:rPr lang="en-US" sz="2000" dirty="0" err="1"/>
              <a:t>aspirasi</a:t>
            </a:r>
            <a:r>
              <a:rPr lang="en-US" sz="2000" dirty="0"/>
              <a:t> yang </a:t>
            </a:r>
            <a:r>
              <a:rPr lang="en-US" sz="2000" dirty="0" err="1"/>
              <a:t>murni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sehat</a:t>
            </a:r>
            <a:r>
              <a:rPr lang="en-US" sz="2000" dirty="0"/>
              <a:t>.  </a:t>
            </a:r>
            <a:endParaRPr lang="id-ID" sz="2000" dirty="0"/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sz="2000" dirty="0" err="1"/>
              <a:t>Sebagai</a:t>
            </a:r>
            <a:r>
              <a:rPr lang="en-US" sz="2000" dirty="0"/>
              <a:t> </a:t>
            </a:r>
            <a:r>
              <a:rPr lang="en-US" sz="2000" dirty="0" err="1"/>
              <a:t>wadah</a:t>
            </a:r>
            <a:r>
              <a:rPr lang="en-US" sz="2000" dirty="0"/>
              <a:t> yang </a:t>
            </a:r>
            <a:r>
              <a:rPr lang="en-US" sz="2000" dirty="0" err="1"/>
              <a:t>efektif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efisien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belajar</a:t>
            </a:r>
            <a:r>
              <a:rPr lang="en-US" sz="2000" dirty="0"/>
              <a:t> </a:t>
            </a:r>
            <a:r>
              <a:rPr lang="en-US" sz="2000" dirty="0" err="1"/>
              <a:t>serta</a:t>
            </a:r>
            <a:r>
              <a:rPr lang="en-US" sz="2000" dirty="0"/>
              <a:t> </a:t>
            </a:r>
            <a:r>
              <a:rPr lang="en-US" sz="2000" dirty="0" err="1"/>
              <a:t>bekerja</a:t>
            </a:r>
            <a:r>
              <a:rPr lang="en-US" sz="2000" dirty="0"/>
              <a:t> </a:t>
            </a:r>
            <a:r>
              <a:rPr lang="en-US" sz="2000" dirty="0" err="1"/>
              <a:t>sama</a:t>
            </a:r>
            <a:r>
              <a:rPr lang="en-US" sz="2000" dirty="0"/>
              <a:t>.</a:t>
            </a:r>
            <a:endParaRPr lang="id-ID" sz="2000" dirty="0"/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sz="2000" dirty="0" err="1"/>
              <a:t>Sebagai</a:t>
            </a:r>
            <a:r>
              <a:rPr lang="en-US" sz="2000" dirty="0"/>
              <a:t> </a:t>
            </a:r>
            <a:r>
              <a:rPr lang="en-US" sz="2000" dirty="0" err="1"/>
              <a:t>fasilitasitor</a:t>
            </a:r>
            <a:r>
              <a:rPr lang="en-US" sz="2000" dirty="0"/>
              <a:t> </a:t>
            </a:r>
            <a:r>
              <a:rPr lang="en-US" sz="2000" dirty="0" err="1"/>
              <a:t>penyampaian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pelaksanaan</a:t>
            </a:r>
            <a:r>
              <a:rPr lang="en-US" sz="2000" dirty="0"/>
              <a:t> </a:t>
            </a:r>
            <a:r>
              <a:rPr lang="en-US" sz="2000" dirty="0" err="1"/>
              <a:t>kebijakan</a:t>
            </a:r>
            <a:r>
              <a:rPr lang="en-US" sz="2000" dirty="0"/>
              <a:t> </a:t>
            </a:r>
            <a:r>
              <a:rPr lang="en-US" sz="2000" dirty="0" err="1"/>
              <a:t>pemerintah</a:t>
            </a:r>
            <a:r>
              <a:rPr lang="en-US" sz="2000" dirty="0"/>
              <a:t> </a:t>
            </a:r>
            <a:r>
              <a:rPr lang="en-US" sz="2000" dirty="0" err="1"/>
              <a:t>bagi</a:t>
            </a:r>
            <a:r>
              <a:rPr lang="en-US" sz="2000" dirty="0"/>
              <a:t> </a:t>
            </a:r>
            <a:r>
              <a:rPr lang="en-US" sz="2000" dirty="0" err="1"/>
              <a:t>nelayan</a:t>
            </a:r>
            <a:r>
              <a:rPr lang="en-US" sz="2000" dirty="0"/>
              <a:t>.</a:t>
            </a:r>
            <a:endParaRPr lang="id-ID" sz="20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657407" y="1062788"/>
            <a:ext cx="5001194" cy="3580733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indent="-34925">
              <a:buFont typeface="Wingdings 2" panose="05020102010507070707" pitchFamily="18" charset="2"/>
              <a:buNone/>
            </a:pPr>
            <a:r>
              <a:rPr lang="en-US" b="1" dirty="0" err="1"/>
              <a:t>Landasan</a:t>
            </a:r>
            <a:r>
              <a:rPr lang="en-US" b="1" dirty="0"/>
              <a:t> </a:t>
            </a:r>
            <a:r>
              <a:rPr lang="en-US" b="1" dirty="0" err="1"/>
              <a:t>penumbuhan</a:t>
            </a:r>
            <a:r>
              <a:rPr lang="en-US" b="1" dirty="0"/>
              <a:t> KUB :</a:t>
            </a:r>
          </a:p>
          <a:p>
            <a:pPr marL="625475" indent="-304800">
              <a:buFont typeface="Wingdings 2" panose="05020102010507070707" pitchFamily="18" charset="2"/>
              <a:buNone/>
            </a:pPr>
            <a:endParaRPr lang="id-ID" sz="1000" b="1" dirty="0"/>
          </a:p>
          <a:p>
            <a:pPr marL="625475" indent="-304800"/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kesamaan</a:t>
            </a:r>
            <a:r>
              <a:rPr lang="en-US" dirty="0"/>
              <a:t> </a:t>
            </a:r>
            <a:r>
              <a:rPr lang="en-US" dirty="0" err="1"/>
              <a:t>pandangan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kepentingan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berusaha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berkelompok</a:t>
            </a:r>
            <a:r>
              <a:rPr lang="en-US" dirty="0"/>
              <a:t>.</a:t>
            </a:r>
            <a:endParaRPr lang="id-ID" dirty="0"/>
          </a:p>
          <a:p>
            <a:pPr marL="625475" indent="-304800">
              <a:spcBef>
                <a:spcPts val="0"/>
              </a:spcBef>
              <a:spcAft>
                <a:spcPts val="0"/>
              </a:spcAft>
            </a:pP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tanggung</a:t>
            </a:r>
            <a:r>
              <a:rPr lang="en-US" dirty="0"/>
              <a:t> </a:t>
            </a:r>
            <a:r>
              <a:rPr lang="en-US" dirty="0" err="1"/>
              <a:t>jawab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saling</a:t>
            </a:r>
            <a:r>
              <a:rPr lang="en-US" dirty="0"/>
              <a:t> </a:t>
            </a:r>
            <a:r>
              <a:rPr lang="en-US" dirty="0" err="1"/>
              <a:t>percaya</a:t>
            </a:r>
            <a:r>
              <a:rPr lang="en-US" dirty="0"/>
              <a:t>.</a:t>
            </a:r>
            <a:endParaRPr lang="id-ID" dirty="0"/>
          </a:p>
          <a:p>
            <a:pPr marL="625475" indent="-304800"/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motivasi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maju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mengembangkan</a:t>
            </a:r>
            <a:r>
              <a:rPr lang="en-US" dirty="0"/>
              <a:t> </a:t>
            </a:r>
            <a:r>
              <a:rPr lang="en-US" dirty="0" err="1"/>
              <a:t>usaha</a:t>
            </a:r>
            <a:r>
              <a:rPr lang="en-US" dirty="0"/>
              <a:t>. </a:t>
            </a:r>
            <a:endParaRPr lang="id-ID" dirty="0"/>
          </a:p>
          <a:p>
            <a:pPr marL="625475" indent="-304800"/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keinginan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meningkatkan</a:t>
            </a:r>
            <a:r>
              <a:rPr lang="en-US" dirty="0"/>
              <a:t> </a:t>
            </a:r>
            <a:r>
              <a:rPr lang="en-US" dirty="0" err="1"/>
              <a:t>taraf</a:t>
            </a:r>
            <a:r>
              <a:rPr lang="en-US" dirty="0"/>
              <a:t> </a:t>
            </a:r>
            <a:r>
              <a:rPr lang="en-US" dirty="0" err="1"/>
              <a:t>hidup</a:t>
            </a:r>
            <a:r>
              <a:rPr lang="en-US" dirty="0"/>
              <a:t> </a:t>
            </a:r>
            <a:r>
              <a:rPr lang="en-US" dirty="0" err="1"/>
              <a:t>bersama</a:t>
            </a:r>
            <a:r>
              <a:rPr lang="en-US" dirty="0"/>
              <a:t>.</a:t>
            </a:r>
            <a:endParaRPr lang="id-ID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82"/>
          <a:stretch/>
        </p:blipFill>
        <p:spPr>
          <a:xfrm>
            <a:off x="8795385" y="4221163"/>
            <a:ext cx="3396615" cy="2516187"/>
          </a:xfrm>
          <a:prstGeom prst="rect">
            <a:avLst/>
          </a:prstGeom>
          <a:effectLst>
            <a:softEdge rad="165100"/>
          </a:effec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620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90500" y="545099"/>
            <a:ext cx="11633200" cy="1376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1692" y="545099"/>
            <a:ext cx="11029616" cy="707544"/>
          </a:xfrm>
        </p:spPr>
        <p:txBody>
          <a:bodyPr/>
          <a:lstStyle/>
          <a:p>
            <a:r>
              <a:rPr lang="en-ID" dirty="0">
                <a:solidFill>
                  <a:schemeClr val="accent1">
                    <a:lumMod val="50000"/>
                  </a:schemeClr>
                </a:solidFill>
              </a:rPr>
              <a:t>TAHAPAN PENUMBUHAN</a:t>
            </a:r>
            <a:endParaRPr lang="id-ID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771692" y="1757266"/>
            <a:ext cx="3165308" cy="4316337"/>
          </a:xfrm>
        </p:spPr>
        <p:txBody>
          <a:bodyPr>
            <a:noAutofit/>
          </a:bodyPr>
          <a:lstStyle/>
          <a:p>
            <a:pPr marL="0" lvl="4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2000" b="1" dirty="0"/>
              <a:t>Tahap Persiapan </a:t>
            </a:r>
            <a:endParaRPr lang="en-ID" sz="2000" b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7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6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 err="1"/>
              <a:t>Identifikasi</a:t>
            </a:r>
            <a:r>
              <a:rPr lang="en-US" sz="1600" dirty="0"/>
              <a:t> </a:t>
            </a:r>
            <a:r>
              <a:rPr lang="en-US" sz="1600" dirty="0" err="1"/>
              <a:t>potensi</a:t>
            </a:r>
            <a:r>
              <a:rPr lang="en-US" sz="1600" dirty="0"/>
              <a:t> </a:t>
            </a:r>
            <a:r>
              <a:rPr lang="en-US" sz="1600" dirty="0" err="1"/>
              <a:t>meliputi</a:t>
            </a:r>
            <a:r>
              <a:rPr lang="id-ID" sz="1600" dirty="0"/>
              <a:t> : </a:t>
            </a:r>
          </a:p>
          <a:p>
            <a:pPr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id-ID" sz="1600" dirty="0"/>
              <a:t>Jumlah </a:t>
            </a:r>
            <a:r>
              <a:rPr lang="en-US" sz="1600" dirty="0" err="1"/>
              <a:t>calon</a:t>
            </a:r>
            <a:r>
              <a:rPr lang="en-US" sz="1600" dirty="0"/>
              <a:t> </a:t>
            </a:r>
            <a:r>
              <a:rPr lang="en-US" sz="1600" dirty="0" err="1"/>
              <a:t>anggota</a:t>
            </a:r>
            <a:r>
              <a:rPr lang="en-US" sz="1600" dirty="0"/>
              <a:t> </a:t>
            </a:r>
            <a:r>
              <a:rPr lang="en-US" sz="1600" dirty="0" err="1"/>
              <a:t>kelompok</a:t>
            </a:r>
            <a:r>
              <a:rPr lang="en-US" sz="1600" dirty="0"/>
              <a:t>;</a:t>
            </a:r>
            <a:endParaRPr lang="id-ID" sz="1600" dirty="0"/>
          </a:p>
          <a:p>
            <a:pPr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id-ID" sz="1600" dirty="0"/>
              <a:t>Jenis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potensi</a:t>
            </a:r>
            <a:r>
              <a:rPr lang="en-US" sz="1600" dirty="0"/>
              <a:t> </a:t>
            </a:r>
            <a:r>
              <a:rPr lang="en-US" sz="1600" dirty="0" err="1"/>
              <a:t>bidang</a:t>
            </a:r>
            <a:r>
              <a:rPr lang="en-US" sz="1600" dirty="0"/>
              <a:t>/</a:t>
            </a:r>
            <a:r>
              <a:rPr lang="en-US" sz="1600" dirty="0" err="1"/>
              <a:t>komoditi</a:t>
            </a:r>
            <a:r>
              <a:rPr lang="en-US" sz="1600" dirty="0"/>
              <a:t> </a:t>
            </a:r>
            <a:r>
              <a:rPr lang="en-US" sz="1600" dirty="0" err="1"/>
              <a:t>usaha</a:t>
            </a:r>
            <a:r>
              <a:rPr lang="en-US" sz="1600" dirty="0"/>
              <a:t>; </a:t>
            </a:r>
            <a:endParaRPr lang="id-ID" sz="1600" dirty="0"/>
          </a:p>
          <a:p>
            <a:pPr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id-ID" sz="1600" dirty="0"/>
              <a:t>Sarana penangkapan ikan</a:t>
            </a:r>
            <a:r>
              <a:rPr lang="en-US" sz="1600" dirty="0"/>
              <a:t> yang </a:t>
            </a:r>
            <a:r>
              <a:rPr lang="en-US" sz="1600" dirty="0" err="1"/>
              <a:t>dimiliki</a:t>
            </a:r>
            <a:r>
              <a:rPr lang="id-ID" sz="1600" dirty="0"/>
              <a:t>;</a:t>
            </a:r>
          </a:p>
          <a:p>
            <a:pPr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dirty="0" err="1"/>
              <a:t>Peluang</a:t>
            </a:r>
            <a:r>
              <a:rPr lang="en-US" sz="1600" dirty="0"/>
              <a:t> </a:t>
            </a:r>
            <a:r>
              <a:rPr lang="en-US" sz="1600" dirty="0" err="1"/>
              <a:t>usaha</a:t>
            </a:r>
            <a:r>
              <a:rPr lang="en-US" sz="1600" dirty="0"/>
              <a:t> yang </a:t>
            </a:r>
            <a:r>
              <a:rPr lang="en-US" sz="1600" dirty="0" err="1"/>
              <a:t>akan</a:t>
            </a:r>
            <a:r>
              <a:rPr lang="en-US" sz="1600" dirty="0"/>
              <a:t> </a:t>
            </a:r>
            <a:r>
              <a:rPr lang="en-US" sz="1600" dirty="0" err="1"/>
              <a:t>dikembangkan</a:t>
            </a:r>
            <a:r>
              <a:rPr lang="en-US" sz="1600" dirty="0"/>
              <a:t>;</a:t>
            </a:r>
            <a:endParaRPr lang="id-ID" sz="1600" dirty="0"/>
          </a:p>
          <a:p>
            <a:pPr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dirty="0" err="1"/>
              <a:t>Mitra</a:t>
            </a:r>
            <a:r>
              <a:rPr lang="en-US" sz="1600" dirty="0"/>
              <a:t> </a:t>
            </a:r>
            <a:r>
              <a:rPr lang="en-US" sz="1600" dirty="0" err="1"/>
              <a:t>usaha</a:t>
            </a:r>
            <a:r>
              <a:rPr lang="en-US" sz="1600" dirty="0"/>
              <a:t> </a:t>
            </a:r>
            <a:r>
              <a:rPr lang="en-US" sz="1600" dirty="0" err="1"/>
              <a:t>potensial</a:t>
            </a:r>
            <a:r>
              <a:rPr lang="en-US" sz="1600" dirty="0"/>
              <a:t>;</a:t>
            </a:r>
            <a:endParaRPr lang="id-ID" sz="1600" dirty="0"/>
          </a:p>
          <a:p>
            <a:pPr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id-ID" sz="1600" dirty="0"/>
              <a:t>Akses </a:t>
            </a:r>
            <a:r>
              <a:rPr lang="en-US" sz="1600" dirty="0" err="1"/>
              <a:t>pemasaran</a:t>
            </a:r>
            <a:r>
              <a:rPr lang="en-US" sz="1600" dirty="0"/>
              <a:t>;</a:t>
            </a:r>
            <a:endParaRPr lang="id-ID" sz="1600" dirty="0"/>
          </a:p>
          <a:p>
            <a:pPr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dirty="0" err="1"/>
              <a:t>Akses</a:t>
            </a:r>
            <a:r>
              <a:rPr lang="en-US" sz="1600" dirty="0"/>
              <a:t> </a:t>
            </a:r>
            <a:r>
              <a:rPr lang="en-US" sz="1600" dirty="0" err="1"/>
              <a:t>permodalan</a:t>
            </a:r>
            <a:r>
              <a:rPr lang="en-US" sz="1600" dirty="0"/>
              <a:t>; </a:t>
            </a:r>
            <a:endParaRPr lang="id-ID" sz="1600" dirty="0"/>
          </a:p>
          <a:p>
            <a:pPr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dirty="0" err="1"/>
              <a:t>Kearifan</a:t>
            </a:r>
            <a:r>
              <a:rPr lang="en-US" sz="1600" dirty="0"/>
              <a:t> </a:t>
            </a:r>
            <a:r>
              <a:rPr lang="en-US" sz="1600" dirty="0" err="1"/>
              <a:t>lokal</a:t>
            </a:r>
            <a:r>
              <a:rPr lang="en-US" sz="1600" dirty="0"/>
              <a:t> </a:t>
            </a:r>
            <a:r>
              <a:rPr lang="en-US" sz="1600" dirty="0" err="1"/>
              <a:t>setempat</a:t>
            </a:r>
            <a:r>
              <a:rPr lang="en-US" sz="1600" dirty="0"/>
              <a:t>.</a:t>
            </a:r>
            <a:endParaRPr lang="id-ID" sz="1600" dirty="0"/>
          </a:p>
        </p:txBody>
      </p:sp>
      <p:sp>
        <p:nvSpPr>
          <p:cNvPr id="5" name="Rectangle 4"/>
          <p:cNvSpPr/>
          <p:nvPr/>
        </p:nvSpPr>
        <p:spPr>
          <a:xfrm>
            <a:off x="4711700" y="1765949"/>
            <a:ext cx="35179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8900" lvl="4" defTabSz="179388">
              <a:buClr>
                <a:schemeClr val="accent2"/>
              </a:buClr>
              <a:buSzPct val="92000"/>
            </a:pPr>
            <a:r>
              <a:rPr lang="id-ID" sz="2000" b="1" dirty="0">
                <a:solidFill>
                  <a:schemeClr val="tx2"/>
                </a:solidFill>
              </a:rPr>
              <a:t>Tahap Pembentukan</a:t>
            </a:r>
            <a:endParaRPr lang="en-ID" sz="2000" b="1" dirty="0">
              <a:solidFill>
                <a:schemeClr val="tx2"/>
              </a:solidFill>
            </a:endParaRPr>
          </a:p>
          <a:p>
            <a:pPr marL="88900" lvl="4" defTabSz="179388">
              <a:buClr>
                <a:schemeClr val="accent2"/>
              </a:buClr>
              <a:buSzPct val="92000"/>
            </a:pPr>
            <a:endParaRPr lang="en-ID" sz="2000" b="1" dirty="0">
              <a:solidFill>
                <a:schemeClr val="tx2"/>
              </a:solidFill>
            </a:endParaRPr>
          </a:p>
          <a:p>
            <a:pPr marL="88900" lvl="4" defTabSz="179388">
              <a:buClr>
                <a:schemeClr val="accent2"/>
              </a:buClr>
              <a:buSzPct val="92000"/>
            </a:pPr>
            <a:endParaRPr lang="id-ID" sz="2000" b="1" dirty="0">
              <a:solidFill>
                <a:schemeClr val="tx2"/>
              </a:solidFill>
            </a:endParaRPr>
          </a:p>
          <a:p>
            <a:pPr marL="342900" lvl="0" indent="-342900" algn="just">
              <a:buFont typeface="+mj-lt"/>
              <a:buAutoNum type="arabicParenR"/>
            </a:pPr>
            <a:r>
              <a:rPr lang="en-ID" sz="1600" dirty="0" err="1">
                <a:solidFill>
                  <a:schemeClr val="tx2"/>
                </a:solidFill>
              </a:rPr>
              <a:t>Rapat</a:t>
            </a:r>
            <a:r>
              <a:rPr lang="en-ID" sz="1600" dirty="0">
                <a:solidFill>
                  <a:schemeClr val="tx2"/>
                </a:solidFill>
              </a:rPr>
              <a:t> </a:t>
            </a:r>
            <a:r>
              <a:rPr lang="en-ID" sz="1600" dirty="0" err="1">
                <a:solidFill>
                  <a:schemeClr val="tx2"/>
                </a:solidFill>
              </a:rPr>
              <a:t>Anggota</a:t>
            </a:r>
            <a:r>
              <a:rPr lang="en-ID" sz="1600" dirty="0" smtClean="0">
                <a:solidFill>
                  <a:schemeClr val="tx2"/>
                </a:solidFill>
              </a:rPr>
              <a:t>; </a:t>
            </a:r>
            <a:r>
              <a:rPr lang="en-ID" sz="1600" i="1" dirty="0" smtClean="0">
                <a:solidFill>
                  <a:srgbClr val="FF0000"/>
                </a:solidFill>
              </a:rPr>
              <a:t>(</a:t>
            </a:r>
            <a:r>
              <a:rPr lang="en-ID" sz="1600" i="1" dirty="0" err="1" smtClean="0">
                <a:solidFill>
                  <a:srgbClr val="FF0000"/>
                </a:solidFill>
              </a:rPr>
              <a:t>Pendampingan</a:t>
            </a:r>
            <a:r>
              <a:rPr lang="en-ID" sz="1600" i="1" dirty="0" smtClean="0">
                <a:solidFill>
                  <a:srgbClr val="FF0000"/>
                </a:solidFill>
              </a:rPr>
              <a:t> </a:t>
            </a:r>
            <a:r>
              <a:rPr lang="en-ID" sz="1600" i="1" dirty="0" err="1" smtClean="0">
                <a:solidFill>
                  <a:srgbClr val="FF0000"/>
                </a:solidFill>
              </a:rPr>
              <a:t>Dinas</a:t>
            </a:r>
            <a:r>
              <a:rPr lang="en-ID" sz="1600" i="1" dirty="0" smtClean="0">
                <a:solidFill>
                  <a:srgbClr val="FF0000"/>
                </a:solidFill>
              </a:rPr>
              <a:t> </a:t>
            </a:r>
            <a:r>
              <a:rPr lang="en-ID" sz="1600" i="1" dirty="0" err="1" smtClean="0">
                <a:solidFill>
                  <a:srgbClr val="FF0000"/>
                </a:solidFill>
              </a:rPr>
              <a:t>dan</a:t>
            </a:r>
            <a:r>
              <a:rPr lang="en-ID" sz="1600" i="1" dirty="0" smtClean="0">
                <a:solidFill>
                  <a:srgbClr val="FF0000"/>
                </a:solidFill>
              </a:rPr>
              <a:t> </a:t>
            </a:r>
            <a:r>
              <a:rPr lang="en-ID" sz="1600" i="1" dirty="0" err="1" smtClean="0">
                <a:solidFill>
                  <a:srgbClr val="FF0000"/>
                </a:solidFill>
              </a:rPr>
              <a:t>Penyuluh</a:t>
            </a:r>
            <a:r>
              <a:rPr lang="en-ID" sz="1600" i="1" dirty="0" smtClean="0">
                <a:solidFill>
                  <a:srgbClr val="FF0000"/>
                </a:solidFill>
              </a:rPr>
              <a:t> </a:t>
            </a:r>
            <a:r>
              <a:rPr lang="en-ID" sz="1600" i="1" dirty="0" err="1" smtClean="0">
                <a:solidFill>
                  <a:srgbClr val="FF0000"/>
                </a:solidFill>
              </a:rPr>
              <a:t>Perikanan</a:t>
            </a:r>
            <a:r>
              <a:rPr lang="en-ID" sz="1600" dirty="0" smtClean="0">
                <a:solidFill>
                  <a:schemeClr val="tx2"/>
                </a:solidFill>
              </a:rPr>
              <a:t>)</a:t>
            </a:r>
            <a:endParaRPr lang="id-ID" sz="1600" dirty="0">
              <a:solidFill>
                <a:schemeClr val="tx2"/>
              </a:solidFill>
            </a:endParaRPr>
          </a:p>
          <a:p>
            <a:pPr marL="342900" lvl="0" indent="-342900" algn="just">
              <a:buFont typeface="+mj-lt"/>
              <a:buAutoNum type="arabicParenR"/>
            </a:pPr>
            <a:r>
              <a:rPr lang="en-ID" sz="1600" dirty="0" err="1">
                <a:solidFill>
                  <a:schemeClr val="tx2"/>
                </a:solidFill>
              </a:rPr>
              <a:t>Penyusunan</a:t>
            </a:r>
            <a:r>
              <a:rPr lang="en-ID" sz="1600" dirty="0">
                <a:solidFill>
                  <a:schemeClr val="tx2"/>
                </a:solidFill>
              </a:rPr>
              <a:t> </a:t>
            </a:r>
            <a:r>
              <a:rPr lang="id-ID" sz="1600" dirty="0">
                <a:solidFill>
                  <a:schemeClr val="tx2"/>
                </a:solidFill>
              </a:rPr>
              <a:t>AD-ART </a:t>
            </a:r>
            <a:endParaRPr lang="en-ID" sz="1600" dirty="0">
              <a:solidFill>
                <a:schemeClr val="tx2"/>
              </a:solidFill>
            </a:endParaRPr>
          </a:p>
          <a:p>
            <a:pPr marL="342900" lvl="0" indent="-342900" algn="just">
              <a:buFont typeface="+mj-lt"/>
              <a:buAutoNum type="arabicParenR"/>
            </a:pPr>
            <a:r>
              <a:rPr lang="en-US" sz="1600" dirty="0" err="1">
                <a:solidFill>
                  <a:schemeClr val="tx2"/>
                </a:solidFill>
              </a:rPr>
              <a:t>Membentuk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US" sz="1600" dirty="0" err="1">
                <a:solidFill>
                  <a:schemeClr val="tx2"/>
                </a:solidFill>
              </a:rPr>
              <a:t>dan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US" sz="1600" dirty="0" err="1">
                <a:solidFill>
                  <a:schemeClr val="tx2"/>
                </a:solidFill>
              </a:rPr>
              <a:t>memilih</a:t>
            </a:r>
            <a:r>
              <a:rPr lang="id-ID" sz="1600" dirty="0">
                <a:solidFill>
                  <a:schemeClr val="tx2"/>
                </a:solidFill>
              </a:rPr>
              <a:t> pengurus KUB</a:t>
            </a:r>
            <a:endParaRPr lang="en-ID" sz="1600" dirty="0">
              <a:solidFill>
                <a:schemeClr val="tx2"/>
              </a:solidFill>
            </a:endParaRPr>
          </a:p>
          <a:p>
            <a:pPr marL="342900" lvl="0" indent="-342900" algn="just">
              <a:buFont typeface="+mj-lt"/>
              <a:buAutoNum type="arabicParenR"/>
            </a:pPr>
            <a:r>
              <a:rPr lang="en-US" sz="1600" dirty="0" err="1">
                <a:solidFill>
                  <a:schemeClr val="tx2"/>
                </a:solidFill>
              </a:rPr>
              <a:t>Jumlah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US" sz="1600" dirty="0" err="1">
                <a:solidFill>
                  <a:schemeClr val="tx2"/>
                </a:solidFill>
              </a:rPr>
              <a:t>anggota</a:t>
            </a:r>
            <a:r>
              <a:rPr lang="en-US" sz="1600" dirty="0">
                <a:solidFill>
                  <a:schemeClr val="tx2"/>
                </a:solidFill>
              </a:rPr>
              <a:t> minimal 10 orang;</a:t>
            </a:r>
          </a:p>
          <a:p>
            <a:pPr marL="342900" lvl="0" indent="-342900" algn="just">
              <a:buFont typeface="+mj-lt"/>
              <a:buAutoNum type="arabicParenR"/>
            </a:pPr>
            <a:r>
              <a:rPr lang="id-ID" sz="1600" dirty="0">
                <a:solidFill>
                  <a:schemeClr val="tx2"/>
                </a:solidFill>
              </a:rPr>
              <a:t>Jenis usaha yang akan menjadi usaha utama KUB </a:t>
            </a:r>
            <a:endParaRPr lang="en-ID" sz="1600" dirty="0">
              <a:solidFill>
                <a:schemeClr val="tx2"/>
              </a:solidFill>
            </a:endParaRPr>
          </a:p>
          <a:p>
            <a:pPr marL="342900" lvl="0" indent="-342900" algn="just">
              <a:buFont typeface="+mj-lt"/>
              <a:buAutoNum type="arabicParenR"/>
            </a:pPr>
            <a:r>
              <a:rPr lang="id-ID" sz="1600" dirty="0">
                <a:solidFill>
                  <a:schemeClr val="tx2"/>
                </a:solidFill>
              </a:rPr>
              <a:t>Rencana Kerja KUB</a:t>
            </a:r>
            <a:r>
              <a:rPr lang="en-US" sz="1600" dirty="0">
                <a:solidFill>
                  <a:schemeClr val="tx2"/>
                </a:solidFill>
              </a:rPr>
              <a:t>;</a:t>
            </a:r>
          </a:p>
          <a:p>
            <a:pPr marL="342900" lvl="0" indent="-342900" algn="just">
              <a:buFont typeface="+mj-lt"/>
              <a:buAutoNum type="arabicParenR"/>
            </a:pPr>
            <a:r>
              <a:rPr lang="id-ID" sz="1600" dirty="0">
                <a:solidFill>
                  <a:schemeClr val="tx2"/>
                </a:solidFill>
              </a:rPr>
              <a:t>Modal usaha  KUB dapat bersumber dari</a:t>
            </a:r>
            <a:r>
              <a:rPr lang="en-US" sz="1600" dirty="0">
                <a:solidFill>
                  <a:schemeClr val="tx2"/>
                </a:solidFill>
              </a:rPr>
              <a:t>: </a:t>
            </a:r>
            <a:r>
              <a:rPr lang="en-US" sz="1600" dirty="0" err="1">
                <a:solidFill>
                  <a:schemeClr val="tx2"/>
                </a:solidFill>
              </a:rPr>
              <a:t>simpanan</a:t>
            </a:r>
            <a:r>
              <a:rPr lang="id-ID" sz="1600" dirty="0">
                <a:solidFill>
                  <a:schemeClr val="tx2"/>
                </a:solidFill>
              </a:rPr>
              <a:t> pokok, modal penyertaan, modal </a:t>
            </a:r>
            <a:endParaRPr lang="en-ID" sz="1600" dirty="0">
              <a:solidFill>
                <a:schemeClr val="tx2"/>
              </a:solidFill>
            </a:endParaRPr>
          </a:p>
          <a:p>
            <a:pPr marL="342900" lvl="0" indent="-342900" algn="just">
              <a:buFont typeface="+mj-lt"/>
              <a:buAutoNum type="arabicParenR"/>
            </a:pPr>
            <a:r>
              <a:rPr lang="id-ID" sz="1600" dirty="0">
                <a:solidFill>
                  <a:schemeClr val="tx2"/>
                </a:solidFill>
              </a:rPr>
              <a:t>Menyiapkan berita acara penumbuhan KUB diketahui oleh Kepala Desa/Lurah setempat.</a:t>
            </a:r>
          </a:p>
        </p:txBody>
      </p:sp>
      <p:sp>
        <p:nvSpPr>
          <p:cNvPr id="6" name="Rectangle 5"/>
          <p:cNvSpPr/>
          <p:nvPr/>
        </p:nvSpPr>
        <p:spPr>
          <a:xfrm>
            <a:off x="8712200" y="1766598"/>
            <a:ext cx="2644608" cy="4534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lvl="4" algn="just">
              <a:lnSpc>
                <a:spcPct val="115000"/>
              </a:lnSpc>
              <a:spcAft>
                <a:spcPts val="0"/>
              </a:spcAft>
            </a:pPr>
            <a:r>
              <a:rPr lang="id-ID" sz="2000" b="1" dirty="0">
                <a:solidFill>
                  <a:schemeClr val="tx2"/>
                </a:solidFill>
              </a:rPr>
              <a:t>Tahap </a:t>
            </a:r>
            <a:r>
              <a:rPr lang="en-ID" sz="2000" b="1" dirty="0" err="1">
                <a:solidFill>
                  <a:schemeClr val="tx2"/>
                </a:solidFill>
              </a:rPr>
              <a:t>Penetapan</a:t>
            </a:r>
            <a:endParaRPr lang="en-ID" sz="2000" b="1" dirty="0">
              <a:solidFill>
                <a:schemeClr val="tx2"/>
              </a:solidFill>
            </a:endParaRPr>
          </a:p>
          <a:p>
            <a:pPr marL="270510" algn="just">
              <a:lnSpc>
                <a:spcPct val="115000"/>
              </a:lnSpc>
              <a:spcAft>
                <a:spcPts val="0"/>
              </a:spcAft>
            </a:pPr>
            <a:endParaRPr lang="en-US" sz="1100" dirty="0">
              <a:solidFill>
                <a:srgbClr val="000000"/>
              </a:solidFill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70510" algn="just">
              <a:lnSpc>
                <a:spcPct val="115000"/>
              </a:lnSpc>
              <a:spcAft>
                <a:spcPts val="0"/>
              </a:spcAft>
            </a:pPr>
            <a:endParaRPr lang="en-US" sz="1100" dirty="0">
              <a:solidFill>
                <a:srgbClr val="000000"/>
              </a:solidFill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70510" algn="just">
              <a:lnSpc>
                <a:spcPct val="115000"/>
              </a:lnSpc>
              <a:spcAft>
                <a:spcPts val="0"/>
              </a:spcAft>
            </a:pPr>
            <a:endParaRPr lang="en-US" sz="1100" dirty="0">
              <a:solidFill>
                <a:srgbClr val="000000"/>
              </a:solidFill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70510">
              <a:lnSpc>
                <a:spcPct val="115000"/>
              </a:lnSpc>
              <a:spcAft>
                <a:spcPts val="0"/>
              </a:spcAft>
            </a:pPr>
            <a:r>
              <a:rPr lang="en-US" dirty="0" err="1">
                <a:solidFill>
                  <a:schemeClr val="tx2"/>
                </a:solidFill>
              </a:rPr>
              <a:t>Penetapan</a:t>
            </a:r>
            <a:r>
              <a:rPr lang="en-US" dirty="0">
                <a:solidFill>
                  <a:schemeClr val="tx2"/>
                </a:solidFill>
              </a:rPr>
              <a:t> KUB </a:t>
            </a:r>
            <a:r>
              <a:rPr lang="en-US" dirty="0" err="1">
                <a:solidFill>
                  <a:schemeClr val="tx2"/>
                </a:solidFill>
              </a:rPr>
              <a:t>melalui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penyusunan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Berita</a:t>
            </a:r>
            <a:r>
              <a:rPr lang="en-US" dirty="0">
                <a:solidFill>
                  <a:schemeClr val="tx2"/>
                </a:solidFill>
              </a:rPr>
              <a:t> Acara </a:t>
            </a:r>
            <a:r>
              <a:rPr lang="id-ID" dirty="0">
                <a:solidFill>
                  <a:schemeClr val="tx2"/>
                </a:solidFill>
              </a:rPr>
              <a:t>penumbuhan KUB </a:t>
            </a:r>
            <a:r>
              <a:rPr lang="en-ID" dirty="0">
                <a:solidFill>
                  <a:schemeClr val="tx2"/>
                </a:solidFill>
              </a:rPr>
              <a:t>yang </a:t>
            </a:r>
            <a:r>
              <a:rPr lang="id-ID" dirty="0">
                <a:solidFill>
                  <a:schemeClr val="tx2"/>
                </a:solidFill>
              </a:rPr>
              <a:t>diketahui oleh Kepala Desa/Lurah </a:t>
            </a:r>
            <a:r>
              <a:rPr lang="id-ID" dirty="0" smtClean="0">
                <a:solidFill>
                  <a:schemeClr val="tx2"/>
                </a:solidFill>
              </a:rPr>
              <a:t>setempat sebagaimana </a:t>
            </a:r>
            <a:r>
              <a:rPr lang="id-ID" b="1" dirty="0" smtClean="0">
                <a:solidFill>
                  <a:schemeClr val="tx2"/>
                </a:solidFill>
              </a:rPr>
              <a:t>(formulir 1)</a:t>
            </a:r>
            <a:r>
              <a:rPr lang="id-ID" dirty="0" smtClean="0">
                <a:solidFill>
                  <a:schemeClr val="tx2"/>
                </a:solidFill>
              </a:rPr>
              <a:t>, untuk selanjutnya dicantumkan kedalam data korporasi (satudata.kkp.go.id) </a:t>
            </a:r>
            <a:endParaRPr lang="id-ID" dirty="0">
              <a:solidFill>
                <a:schemeClr val="tx2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886280" y="2344318"/>
            <a:ext cx="10495640" cy="8530"/>
          </a:xfrm>
          <a:prstGeom prst="line">
            <a:avLst/>
          </a:prstGeom>
          <a:ln w="57150">
            <a:solidFill>
              <a:srgbClr val="0070C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262598" y="2094411"/>
            <a:ext cx="0" cy="4249829"/>
          </a:xfrm>
          <a:prstGeom prst="line">
            <a:avLst/>
          </a:prstGeom>
          <a:ln w="28575">
            <a:solidFill>
              <a:srgbClr val="0070C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8476860" y="2094411"/>
            <a:ext cx="0" cy="4249829"/>
          </a:xfrm>
          <a:prstGeom prst="line">
            <a:avLst/>
          </a:prstGeom>
          <a:ln w="28575">
            <a:solidFill>
              <a:srgbClr val="0070C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87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90500" y="545099"/>
            <a:ext cx="11633200" cy="1376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1692" y="545099"/>
            <a:ext cx="11029616" cy="707544"/>
          </a:xfrm>
        </p:spPr>
        <p:txBody>
          <a:bodyPr/>
          <a:lstStyle/>
          <a:p>
            <a:r>
              <a:rPr lang="en-ID" dirty="0" smtClean="0">
                <a:solidFill>
                  <a:schemeClr val="accent1">
                    <a:lumMod val="50000"/>
                  </a:schemeClr>
                </a:solidFill>
              </a:rPr>
              <a:t>FORMULIR 1</a:t>
            </a:r>
            <a:endParaRPr lang="id-ID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923" y="545098"/>
            <a:ext cx="4531807" cy="6447801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63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41300" y="596900"/>
            <a:ext cx="11696700" cy="1930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74842" y="3683481"/>
            <a:ext cx="11029616" cy="1063144"/>
          </a:xfrm>
          <a:solidFill>
            <a:schemeClr val="accent2">
              <a:lumMod val="75000"/>
            </a:schemeClr>
          </a:solidFill>
        </p:spPr>
        <p:txBody>
          <a:bodyPr anchor="ctr" anchorCtr="0">
            <a:noAutofit/>
          </a:bodyPr>
          <a:lstStyle/>
          <a:p>
            <a:pPr algn="ctr" defTabSz="914400"/>
            <a:r>
              <a:rPr lang="en-ID" sz="4800" b="1" dirty="0" err="1">
                <a:latin typeface="Britannic Bold" panose="020B0903060703020204" pitchFamily="34" charset="0"/>
                <a:ea typeface="+mn-ea"/>
                <a:cs typeface="+mn-cs"/>
              </a:rPr>
              <a:t>Pengembangan</a:t>
            </a:r>
            <a:r>
              <a:rPr lang="en-ID" sz="4800" b="1" dirty="0">
                <a:latin typeface="Britannic Bold" panose="020B0903060703020204" pitchFamily="34" charset="0"/>
                <a:ea typeface="+mn-ea"/>
                <a:cs typeface="+mn-cs"/>
              </a:rPr>
              <a:t> KUB</a:t>
            </a:r>
            <a:endParaRPr lang="id-ID" sz="4800" b="1" dirty="0">
              <a:latin typeface="Britannic Bold" panose="020B0903060703020204" pitchFamily="34" charset="0"/>
              <a:ea typeface="+mn-ea"/>
              <a:cs typeface="+mn-cs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746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74625" y="569252"/>
            <a:ext cx="11633200" cy="1376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8404569"/>
              </p:ext>
            </p:extLst>
          </p:nvPr>
        </p:nvGraphicFramePr>
        <p:xfrm>
          <a:off x="1029391" y="1355393"/>
          <a:ext cx="4901509" cy="5094322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49015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141155">
                <a:tc>
                  <a:txBody>
                    <a:bodyPr/>
                    <a:lstStyle/>
                    <a:p>
                      <a:endParaRPr lang="en-US" sz="100" dirty="0">
                        <a:solidFill>
                          <a:schemeClr val="tx1"/>
                        </a:solidFill>
                        <a:latin typeface="Corbel" panose="020B0503020204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56102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/>
                        <a:t>Peningkatan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kapasitas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sumber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daya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manusia</a:t>
                      </a:r>
                      <a:r>
                        <a:rPr lang="en-US" sz="1600" baseline="0" dirty="0"/>
                        <a:t> </a:t>
                      </a:r>
                      <a:r>
                        <a:rPr lang="en-US" sz="1600" baseline="0" dirty="0" err="1"/>
                        <a:t>melalui</a:t>
                      </a:r>
                      <a:r>
                        <a:rPr lang="en-US" sz="1600" baseline="0" dirty="0"/>
                        <a:t> </a:t>
                      </a:r>
                      <a:r>
                        <a:rPr lang="en-US" sz="1600" baseline="0" dirty="0" err="1"/>
                        <a:t>pelatihan</a:t>
                      </a:r>
                      <a:r>
                        <a:rPr lang="en-US" sz="1600" baseline="0" dirty="0"/>
                        <a:t>/</a:t>
                      </a:r>
                      <a:r>
                        <a:rPr lang="en-US" sz="1600" baseline="0" dirty="0" err="1"/>
                        <a:t>Bimtek</a:t>
                      </a:r>
                      <a:endParaRPr lang="id-ID" sz="1600" dirty="0">
                        <a:latin typeface="Bahnschrift Light SemiCondensed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4770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/>
                        <a:t>Pembinaan</a:t>
                      </a:r>
                      <a:r>
                        <a:rPr lang="en-US" sz="1600" dirty="0"/>
                        <a:t> KUB </a:t>
                      </a:r>
                      <a:r>
                        <a:rPr lang="en-US" sz="1600" dirty="0" err="1"/>
                        <a:t>dilaksanakan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secara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berjenjang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dari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pusat</a:t>
                      </a:r>
                      <a:r>
                        <a:rPr lang="en-US" sz="1600" dirty="0"/>
                        <a:t>, </a:t>
                      </a:r>
                      <a:r>
                        <a:rPr lang="en-US" sz="1600" dirty="0" err="1"/>
                        <a:t>provinsi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dan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kabupaten</a:t>
                      </a:r>
                      <a:r>
                        <a:rPr lang="en-US" sz="1600" dirty="0"/>
                        <a:t>/</a:t>
                      </a:r>
                      <a:r>
                        <a:rPr lang="en-US" sz="1600" dirty="0" err="1"/>
                        <a:t>kota</a:t>
                      </a:r>
                      <a:endParaRPr lang="id-ID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34138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600" dirty="0"/>
                        <a:t>Penyediaan </a:t>
                      </a:r>
                      <a:r>
                        <a:rPr lang="en-US" sz="1600" dirty="0" err="1"/>
                        <a:t>bantuan</a:t>
                      </a:r>
                      <a:r>
                        <a:rPr lang="en-US" sz="1600" dirty="0"/>
                        <a:t> </a:t>
                      </a:r>
                      <a:r>
                        <a:rPr lang="id-ID" sz="1600" dirty="0"/>
                        <a:t>sarana dan prasarana, </a:t>
                      </a:r>
                      <a:r>
                        <a:rPr lang="en-US" sz="1600" dirty="0" err="1"/>
                        <a:t>informasi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dan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teknologi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untuk</a:t>
                      </a:r>
                      <a:r>
                        <a:rPr lang="id-ID" sz="1600" dirty="0"/>
                        <a:t> menunjang </a:t>
                      </a:r>
                      <a:r>
                        <a:rPr lang="en-US" sz="1600" dirty="0" err="1"/>
                        <a:t>operasional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dan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peningkatan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skala</a:t>
                      </a:r>
                      <a:r>
                        <a:rPr lang="id-ID" sz="1600" dirty="0"/>
                        <a:t> usaha</a:t>
                      </a:r>
                      <a:endParaRPr lang="en-US" sz="1600" dirty="0">
                        <a:latin typeface="Bahnschrift Light SemiCondensed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502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/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/>
                        <a:t>Bentuk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perlindungan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terhadap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nelayan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anggota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smtClean="0"/>
                        <a:t>KUB</a:t>
                      </a:r>
                      <a:endParaRPr lang="id-ID" sz="1600" dirty="0">
                        <a:latin typeface="Bahnschrift Light SemiCondensed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95149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D" sz="1050" dirty="0"/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600" dirty="0"/>
                        <a:t>Pengu</a:t>
                      </a:r>
                      <a:r>
                        <a:rPr lang="en-US" sz="1600" dirty="0" err="1"/>
                        <a:t>atan</a:t>
                      </a:r>
                      <a:r>
                        <a:rPr lang="id-ID" sz="1600" dirty="0"/>
                        <a:t> </a:t>
                      </a:r>
                      <a:r>
                        <a:rPr lang="id-ID" sz="1600" dirty="0" smtClean="0"/>
                        <a:t>usaha</a:t>
                      </a:r>
                      <a:endParaRPr lang="id-ID" sz="1600" dirty="0">
                        <a:latin typeface="Bahnschrift Light SemiCondensed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73995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/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/>
                        <a:t>Peningkatan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peran</a:t>
                      </a:r>
                      <a:r>
                        <a:rPr lang="en-US" sz="1600" dirty="0"/>
                        <a:t> Forum KUB </a:t>
                      </a:r>
                      <a:endParaRPr lang="en-US" sz="1600" dirty="0">
                        <a:latin typeface="Bahnschrift Light SemiCondensed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741065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/>
                        <a:t>Peningkatan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kapasitas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kelembagaan</a:t>
                      </a:r>
                      <a:r>
                        <a:rPr lang="en-US" sz="1600" dirty="0"/>
                        <a:t> KUB </a:t>
                      </a:r>
                      <a:r>
                        <a:rPr lang="en-US" sz="1600" dirty="0" err="1"/>
                        <a:t>menjadi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lembaga</a:t>
                      </a:r>
                      <a:r>
                        <a:rPr lang="en-US" sz="1600" dirty="0"/>
                        <a:t> yang </a:t>
                      </a:r>
                      <a:r>
                        <a:rPr lang="en-US" sz="1600" dirty="0" err="1"/>
                        <a:t>berbadan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hukum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dalam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bentuk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koperasi</a:t>
                      </a:r>
                      <a:endParaRPr lang="id-ID" sz="1600" dirty="0">
                        <a:latin typeface="Bahnschrift Light SemiCondensed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9" name="Content Placeholder 2"/>
          <p:cNvSpPr txBox="1">
            <a:spLocks/>
          </p:cNvSpPr>
          <p:nvPr/>
        </p:nvSpPr>
        <p:spPr>
          <a:xfrm>
            <a:off x="6388102" y="1456930"/>
            <a:ext cx="5321298" cy="633120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 err="1"/>
              <a:t>Perencanaan</a:t>
            </a:r>
            <a:r>
              <a:rPr lang="en-US" sz="1600" dirty="0"/>
              <a:t> Usaha, M</a:t>
            </a:r>
            <a:r>
              <a:rPr lang="id-ID" sz="1600" dirty="0"/>
              <a:t>anajemen </a:t>
            </a:r>
            <a:r>
              <a:rPr lang="en-US" sz="1600" dirty="0" err="1"/>
              <a:t>Pengelolaan</a:t>
            </a:r>
            <a:r>
              <a:rPr lang="en-US" sz="1600" dirty="0"/>
              <a:t> Usaha, </a:t>
            </a:r>
            <a:r>
              <a:rPr lang="en-US" sz="1600" dirty="0" err="1"/>
              <a:t>Teknologi</a:t>
            </a:r>
            <a:r>
              <a:rPr lang="en-US" sz="1600" dirty="0"/>
              <a:t> </a:t>
            </a:r>
            <a:r>
              <a:rPr lang="en-US" sz="1600" dirty="0" err="1"/>
              <a:t>Penangkapan</a:t>
            </a:r>
            <a:r>
              <a:rPr lang="en-US" sz="1600" dirty="0"/>
              <a:t> </a:t>
            </a:r>
            <a:r>
              <a:rPr lang="en-US" sz="1600" dirty="0" err="1"/>
              <a:t>Ikan</a:t>
            </a:r>
            <a:r>
              <a:rPr lang="en-US" sz="1600" dirty="0"/>
              <a:t>, </a:t>
            </a:r>
            <a:r>
              <a:rPr lang="id-ID" sz="1600" dirty="0"/>
              <a:t>Manajemen Pemasaran</a:t>
            </a:r>
            <a:r>
              <a:rPr lang="en-ID" sz="1600" dirty="0"/>
              <a:t>, </a:t>
            </a:r>
            <a:r>
              <a:rPr lang="id-ID" sz="1600" dirty="0"/>
              <a:t>Teknik Promosi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6388102" y="2814294"/>
            <a:ext cx="5321298" cy="692622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600" dirty="0"/>
              <a:t>A</a:t>
            </a:r>
            <a:r>
              <a:rPr lang="id-ID" sz="1600" dirty="0"/>
              <a:t>lat </a:t>
            </a:r>
            <a:r>
              <a:rPr lang="en-ID" sz="1600" dirty="0" err="1"/>
              <a:t>tangkap</a:t>
            </a:r>
            <a:r>
              <a:rPr lang="en-ID" sz="1600" dirty="0"/>
              <a:t>, </a:t>
            </a:r>
            <a:r>
              <a:rPr lang="id-ID" sz="1600" dirty="0"/>
              <a:t>kapal </a:t>
            </a:r>
            <a:r>
              <a:rPr lang="en-US" sz="1600" dirty="0" err="1"/>
              <a:t>penangkapan</a:t>
            </a:r>
            <a:r>
              <a:rPr lang="en-US" sz="1600" dirty="0"/>
              <a:t> </a:t>
            </a:r>
            <a:r>
              <a:rPr lang="en-US" sz="1600" dirty="0" err="1"/>
              <a:t>ikan</a:t>
            </a:r>
            <a:r>
              <a:rPr lang="en-US" sz="1600" dirty="0"/>
              <a:t>,  </a:t>
            </a:r>
            <a:r>
              <a:rPr lang="id-ID" sz="1600" dirty="0"/>
              <a:t>sarana usaha</a:t>
            </a:r>
            <a:r>
              <a:rPr lang="en-US" sz="1600" dirty="0"/>
              <a:t> </a:t>
            </a:r>
            <a:r>
              <a:rPr lang="en-US" sz="1600" dirty="0" err="1"/>
              <a:t>perikanan</a:t>
            </a:r>
            <a:r>
              <a:rPr lang="en-US" sz="1600" dirty="0"/>
              <a:t> (</a:t>
            </a:r>
            <a:r>
              <a:rPr lang="en-US" sz="1600" dirty="0" err="1"/>
              <a:t>Bengkel</a:t>
            </a:r>
            <a:r>
              <a:rPr lang="en-US" sz="1600" dirty="0"/>
              <a:t> </a:t>
            </a:r>
            <a:r>
              <a:rPr lang="en-US" sz="1600" dirty="0" err="1"/>
              <a:t>nelayan</a:t>
            </a:r>
            <a:r>
              <a:rPr lang="en-US" sz="1600" dirty="0"/>
              <a:t>, cold storage, </a:t>
            </a:r>
            <a:r>
              <a:rPr lang="en-US" sz="1600" dirty="0" err="1"/>
              <a:t>dll</a:t>
            </a:r>
            <a:r>
              <a:rPr lang="en-US" sz="1600" dirty="0"/>
              <a:t>)</a:t>
            </a:r>
            <a:endParaRPr lang="id-ID" sz="1600" dirty="0"/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6388102" y="4067655"/>
            <a:ext cx="5321298" cy="828164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600" dirty="0"/>
              <a:t>P</a:t>
            </a:r>
            <a:r>
              <a:rPr lang="id-ID" sz="1600" dirty="0"/>
              <a:t>engembangan produk</a:t>
            </a:r>
            <a:r>
              <a:rPr lang="en-ID" sz="1600" dirty="0"/>
              <a:t>,  </a:t>
            </a:r>
            <a:r>
              <a:rPr lang="en-US" sz="1600" dirty="0"/>
              <a:t>d</a:t>
            </a:r>
            <a:r>
              <a:rPr lang="id-ID" sz="1600" dirty="0"/>
              <a:t>iversifikasi </a:t>
            </a:r>
            <a:r>
              <a:rPr lang="en-US" sz="1600" dirty="0" err="1"/>
              <a:t>usaha</a:t>
            </a:r>
            <a:r>
              <a:rPr lang="en-US" sz="1600" dirty="0"/>
              <a:t>, </a:t>
            </a:r>
            <a:r>
              <a:rPr lang="en-US" sz="1600" dirty="0" err="1"/>
              <a:t>peningkatan</a:t>
            </a:r>
            <a:r>
              <a:rPr lang="id-ID" sz="1600" dirty="0"/>
              <a:t> modal</a:t>
            </a:r>
            <a:r>
              <a:rPr lang="en-ID" sz="1600" dirty="0"/>
              <a:t>, </a:t>
            </a:r>
            <a:r>
              <a:rPr lang="id-ID" sz="1600" dirty="0"/>
              <a:t>perluasan pasar/mitra usaha</a:t>
            </a:r>
            <a:r>
              <a:rPr lang="en-ID" sz="1600" dirty="0"/>
              <a:t> </a:t>
            </a:r>
            <a:r>
              <a:rPr lang="en-ID" sz="1600" dirty="0" err="1"/>
              <a:t>dan</a:t>
            </a:r>
            <a:r>
              <a:rPr lang="en-ID" sz="1600" dirty="0"/>
              <a:t> </a:t>
            </a:r>
            <a:r>
              <a:rPr lang="en-US" sz="1600" dirty="0" err="1"/>
              <a:t>investasi</a:t>
            </a:r>
            <a:r>
              <a:rPr lang="en-US" sz="1600" dirty="0"/>
              <a:t> </a:t>
            </a:r>
            <a:r>
              <a:rPr lang="en-US" sz="1600" dirty="0" err="1"/>
              <a:t>usaha</a:t>
            </a:r>
            <a:r>
              <a:rPr lang="en-US" sz="1600" dirty="0"/>
              <a:t> </a:t>
            </a:r>
            <a:r>
              <a:rPr lang="en-US" sz="1600" dirty="0" err="1"/>
              <a:t>dalam</a:t>
            </a:r>
            <a:r>
              <a:rPr lang="en-US" sz="1600" dirty="0"/>
              <a:t> </a:t>
            </a:r>
            <a:r>
              <a:rPr lang="en-US" sz="1600" dirty="0" err="1"/>
              <a:t>rangka</a:t>
            </a:r>
            <a:r>
              <a:rPr lang="en-US" sz="1600" dirty="0"/>
              <a:t> </a:t>
            </a:r>
            <a:r>
              <a:rPr lang="id-ID" sz="1600" dirty="0"/>
              <a:t>peningkatan skala usaha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6388102" y="3637640"/>
            <a:ext cx="5321298" cy="349152"/>
          </a:xfrm>
          <a:prstGeom prst="rect">
            <a:avLst/>
          </a:prstGeom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600" dirty="0" err="1"/>
              <a:t>Asuransi</a:t>
            </a:r>
            <a:r>
              <a:rPr lang="en-ID" sz="1600" dirty="0"/>
              <a:t> </a:t>
            </a:r>
            <a:r>
              <a:rPr lang="en-ID" sz="1600" dirty="0" err="1"/>
              <a:t>Nelayan</a:t>
            </a:r>
            <a:endParaRPr lang="id-ID" sz="1600" dirty="0"/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6388102" y="5772384"/>
            <a:ext cx="5321298" cy="667806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600" dirty="0" err="1"/>
              <a:t>Melalui</a:t>
            </a:r>
            <a:r>
              <a:rPr lang="en-ID" sz="1600" dirty="0"/>
              <a:t> </a:t>
            </a:r>
            <a:r>
              <a:rPr lang="en-ID" sz="1600" dirty="0" err="1"/>
              <a:t>penumbuhan</a:t>
            </a:r>
            <a:r>
              <a:rPr lang="en-ID" sz="1600" dirty="0"/>
              <a:t> </a:t>
            </a:r>
            <a:r>
              <a:rPr lang="en-ID" sz="1600" dirty="0" err="1"/>
              <a:t>koperasi</a:t>
            </a:r>
            <a:r>
              <a:rPr lang="en-ID" sz="1600" dirty="0"/>
              <a:t> </a:t>
            </a:r>
            <a:r>
              <a:rPr lang="en-ID" sz="1600" dirty="0" err="1"/>
              <a:t>baru</a:t>
            </a:r>
            <a:r>
              <a:rPr lang="en-ID" sz="1600" dirty="0"/>
              <a:t>, </a:t>
            </a:r>
            <a:r>
              <a:rPr lang="en-ID" sz="1600" dirty="0" err="1"/>
              <a:t>revitalisasi</a:t>
            </a:r>
            <a:r>
              <a:rPr lang="en-ID" sz="1600" dirty="0"/>
              <a:t> </a:t>
            </a:r>
            <a:r>
              <a:rPr lang="en-ID" sz="1600" dirty="0" err="1"/>
              <a:t>ataupun</a:t>
            </a:r>
            <a:r>
              <a:rPr lang="en-ID" sz="1600" dirty="0"/>
              <a:t> </a:t>
            </a:r>
            <a:r>
              <a:rPr lang="en-ID" sz="1600" dirty="0" err="1"/>
              <a:t>peleburan</a:t>
            </a:r>
            <a:endParaRPr lang="id-ID" sz="1600" dirty="0"/>
          </a:p>
        </p:txBody>
      </p:sp>
      <p:sp>
        <p:nvSpPr>
          <p:cNvPr id="15" name="Right Arrow 14"/>
          <p:cNvSpPr/>
          <p:nvPr/>
        </p:nvSpPr>
        <p:spPr>
          <a:xfrm>
            <a:off x="6019800" y="1608091"/>
            <a:ext cx="254002" cy="491483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/>
          <p:cNvSpPr/>
          <p:nvPr/>
        </p:nvSpPr>
        <p:spPr>
          <a:xfrm>
            <a:off x="6007100" y="2941218"/>
            <a:ext cx="254002" cy="491483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/>
          <p:cNvSpPr/>
          <p:nvPr/>
        </p:nvSpPr>
        <p:spPr>
          <a:xfrm>
            <a:off x="6007100" y="3608238"/>
            <a:ext cx="254002" cy="491483"/>
          </a:xfrm>
          <a:prstGeom prst="rightArrow">
            <a:avLst/>
          </a:prstGeom>
          <a:ln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/>
          <p:cNvSpPr/>
          <p:nvPr/>
        </p:nvSpPr>
        <p:spPr>
          <a:xfrm>
            <a:off x="6007100" y="4310254"/>
            <a:ext cx="254002" cy="491483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Arrow 18"/>
          <p:cNvSpPr/>
          <p:nvPr/>
        </p:nvSpPr>
        <p:spPr>
          <a:xfrm>
            <a:off x="6007100" y="5115675"/>
            <a:ext cx="254002" cy="491483"/>
          </a:xfrm>
          <a:prstGeom prst="rightArrow">
            <a:avLst/>
          </a:prstGeom>
          <a:ln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Arrow 19"/>
          <p:cNvSpPr/>
          <p:nvPr/>
        </p:nvSpPr>
        <p:spPr>
          <a:xfrm>
            <a:off x="5991225" y="5783481"/>
            <a:ext cx="254002" cy="491483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6388102" y="4984557"/>
            <a:ext cx="5321298" cy="667806"/>
          </a:xfrm>
          <a:prstGeom prst="rect">
            <a:avLst/>
          </a:prstGeom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600" dirty="0" err="1"/>
              <a:t>Sarana</a:t>
            </a:r>
            <a:r>
              <a:rPr lang="en-ID" sz="1600" dirty="0"/>
              <a:t> </a:t>
            </a:r>
            <a:r>
              <a:rPr lang="en-ID" sz="1600" dirty="0" err="1"/>
              <a:t>menampung</a:t>
            </a:r>
            <a:r>
              <a:rPr lang="en-ID" sz="1600" dirty="0"/>
              <a:t> </a:t>
            </a:r>
            <a:r>
              <a:rPr lang="en-ID" sz="1600" dirty="0" err="1"/>
              <a:t>aspirasi</a:t>
            </a:r>
            <a:r>
              <a:rPr lang="en-ID" sz="1600" dirty="0"/>
              <a:t>, </a:t>
            </a:r>
            <a:r>
              <a:rPr lang="en-ID" sz="1600" dirty="0" err="1"/>
              <a:t>penyelesaian</a:t>
            </a:r>
            <a:r>
              <a:rPr lang="en-ID" sz="1600" dirty="0"/>
              <a:t> </a:t>
            </a:r>
            <a:r>
              <a:rPr lang="en-ID" sz="1600" dirty="0" err="1"/>
              <a:t>masalah</a:t>
            </a:r>
            <a:r>
              <a:rPr lang="en-ID" sz="1600" dirty="0"/>
              <a:t>, </a:t>
            </a:r>
            <a:r>
              <a:rPr lang="en-ID" sz="1600" dirty="0" err="1"/>
              <a:t>koordinasi</a:t>
            </a:r>
            <a:r>
              <a:rPr lang="en-ID" sz="1600" dirty="0"/>
              <a:t> </a:t>
            </a:r>
            <a:r>
              <a:rPr lang="en-ID" sz="1600" dirty="0" err="1"/>
              <a:t>dalam</a:t>
            </a:r>
            <a:r>
              <a:rPr lang="en-ID" sz="1600" dirty="0"/>
              <a:t> </a:t>
            </a:r>
            <a:r>
              <a:rPr lang="en-ID" sz="1600" dirty="0" err="1"/>
              <a:t>upaya</a:t>
            </a:r>
            <a:r>
              <a:rPr lang="en-ID" sz="1600" dirty="0"/>
              <a:t> </a:t>
            </a:r>
            <a:r>
              <a:rPr lang="en-ID" sz="1600" dirty="0" err="1"/>
              <a:t>meningkatkan</a:t>
            </a:r>
            <a:r>
              <a:rPr lang="en-ID" sz="1600" dirty="0"/>
              <a:t> </a:t>
            </a:r>
            <a:r>
              <a:rPr lang="en-ID" sz="1600" dirty="0" err="1"/>
              <a:t>kesejahteraan</a:t>
            </a:r>
            <a:r>
              <a:rPr lang="en-ID" sz="1600" dirty="0"/>
              <a:t> </a:t>
            </a:r>
            <a:r>
              <a:rPr lang="en-ID" sz="1600" dirty="0" err="1"/>
              <a:t>nelayan</a:t>
            </a:r>
            <a:r>
              <a:rPr lang="en-ID" sz="1600" dirty="0"/>
              <a:t>/</a:t>
            </a:r>
            <a:r>
              <a:rPr lang="en-ID" sz="1600" dirty="0" err="1"/>
              <a:t>kelompok</a:t>
            </a:r>
            <a:r>
              <a:rPr lang="en-ID" sz="1600" dirty="0"/>
              <a:t> </a:t>
            </a:r>
            <a:endParaRPr lang="id-ID" sz="1600" dirty="0"/>
          </a:p>
        </p:txBody>
      </p:sp>
      <p:sp>
        <p:nvSpPr>
          <p:cNvPr id="22" name="Right Arrow 21"/>
          <p:cNvSpPr/>
          <p:nvPr/>
        </p:nvSpPr>
        <p:spPr>
          <a:xfrm>
            <a:off x="6007100" y="2238731"/>
            <a:ext cx="254002" cy="491483"/>
          </a:xfrm>
          <a:prstGeom prst="rightArrow">
            <a:avLst/>
          </a:prstGeom>
          <a:ln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6388102" y="2277596"/>
            <a:ext cx="5321298" cy="349152"/>
          </a:xfrm>
          <a:prstGeom prst="rect">
            <a:avLst/>
          </a:prstGeom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600" dirty="0" err="1"/>
              <a:t>Temu</a:t>
            </a:r>
            <a:r>
              <a:rPr lang="en-ID" sz="1600" dirty="0"/>
              <a:t> </a:t>
            </a:r>
            <a:r>
              <a:rPr lang="en-ID" sz="1600" dirty="0" err="1"/>
              <a:t>Koordinasi</a:t>
            </a:r>
            <a:r>
              <a:rPr lang="en-ID" sz="1600" dirty="0"/>
              <a:t>, </a:t>
            </a:r>
            <a:r>
              <a:rPr lang="en-ID" sz="1600" dirty="0" err="1"/>
              <a:t>Sosialisasi</a:t>
            </a:r>
            <a:r>
              <a:rPr lang="en-ID" sz="1600" dirty="0"/>
              <a:t> </a:t>
            </a:r>
            <a:r>
              <a:rPr lang="en-ID" sz="1600" dirty="0" err="1"/>
              <a:t>dan</a:t>
            </a:r>
            <a:r>
              <a:rPr lang="en-ID" sz="1600" dirty="0"/>
              <a:t> </a:t>
            </a:r>
            <a:r>
              <a:rPr lang="en-ID" sz="1600" dirty="0" err="1"/>
              <a:t>Bimtek</a:t>
            </a:r>
            <a:r>
              <a:rPr lang="en-ID" sz="1600" dirty="0"/>
              <a:t> </a:t>
            </a:r>
            <a:r>
              <a:rPr lang="en-ID" sz="1600" dirty="0" err="1"/>
              <a:t>Gabungan</a:t>
            </a:r>
            <a:endParaRPr lang="id-ID" sz="16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76417" y="742950"/>
            <a:ext cx="5591008" cy="74579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buFont typeface="Wingdings 2" panose="05020102010507070707" pitchFamily="18" charset="2"/>
              <a:buNone/>
            </a:pPr>
            <a:r>
              <a:rPr lang="en-US" sz="2000" b="1" dirty="0">
                <a:latin typeface="Arial Black" panose="020B0A04020102020204" pitchFamily="34" charset="0"/>
              </a:rPr>
              <a:t> (1) </a:t>
            </a:r>
            <a:r>
              <a:rPr lang="en-US" sz="2000" b="1" dirty="0" err="1">
                <a:latin typeface="Arial Black" panose="020B0A04020102020204" pitchFamily="34" charset="0"/>
              </a:rPr>
              <a:t>Penguatan</a:t>
            </a:r>
            <a:r>
              <a:rPr lang="en-US" sz="2000" b="1" dirty="0">
                <a:latin typeface="Arial Black" panose="020B0A04020102020204" pitchFamily="34" charset="0"/>
              </a:rPr>
              <a:t> </a:t>
            </a:r>
            <a:r>
              <a:rPr lang="en-US" sz="2000" b="1" dirty="0" smtClean="0">
                <a:latin typeface="Arial Black" panose="020B0A04020102020204" pitchFamily="34" charset="0"/>
              </a:rPr>
              <a:t>KUB</a:t>
            </a:r>
          </a:p>
          <a:p>
            <a:pPr marL="0" lvl="1" indent="0">
              <a:buFont typeface="Wingdings 2" panose="05020102010507070707" pitchFamily="18" charset="2"/>
              <a:buNone/>
            </a:pPr>
            <a:endParaRPr lang="en-US" sz="100" b="1" dirty="0">
              <a:latin typeface="Arial Black" panose="020B0A04020102020204" pitchFamily="34" charset="0"/>
            </a:endParaRPr>
          </a:p>
          <a:p>
            <a:pPr marL="0" lvl="1" indent="0">
              <a:buFont typeface="Wingdings 2" panose="05020102010507070707" pitchFamily="18" charset="2"/>
              <a:buNone/>
            </a:pPr>
            <a:r>
              <a:rPr lang="en-US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Strategi</a:t>
            </a:r>
            <a:r>
              <a:rPr lang="en-US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Penguatan</a:t>
            </a:r>
            <a:r>
              <a:rPr lang="en-US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KUB :</a:t>
            </a:r>
            <a:endParaRPr lang="id-ID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555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279400" y="596972"/>
            <a:ext cx="11633200" cy="1376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Content Placeholder 2"/>
          <p:cNvSpPr>
            <a:spLocks noGrp="1"/>
          </p:cNvSpPr>
          <p:nvPr>
            <p:ph idx="1"/>
          </p:nvPr>
        </p:nvSpPr>
        <p:spPr>
          <a:xfrm>
            <a:off x="355600" y="596972"/>
            <a:ext cx="4346943" cy="431728"/>
          </a:xfrm>
        </p:spPr>
        <p:txBody>
          <a:bodyPr>
            <a:normAutofit/>
          </a:bodyPr>
          <a:lstStyle/>
          <a:p>
            <a:pPr marL="0" lvl="1" indent="0">
              <a:buNone/>
            </a:pPr>
            <a:r>
              <a:rPr lang="en-US" sz="2000" b="1" dirty="0">
                <a:latin typeface="Bahnschrift" panose="020B0502040204020203" pitchFamily="34" charset="0"/>
              </a:rPr>
              <a:t>(2) </a:t>
            </a:r>
            <a:r>
              <a:rPr lang="en-US" sz="2000" b="1" dirty="0" smtClean="0">
                <a:latin typeface="Bahnschrift" panose="020B0502040204020203" pitchFamily="34" charset="0"/>
              </a:rPr>
              <a:t>  </a:t>
            </a:r>
            <a:r>
              <a:rPr lang="en-US" sz="2000" b="1" dirty="0" err="1" smtClean="0">
                <a:latin typeface="Bahnschrift" panose="020B0502040204020203" pitchFamily="34" charset="0"/>
              </a:rPr>
              <a:t>Peningkatan</a:t>
            </a:r>
            <a:r>
              <a:rPr lang="en-US" sz="2000" b="1" dirty="0" smtClean="0">
                <a:latin typeface="Bahnschrift" panose="020B0502040204020203" pitchFamily="34" charset="0"/>
              </a:rPr>
              <a:t> </a:t>
            </a:r>
            <a:r>
              <a:rPr lang="en-US" sz="2000" b="1" dirty="0" err="1">
                <a:latin typeface="Bahnschrift" panose="020B0502040204020203" pitchFamily="34" charset="0"/>
              </a:rPr>
              <a:t>kelas</a:t>
            </a:r>
            <a:r>
              <a:rPr lang="en-US" sz="2000" b="1" dirty="0">
                <a:latin typeface="Bahnschrift" panose="020B0502040204020203" pitchFamily="34" charset="0"/>
              </a:rPr>
              <a:t> KUB</a:t>
            </a:r>
            <a:endParaRPr lang="id-ID" sz="2000" b="1" dirty="0">
              <a:latin typeface="Bahnschrift" panose="020B0502040204020203" pitchFamily="34" charset="0"/>
            </a:endParaRPr>
          </a:p>
        </p:txBody>
      </p:sp>
      <p:graphicFrame>
        <p:nvGraphicFramePr>
          <p:cNvPr id="38" name="Table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6832822"/>
              </p:ext>
            </p:extLst>
          </p:nvPr>
        </p:nvGraphicFramePr>
        <p:xfrm>
          <a:off x="5103629" y="675412"/>
          <a:ext cx="6583547" cy="401080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12584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763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7642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0497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47164">
                <a:tc>
                  <a:txBody>
                    <a:bodyPr/>
                    <a:lstStyle/>
                    <a:p>
                      <a:r>
                        <a:rPr lang="en-ID" sz="1600" dirty="0" err="1"/>
                        <a:t>Komponen</a:t>
                      </a:r>
                      <a:endParaRPr lang="id-ID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/>
                        <a:t>Pemula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/>
                        <a:t>Madya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dirty="0"/>
                        <a:t>Utama</a:t>
                      </a:r>
                      <a:endParaRPr lang="id-ID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0840">
                <a:tc>
                  <a:txBody>
                    <a:bodyPr/>
                    <a:lstStyle/>
                    <a:p>
                      <a:r>
                        <a:rPr kumimoji="0" lang="id-ID" sz="1400" kern="1200" baseline="0" dirty="0" smtClean="0"/>
                        <a:t>Skoring</a:t>
                      </a:r>
                      <a:r>
                        <a:rPr kumimoji="0" lang="en-US" sz="1400" kern="1200" baseline="0" dirty="0" smtClean="0"/>
                        <a:t> </a:t>
                      </a:r>
                      <a:r>
                        <a:rPr kumimoji="0" lang="en-US" sz="1400" kern="1200" baseline="0" dirty="0" err="1" smtClean="0"/>
                        <a:t>Penilaian</a:t>
                      </a:r>
                      <a:endParaRPr lang="id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300"/>
                        <a:t>0-350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300" dirty="0"/>
                        <a:t>351-650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300" dirty="0"/>
                        <a:t>651-1000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67925">
                <a:tc>
                  <a:txBody>
                    <a:bodyPr/>
                    <a:lstStyle/>
                    <a:p>
                      <a:r>
                        <a:rPr kumimoji="0" lang="id-ID" sz="1400" kern="1200" baseline="0" dirty="0"/>
                        <a:t>Pembukuan</a:t>
                      </a:r>
                      <a:endParaRPr lang="id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400" dirty="0"/>
                        <a:t>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400" dirty="0"/>
                        <a:t>Neraca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400" dirty="0"/>
                        <a:t>Laba/rugi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67925">
                <a:tc>
                  <a:txBody>
                    <a:bodyPr/>
                    <a:lstStyle/>
                    <a:p>
                      <a:r>
                        <a:rPr kumimoji="0" lang="id-ID" sz="1400" kern="1200" baseline="0" dirty="0"/>
                        <a:t>Lama </a:t>
                      </a:r>
                      <a:r>
                        <a:rPr kumimoji="0" lang="fi-FI" sz="1400" kern="1200" baseline="0" dirty="0"/>
                        <a:t>usaha</a:t>
                      </a:r>
                      <a:endParaRPr lang="id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400" dirty="0"/>
                        <a:t>&lt; 1 thn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400" dirty="0"/>
                        <a:t>&gt;</a:t>
                      </a:r>
                      <a:r>
                        <a:rPr lang="id-ID" sz="1400" baseline="0" dirty="0"/>
                        <a:t> 1 thn</a:t>
                      </a:r>
                      <a:endParaRPr lang="id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400" dirty="0"/>
                        <a:t>&gt; 1 thn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88397">
                <a:tc>
                  <a:txBody>
                    <a:bodyPr/>
                    <a:lstStyle/>
                    <a:p>
                      <a:r>
                        <a:rPr kumimoji="0" lang="id-ID" sz="1400" kern="1200" baseline="0" dirty="0"/>
                        <a:t>∑ pengurus &amp; anggota</a:t>
                      </a:r>
                      <a:endParaRPr lang="id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400" dirty="0"/>
                        <a:t>10 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400" dirty="0"/>
                        <a:t>11-15 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400" dirty="0"/>
                        <a:t>16-25 org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67925">
                <a:tc>
                  <a:txBody>
                    <a:bodyPr/>
                    <a:lstStyle/>
                    <a:p>
                      <a:r>
                        <a:rPr kumimoji="0" lang="id-ID" sz="1400" kern="1200" baseline="0" dirty="0"/>
                        <a:t>Pengurus</a:t>
                      </a:r>
                      <a:endParaRPr lang="id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400" dirty="0"/>
                        <a:t>3 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400" dirty="0"/>
                        <a:t>4 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400" dirty="0"/>
                        <a:t>&gt;5 org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67925">
                <a:tc>
                  <a:txBody>
                    <a:bodyPr/>
                    <a:lstStyle/>
                    <a:p>
                      <a:r>
                        <a:rPr kumimoji="0" lang="id-ID" sz="1400" kern="1200" baseline="0" dirty="0"/>
                        <a:t>Nilai aset</a:t>
                      </a:r>
                      <a:endParaRPr lang="id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400"/>
                        <a:t>&lt; 100</a:t>
                      </a:r>
                      <a:r>
                        <a:rPr lang="id-ID" sz="1400" baseline="0"/>
                        <a:t> jt</a:t>
                      </a:r>
                      <a:endParaRPr lang="id-ID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400" dirty="0"/>
                        <a:t>100-150 jt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400" dirty="0"/>
                        <a:t>&gt;150 jt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67925">
                <a:tc>
                  <a:txBody>
                    <a:bodyPr/>
                    <a:lstStyle/>
                    <a:p>
                      <a:r>
                        <a:rPr kumimoji="0" lang="id-ID" sz="1400" kern="1200" baseline="0" dirty="0"/>
                        <a:t>Kas KUB</a:t>
                      </a:r>
                      <a:endParaRPr kumimoji="0" lang="id-ID" sz="14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id-ID" sz="1400" kern="1200" baseline="0"/>
                        <a:t>5%</a:t>
                      </a:r>
                      <a:endParaRPr kumimoji="0" lang="id-ID" sz="1400" kern="1200" baseline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id-ID" sz="1400" kern="1200" baseline="0" dirty="0"/>
                        <a:t>10%</a:t>
                      </a:r>
                      <a:endParaRPr kumimoji="0" lang="id-ID" sz="14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id-ID" sz="1400" kern="1200" baseline="0" dirty="0"/>
                        <a:t>20%</a:t>
                      </a:r>
                      <a:endParaRPr kumimoji="0" lang="id-ID" sz="14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67925">
                <a:tc>
                  <a:txBody>
                    <a:bodyPr/>
                    <a:lstStyle/>
                    <a:p>
                      <a:r>
                        <a:rPr kumimoji="0" lang="id-ID" sz="1400" kern="1200" baseline="0" dirty="0"/>
                        <a:t>Sumber Modal</a:t>
                      </a:r>
                      <a:endParaRPr lang="id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400"/>
                        <a:t>anggota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400" dirty="0"/>
                        <a:t>Anggota &amp; pihak ketiga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400" dirty="0"/>
                        <a:t>Anggota,</a:t>
                      </a:r>
                      <a:r>
                        <a:rPr lang="id-ID" sz="1400" baseline="0" dirty="0"/>
                        <a:t> </a:t>
                      </a:r>
                      <a:endParaRPr lang="id-ID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67925">
                <a:tc>
                  <a:txBody>
                    <a:bodyPr/>
                    <a:lstStyle/>
                    <a:p>
                      <a:r>
                        <a:rPr lang="id-ID" sz="1400" dirty="0"/>
                        <a:t>Usaha penunjang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400"/>
                        <a:t>belum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400" dirty="0"/>
                        <a:t>Ada, </a:t>
                      </a:r>
                      <a:r>
                        <a:rPr lang="id-ID" sz="1400" baseline="0" dirty="0"/>
                        <a:t> &lt; 2 </a:t>
                      </a:r>
                      <a:endParaRPr lang="id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400" dirty="0"/>
                        <a:t>Ada,  &gt;</a:t>
                      </a:r>
                      <a:r>
                        <a:rPr lang="id-ID" sz="1400" baseline="0" dirty="0"/>
                        <a:t> 2</a:t>
                      </a:r>
                      <a:endParaRPr lang="id-ID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67925">
                <a:tc>
                  <a:txBody>
                    <a:bodyPr/>
                    <a:lstStyle/>
                    <a:p>
                      <a:r>
                        <a:rPr lang="id-ID" sz="1400" dirty="0"/>
                        <a:t>AD/ART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400"/>
                        <a:t>belum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400" dirty="0"/>
                        <a:t>Ada, belum lengkap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400" dirty="0"/>
                        <a:t>Ada, lengkap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67925">
                <a:tc>
                  <a:txBody>
                    <a:bodyPr/>
                    <a:lstStyle/>
                    <a:p>
                      <a:r>
                        <a:rPr lang="id-ID" sz="1400" dirty="0"/>
                        <a:t>Pemanfaatan tabungan/kas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400"/>
                        <a:t>belum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400"/>
                        <a:t>Ada,</a:t>
                      </a:r>
                      <a:r>
                        <a:rPr lang="id-ID" sz="1400" baseline="0"/>
                        <a:t> belum lancar</a:t>
                      </a:r>
                      <a:endParaRPr lang="id-ID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400" dirty="0"/>
                        <a:t>Ada</a:t>
                      </a:r>
                      <a:r>
                        <a:rPr lang="id-ID" sz="1400" baseline="0" dirty="0"/>
                        <a:t> &amp; lancar</a:t>
                      </a:r>
                      <a:endParaRPr lang="id-ID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67925">
                <a:tc>
                  <a:txBody>
                    <a:bodyPr/>
                    <a:lstStyle/>
                    <a:p>
                      <a:r>
                        <a:rPr lang="id-ID" sz="1400" dirty="0"/>
                        <a:t>Rapat</a:t>
                      </a:r>
                      <a:r>
                        <a:rPr lang="id-ID" sz="1400" baseline="0" dirty="0"/>
                        <a:t> rutin</a:t>
                      </a:r>
                      <a:endParaRPr lang="id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400"/>
                        <a:t>belum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400" dirty="0"/>
                        <a:t>Ada,  1-2 kali /bln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400" dirty="0"/>
                        <a:t>Ada, &gt; 2 kali/bln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  <p:sp>
        <p:nvSpPr>
          <p:cNvPr id="21" name="Content Placeholder 2"/>
          <p:cNvSpPr txBox="1">
            <a:spLocks/>
          </p:cNvSpPr>
          <p:nvPr/>
        </p:nvSpPr>
        <p:spPr>
          <a:xfrm>
            <a:off x="355600" y="4505450"/>
            <a:ext cx="5960780" cy="6108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buFont typeface="Wingdings 2" panose="05020102010507070707" pitchFamily="18" charset="2"/>
              <a:buNone/>
            </a:pPr>
            <a:r>
              <a:rPr lang="en-US" sz="2000" b="1" dirty="0">
                <a:latin typeface="Bahnschrift" panose="020B0502040204020203" pitchFamily="34" charset="0"/>
              </a:rPr>
              <a:t>(3)  </a:t>
            </a:r>
            <a:r>
              <a:rPr lang="en-US" sz="2000" b="1" dirty="0" smtClean="0">
                <a:latin typeface="Bahnschrift" panose="020B0502040204020203" pitchFamily="34" charset="0"/>
              </a:rPr>
              <a:t> </a:t>
            </a:r>
            <a:r>
              <a:rPr lang="en-US" sz="2000" b="1" dirty="0" err="1" smtClean="0">
                <a:latin typeface="Bahnschrift" panose="020B0502040204020203" pitchFamily="34" charset="0"/>
              </a:rPr>
              <a:t>Penilaian</a:t>
            </a:r>
            <a:r>
              <a:rPr lang="en-US" sz="2000" b="1" dirty="0" smtClean="0">
                <a:latin typeface="Bahnschrift" panose="020B0502040204020203" pitchFamily="34" charset="0"/>
              </a:rPr>
              <a:t> </a:t>
            </a:r>
            <a:r>
              <a:rPr lang="en-US" sz="2000" b="1" dirty="0" err="1">
                <a:latin typeface="Bahnschrift" panose="020B0502040204020203" pitchFamily="34" charset="0"/>
              </a:rPr>
              <a:t>dan</a:t>
            </a:r>
            <a:r>
              <a:rPr lang="en-US" sz="2000" b="1" dirty="0">
                <a:latin typeface="Bahnschrift" panose="020B0502040204020203" pitchFamily="34" charset="0"/>
              </a:rPr>
              <a:t> </a:t>
            </a:r>
            <a:r>
              <a:rPr lang="id-ID" sz="2000" b="1" dirty="0">
                <a:latin typeface="Bahnschrift" panose="020B0502040204020203" pitchFamily="34" charset="0"/>
              </a:rPr>
              <a:t>Pengukuhan </a:t>
            </a:r>
            <a:r>
              <a:rPr lang="en-US" sz="2000" b="1" dirty="0" err="1">
                <a:latin typeface="Bahnschrift" panose="020B0502040204020203" pitchFamily="34" charset="0"/>
              </a:rPr>
              <a:t>Kelas</a:t>
            </a:r>
            <a:r>
              <a:rPr lang="en-US" sz="2000" b="1" dirty="0">
                <a:latin typeface="Bahnschrift" panose="020B0502040204020203" pitchFamily="34" charset="0"/>
              </a:rPr>
              <a:t> KUB</a:t>
            </a:r>
            <a:endParaRPr lang="id-ID" sz="2000" b="1" dirty="0">
              <a:latin typeface="Bahnschrift" panose="020B0502040204020203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971032" y="5021030"/>
            <a:ext cx="10775491" cy="182665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0"/>
              </a:spcAft>
              <a:tabLst>
                <a:tab pos="457200" algn="l"/>
              </a:tabLst>
            </a:pPr>
            <a:r>
              <a:rPr lang="en-US" sz="1400" dirty="0" err="1" smtClean="0">
                <a:solidFill>
                  <a:schemeClr val="dk1"/>
                </a:solidFill>
              </a:rPr>
              <a:t>Penilaian</a:t>
            </a:r>
            <a:r>
              <a:rPr lang="en-US" sz="1400" dirty="0" smtClean="0">
                <a:solidFill>
                  <a:schemeClr val="dk1"/>
                </a:solidFill>
              </a:rPr>
              <a:t> :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en-US" sz="1400" dirty="0" err="1">
                <a:solidFill>
                  <a:schemeClr val="dk1"/>
                </a:solidFill>
              </a:rPr>
              <a:t>kelas</a:t>
            </a:r>
            <a:r>
              <a:rPr lang="en-US" sz="1400" dirty="0">
                <a:solidFill>
                  <a:schemeClr val="dk1"/>
                </a:solidFill>
              </a:rPr>
              <a:t> KUB </a:t>
            </a:r>
            <a:r>
              <a:rPr lang="en-US" sz="1400" dirty="0" err="1">
                <a:solidFill>
                  <a:schemeClr val="dk1"/>
                </a:solidFill>
              </a:rPr>
              <a:t>dievaluasi</a:t>
            </a:r>
            <a:r>
              <a:rPr lang="en-US" sz="1400" dirty="0">
                <a:solidFill>
                  <a:schemeClr val="dk1"/>
                </a:solidFill>
              </a:rPr>
              <a:t> </a:t>
            </a:r>
            <a:r>
              <a:rPr lang="en-US" sz="1400" dirty="0" err="1">
                <a:solidFill>
                  <a:schemeClr val="dk1"/>
                </a:solidFill>
              </a:rPr>
              <a:t>berdasarkan</a:t>
            </a:r>
            <a:r>
              <a:rPr lang="en-US" sz="1400" dirty="0">
                <a:solidFill>
                  <a:schemeClr val="dk1"/>
                </a:solidFill>
              </a:rPr>
              <a:t> </a:t>
            </a:r>
            <a:r>
              <a:rPr lang="en-US" sz="1400" dirty="0" err="1">
                <a:solidFill>
                  <a:schemeClr val="dk1"/>
                </a:solidFill>
              </a:rPr>
              <a:t>beberapa</a:t>
            </a:r>
            <a:r>
              <a:rPr lang="en-US" sz="1400" dirty="0">
                <a:solidFill>
                  <a:schemeClr val="dk1"/>
                </a:solidFill>
              </a:rPr>
              <a:t> </a:t>
            </a:r>
            <a:r>
              <a:rPr lang="en-US" sz="1400" dirty="0" err="1">
                <a:solidFill>
                  <a:schemeClr val="dk1"/>
                </a:solidFill>
              </a:rPr>
              <a:t>indikator</a:t>
            </a:r>
            <a:r>
              <a:rPr lang="en-US" sz="1400" dirty="0">
                <a:solidFill>
                  <a:schemeClr val="dk1"/>
                </a:solidFill>
              </a:rPr>
              <a:t> </a:t>
            </a:r>
            <a:r>
              <a:rPr lang="en-US" sz="1400" dirty="0" err="1">
                <a:solidFill>
                  <a:schemeClr val="dk1"/>
                </a:solidFill>
              </a:rPr>
              <a:t>dalam</a:t>
            </a:r>
            <a:r>
              <a:rPr lang="en-US" sz="1400" dirty="0">
                <a:solidFill>
                  <a:schemeClr val="dk1"/>
                </a:solidFill>
              </a:rPr>
              <a:t> </a:t>
            </a:r>
            <a:r>
              <a:rPr lang="en-US" sz="1400" dirty="0" err="1">
                <a:solidFill>
                  <a:schemeClr val="dk1"/>
                </a:solidFill>
              </a:rPr>
              <a:t>blanko</a:t>
            </a:r>
            <a:r>
              <a:rPr lang="en-US" sz="1400" dirty="0">
                <a:solidFill>
                  <a:schemeClr val="dk1"/>
                </a:solidFill>
              </a:rPr>
              <a:t> </a:t>
            </a:r>
            <a:r>
              <a:rPr lang="en-US" sz="1400" dirty="0" err="1">
                <a:solidFill>
                  <a:schemeClr val="dk1"/>
                </a:solidFill>
              </a:rPr>
              <a:t>penilaian</a:t>
            </a:r>
            <a:r>
              <a:rPr lang="en-US" sz="1400" dirty="0">
                <a:solidFill>
                  <a:schemeClr val="dk1"/>
                </a:solidFill>
              </a:rPr>
              <a:t> </a:t>
            </a:r>
            <a:r>
              <a:rPr lang="en-US" sz="1400" dirty="0" err="1">
                <a:solidFill>
                  <a:schemeClr val="dk1"/>
                </a:solidFill>
              </a:rPr>
              <a:t>kelembagaan</a:t>
            </a:r>
            <a:r>
              <a:rPr lang="en-US" sz="1400" dirty="0">
                <a:solidFill>
                  <a:schemeClr val="dk1"/>
                </a:solidFill>
              </a:rPr>
              <a:t> </a:t>
            </a:r>
            <a:r>
              <a:rPr lang="en-US" sz="1400" dirty="0" err="1">
                <a:solidFill>
                  <a:schemeClr val="dk1"/>
                </a:solidFill>
              </a:rPr>
              <a:t>pelaku</a:t>
            </a:r>
            <a:r>
              <a:rPr lang="en-US" sz="1400" dirty="0">
                <a:solidFill>
                  <a:schemeClr val="dk1"/>
                </a:solidFill>
              </a:rPr>
              <a:t> </a:t>
            </a:r>
            <a:r>
              <a:rPr lang="en-US" sz="1400" dirty="0" err="1">
                <a:solidFill>
                  <a:schemeClr val="dk1"/>
                </a:solidFill>
              </a:rPr>
              <a:t>utama</a:t>
            </a:r>
            <a:r>
              <a:rPr lang="en-US" sz="1400" dirty="0">
                <a:solidFill>
                  <a:schemeClr val="dk1"/>
                </a:solidFill>
              </a:rPr>
              <a:t> </a:t>
            </a:r>
            <a:r>
              <a:rPr lang="en-US" sz="1400" dirty="0" err="1">
                <a:solidFill>
                  <a:schemeClr val="dk1"/>
                </a:solidFill>
              </a:rPr>
              <a:t>perikanan</a:t>
            </a:r>
            <a:r>
              <a:rPr lang="en-US" sz="1400" dirty="0">
                <a:solidFill>
                  <a:schemeClr val="dk1"/>
                </a:solidFill>
              </a:rPr>
              <a:t> </a:t>
            </a:r>
            <a:r>
              <a:rPr lang="en-US" sz="1400" dirty="0" smtClean="0">
                <a:solidFill>
                  <a:srgbClr val="FF0000"/>
                </a:solidFill>
              </a:rPr>
              <a:t>(</a:t>
            </a:r>
            <a:r>
              <a:rPr lang="en-US" sz="1400" dirty="0" err="1" smtClean="0">
                <a:solidFill>
                  <a:srgbClr val="FF0000"/>
                </a:solidFill>
              </a:rPr>
              <a:t>Formulir</a:t>
            </a:r>
            <a:r>
              <a:rPr lang="en-US" sz="1400" dirty="0" smtClean="0">
                <a:solidFill>
                  <a:srgbClr val="FF0000"/>
                </a:solidFill>
              </a:rPr>
              <a:t> 2). </a:t>
            </a:r>
            <a:r>
              <a:rPr lang="en-US" sz="1400" dirty="0">
                <a:solidFill>
                  <a:schemeClr val="dk1"/>
                </a:solidFill>
              </a:rPr>
              <a:t>Tim </a:t>
            </a:r>
            <a:r>
              <a:rPr lang="en-US" sz="1400" dirty="0" err="1">
                <a:solidFill>
                  <a:schemeClr val="dk1"/>
                </a:solidFill>
              </a:rPr>
              <a:t>Penilai</a:t>
            </a:r>
            <a:r>
              <a:rPr lang="en-US" sz="1400" dirty="0">
                <a:solidFill>
                  <a:schemeClr val="dk1"/>
                </a:solidFill>
              </a:rPr>
              <a:t> </a:t>
            </a:r>
            <a:r>
              <a:rPr lang="en-US" sz="1400" dirty="0" err="1">
                <a:solidFill>
                  <a:schemeClr val="dk1"/>
                </a:solidFill>
              </a:rPr>
              <a:t>terdiri</a:t>
            </a:r>
            <a:r>
              <a:rPr lang="en-US" sz="1400" dirty="0">
                <a:solidFill>
                  <a:schemeClr val="dk1"/>
                </a:solidFill>
              </a:rPr>
              <a:t> </a:t>
            </a:r>
            <a:r>
              <a:rPr lang="en-US" sz="1400" dirty="0" err="1">
                <a:solidFill>
                  <a:schemeClr val="dk1"/>
                </a:solidFill>
              </a:rPr>
              <a:t>dari</a:t>
            </a:r>
            <a:r>
              <a:rPr lang="en-US" sz="1400" dirty="0">
                <a:solidFill>
                  <a:schemeClr val="dk1"/>
                </a:solidFill>
              </a:rPr>
              <a:t> </a:t>
            </a:r>
            <a:r>
              <a:rPr lang="en-US" sz="1400" b="1" dirty="0" err="1">
                <a:solidFill>
                  <a:srgbClr val="FF0000"/>
                </a:solidFill>
              </a:rPr>
              <a:t>unsur</a:t>
            </a:r>
            <a:r>
              <a:rPr lang="en-US" sz="1400" b="1" dirty="0">
                <a:solidFill>
                  <a:srgbClr val="FF0000"/>
                </a:solidFill>
              </a:rPr>
              <a:t> </a:t>
            </a:r>
            <a:r>
              <a:rPr lang="en-US" sz="1400" b="1" dirty="0" err="1">
                <a:solidFill>
                  <a:srgbClr val="FF0000"/>
                </a:solidFill>
              </a:rPr>
              <a:t>penyuluh</a:t>
            </a:r>
            <a:r>
              <a:rPr lang="en-US" sz="1400" b="1" dirty="0">
                <a:solidFill>
                  <a:srgbClr val="FF0000"/>
                </a:solidFill>
              </a:rPr>
              <a:t> </a:t>
            </a:r>
            <a:r>
              <a:rPr lang="en-US" sz="1400" b="1" dirty="0" err="1">
                <a:solidFill>
                  <a:srgbClr val="FF0000"/>
                </a:solidFill>
              </a:rPr>
              <a:t>dan</a:t>
            </a:r>
            <a:r>
              <a:rPr lang="en-US" sz="1400" b="1" dirty="0">
                <a:solidFill>
                  <a:srgbClr val="FF0000"/>
                </a:solidFill>
              </a:rPr>
              <a:t> </a:t>
            </a:r>
            <a:r>
              <a:rPr lang="en-US" sz="1400" b="1" dirty="0" err="1">
                <a:solidFill>
                  <a:srgbClr val="FF0000"/>
                </a:solidFill>
              </a:rPr>
              <a:t>dinas</a:t>
            </a:r>
            <a:r>
              <a:rPr lang="en-US" sz="1400" b="1" dirty="0">
                <a:solidFill>
                  <a:srgbClr val="FF0000"/>
                </a:solidFill>
              </a:rPr>
              <a:t> yang </a:t>
            </a:r>
            <a:r>
              <a:rPr lang="en-US" sz="1400" b="1" dirty="0" err="1">
                <a:solidFill>
                  <a:srgbClr val="FF0000"/>
                </a:solidFill>
              </a:rPr>
              <a:t>membidangi</a:t>
            </a:r>
            <a:r>
              <a:rPr lang="en-US" sz="1400" b="1" dirty="0">
                <a:solidFill>
                  <a:srgbClr val="FF0000"/>
                </a:solidFill>
              </a:rPr>
              <a:t> </a:t>
            </a:r>
            <a:r>
              <a:rPr lang="en-US" sz="1400" b="1" dirty="0" err="1">
                <a:solidFill>
                  <a:srgbClr val="FF0000"/>
                </a:solidFill>
              </a:rPr>
              <a:t>perikanan</a:t>
            </a:r>
            <a:r>
              <a:rPr lang="en-US" sz="1400" dirty="0" smtClean="0">
                <a:solidFill>
                  <a:schemeClr val="dk1"/>
                </a:solidFill>
              </a:rPr>
              <a:t>.</a:t>
            </a:r>
          </a:p>
          <a:p>
            <a:pPr lvl="0" algn="just">
              <a:lnSpc>
                <a:spcPct val="115000"/>
              </a:lnSpc>
              <a:spcAft>
                <a:spcPts val="0"/>
              </a:spcAft>
              <a:tabLst>
                <a:tab pos="457200" algn="l"/>
              </a:tabLst>
            </a:pPr>
            <a:r>
              <a:rPr lang="en-US" sz="1400" dirty="0" err="1" smtClean="0">
                <a:solidFill>
                  <a:schemeClr val="dk1"/>
                </a:solidFill>
              </a:rPr>
              <a:t>Tujuan</a:t>
            </a:r>
            <a:r>
              <a:rPr lang="en-US" sz="1400" dirty="0" smtClean="0">
                <a:solidFill>
                  <a:schemeClr val="dk1"/>
                </a:solidFill>
              </a:rPr>
              <a:t> </a:t>
            </a:r>
            <a:r>
              <a:rPr lang="en-US" sz="1400" dirty="0" err="1" smtClean="0">
                <a:solidFill>
                  <a:schemeClr val="dk1"/>
                </a:solidFill>
              </a:rPr>
              <a:t>Penilaian</a:t>
            </a:r>
            <a:r>
              <a:rPr lang="en-US" sz="1400" dirty="0" smtClean="0">
                <a:solidFill>
                  <a:schemeClr val="dk1"/>
                </a:solidFill>
              </a:rPr>
              <a:t> : </a:t>
            </a:r>
            <a:endParaRPr lang="en-US" sz="1400" dirty="0">
              <a:solidFill>
                <a:schemeClr val="dk1"/>
              </a:solidFill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id-ID" sz="1400" dirty="0" smtClean="0">
                <a:solidFill>
                  <a:schemeClr val="dk1"/>
                </a:solidFill>
              </a:rPr>
              <a:t>Menumbuhkembangkan </a:t>
            </a:r>
            <a:r>
              <a:rPr lang="id-ID" sz="1400" dirty="0">
                <a:solidFill>
                  <a:schemeClr val="dk1"/>
                </a:solidFill>
              </a:rPr>
              <a:t>rasa bangga kelompok sebagai prinsip belajar dan kerjasama untuk meningkatkan produksi dan pendapatan.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id-ID" sz="1400" dirty="0">
                <a:solidFill>
                  <a:schemeClr val="dk1"/>
                </a:solidFill>
              </a:rPr>
              <a:t>Menumbuh kembangkan dinamika kelembagaan dalam berorganisasi untuk memanfaatkan peluang ekonomi.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id-ID" sz="1400" dirty="0">
                <a:solidFill>
                  <a:schemeClr val="dk1"/>
                </a:solidFill>
              </a:rPr>
              <a:t>Terciptanya metode pemberdayaan, bimbingan, dan pelayanan yang sesuai dengan tingkat kemampuan </a:t>
            </a:r>
            <a:r>
              <a:rPr lang="en-US" sz="1400" dirty="0">
                <a:solidFill>
                  <a:schemeClr val="dk1"/>
                </a:solidFill>
              </a:rPr>
              <a:t>KUB</a:t>
            </a:r>
            <a:r>
              <a:rPr lang="fi-FI" sz="1400" dirty="0">
                <a:solidFill>
                  <a:schemeClr val="dk1"/>
                </a:solidFill>
              </a:rPr>
              <a:t>.</a:t>
            </a:r>
            <a:endParaRPr lang="id-ID" sz="1400" dirty="0">
              <a:solidFill>
                <a:schemeClr val="dk1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502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79400" y="596972"/>
            <a:ext cx="11633200" cy="1376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67F9C40C-EA58-44AB-9C9C-BADF07A46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5464" y="839686"/>
            <a:ext cx="6371863" cy="1660445"/>
          </a:xfrm>
        </p:spPr>
        <p:txBody>
          <a:bodyPr anchor="t">
            <a:normAutofit/>
          </a:bodyPr>
          <a:lstStyle/>
          <a:p>
            <a:r>
              <a:rPr lang="en-US" sz="4800" dirty="0">
                <a:solidFill>
                  <a:srgbClr val="C00000"/>
                </a:solidFill>
                <a:latin typeface="Impact" pitchFamily="34" charset="0"/>
              </a:rPr>
              <a:t>KELOMPOK KELAS KUB</a:t>
            </a:r>
            <a:r>
              <a:rPr lang="id-ID" sz="4800" dirty="0">
                <a:solidFill>
                  <a:srgbClr val="C00000"/>
                </a:solidFill>
                <a:latin typeface="Impact" pitchFamily="34" charset="0"/>
              </a:rPr>
              <a:t/>
            </a:r>
            <a:br>
              <a:rPr lang="id-ID" sz="4800" dirty="0">
                <a:solidFill>
                  <a:srgbClr val="C00000"/>
                </a:solidFill>
                <a:latin typeface="Impact" pitchFamily="34" charset="0"/>
              </a:rPr>
            </a:br>
            <a:r>
              <a:rPr lang="id-ID" sz="5400" b="1" dirty="0">
                <a:solidFill>
                  <a:srgbClr val="C00000"/>
                </a:solidFill>
                <a:latin typeface="Impact" pitchFamily="34" charset="0"/>
              </a:rPr>
              <a:t>__</a:t>
            </a:r>
            <a:endParaRPr lang="id-ID" sz="4800" b="1" dirty="0">
              <a:solidFill>
                <a:srgbClr val="C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A076CE12-4186-4EFA-8A53-698739DABECF}"/>
              </a:ext>
            </a:extLst>
          </p:cNvPr>
          <p:cNvSpPr/>
          <p:nvPr/>
        </p:nvSpPr>
        <p:spPr>
          <a:xfrm>
            <a:off x="0" y="5532437"/>
            <a:ext cx="12192000" cy="1325563"/>
          </a:xfrm>
          <a:prstGeom prst="rect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CDF90E6D-97A2-416C-8920-5EAE27530A1E}"/>
              </a:ext>
            </a:extLst>
          </p:cNvPr>
          <p:cNvSpPr/>
          <p:nvPr/>
        </p:nvSpPr>
        <p:spPr>
          <a:xfrm>
            <a:off x="571472" y="590309"/>
            <a:ext cx="10829592" cy="5787342"/>
          </a:xfrm>
          <a:prstGeom prst="rect">
            <a:avLst/>
          </a:prstGeom>
          <a:noFill/>
          <a:ln w="1524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rgbClr val="FFC000"/>
              </a:solidFill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="" xmlns:a16="http://schemas.microsoft.com/office/drawing/2014/main" id="{45171D12-E3E0-45CC-A7C7-A38FA3CDFB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22" r="39589" b="19955"/>
          <a:stretch/>
        </p:blipFill>
        <p:spPr>
          <a:xfrm>
            <a:off x="7662441" y="0"/>
            <a:ext cx="4529559" cy="6858000"/>
          </a:xfr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A48646C6-318F-4860-96A6-1A7B672FCA2F}"/>
              </a:ext>
            </a:extLst>
          </p:cNvPr>
          <p:cNvSpPr txBox="1"/>
          <p:nvPr/>
        </p:nvSpPr>
        <p:spPr>
          <a:xfrm>
            <a:off x="885464" y="1852399"/>
            <a:ext cx="7546694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800" b="1" dirty="0">
                <a:solidFill>
                  <a:schemeClr val="accent5">
                    <a:lumMod val="50000"/>
                  </a:schemeClr>
                </a:solidFill>
              </a:rPr>
              <a:t>PEMULA</a:t>
            </a:r>
            <a:endParaRPr lang="id-ID" sz="2800" b="1" dirty="0">
              <a:solidFill>
                <a:schemeClr val="accent5">
                  <a:lumMod val="50000"/>
                </a:schemeClr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fi-FI" sz="20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i-FI" sz="2000" dirty="0" smtClean="0">
                <a:solidFill>
                  <a:schemeClr val="accent5">
                    <a:lumMod val="50000"/>
                  </a:schemeClr>
                </a:solidFill>
              </a:rPr>
              <a:t>Kelas </a:t>
            </a:r>
            <a:r>
              <a:rPr lang="fi-FI" sz="2000" dirty="0">
                <a:solidFill>
                  <a:schemeClr val="accent5">
                    <a:lumMod val="50000"/>
                  </a:schemeClr>
                </a:solidFill>
              </a:rPr>
              <a:t>kelompok pelaku utama perikanan dengan nilai </a:t>
            </a:r>
            <a:r>
              <a:rPr lang="en-ID" sz="2000" dirty="0" err="1" smtClean="0">
                <a:solidFill>
                  <a:schemeClr val="accent5">
                    <a:lumMod val="50000"/>
                  </a:schemeClr>
                </a:solidFill>
              </a:rPr>
              <a:t>terendah</a:t>
            </a:r>
            <a:r>
              <a:rPr lang="en-ID" sz="20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ID" sz="2000" dirty="0" err="1" smtClean="0">
                <a:solidFill>
                  <a:schemeClr val="accent5">
                    <a:lumMod val="50000"/>
                  </a:schemeClr>
                </a:solidFill>
              </a:rPr>
              <a:t>yakni</a:t>
            </a:r>
            <a:r>
              <a:rPr lang="id-ID" sz="20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id-ID" sz="2000" dirty="0">
                <a:solidFill>
                  <a:schemeClr val="accent5">
                    <a:lumMod val="50000"/>
                  </a:schemeClr>
                </a:solidFill>
              </a:rPr>
              <a:t>pada batas skoring penilaian dari </a:t>
            </a:r>
            <a:r>
              <a:rPr lang="id-ID" sz="2000" b="1" u="sng" dirty="0">
                <a:solidFill>
                  <a:schemeClr val="accent5">
                    <a:lumMod val="50000"/>
                  </a:schemeClr>
                </a:solidFill>
              </a:rPr>
              <a:t>0 sampai dengan</a:t>
            </a:r>
            <a:r>
              <a:rPr lang="en-US" sz="2000" b="1" u="sng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id-ID" sz="2000" b="1" u="sng" dirty="0">
                <a:solidFill>
                  <a:schemeClr val="accent5">
                    <a:lumMod val="50000"/>
                  </a:schemeClr>
                </a:solidFill>
              </a:rPr>
              <a:t>350</a:t>
            </a:r>
            <a:r>
              <a:rPr lang="id-ID" sz="2000" dirty="0">
                <a:solidFill>
                  <a:schemeClr val="accent5">
                    <a:lumMod val="50000"/>
                  </a:schemeClr>
                </a:solidFill>
              </a:rPr>
              <a:t> dari segi kemampuannya dalam penguasaan teknologi,</a:t>
            </a:r>
            <a:r>
              <a:rPr lang="en-US" sz="20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i-FI" sz="2000" dirty="0">
                <a:solidFill>
                  <a:schemeClr val="accent5">
                    <a:lumMod val="50000"/>
                  </a:schemeClr>
                </a:solidFill>
              </a:rPr>
              <a:t>pengorganisasian, skala usaha, kemampuan permodalan, kemitraan/kerja </a:t>
            </a:r>
            <a:r>
              <a:rPr lang="es-ES" sz="2000" dirty="0">
                <a:solidFill>
                  <a:schemeClr val="accent5">
                    <a:lumMod val="50000"/>
                  </a:schemeClr>
                </a:solidFill>
              </a:rPr>
              <a:t>sama, dan </a:t>
            </a:r>
            <a:r>
              <a:rPr lang="es-ES" sz="2000" dirty="0" err="1">
                <a:solidFill>
                  <a:schemeClr val="accent5">
                    <a:lumMod val="50000"/>
                  </a:schemeClr>
                </a:solidFill>
              </a:rPr>
              <a:t>akses</a:t>
            </a:r>
            <a:r>
              <a:rPr lang="es-ES" sz="20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s-ES" sz="2000" dirty="0" err="1">
                <a:solidFill>
                  <a:schemeClr val="accent5">
                    <a:lumMod val="50000"/>
                  </a:schemeClr>
                </a:solidFill>
              </a:rPr>
              <a:t>informasi</a:t>
            </a:r>
            <a:r>
              <a:rPr lang="es-ES" sz="20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s-ES" sz="2000" dirty="0" smtClean="0">
                <a:solidFill>
                  <a:schemeClr val="accent5">
                    <a:lumMod val="50000"/>
                  </a:schemeClr>
                </a:solidFill>
              </a:rPr>
              <a:t>pasar.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ES" sz="2000" dirty="0" err="1">
                <a:solidFill>
                  <a:schemeClr val="accent5">
                    <a:lumMod val="50000"/>
                  </a:schemeClr>
                </a:solidFill>
              </a:rPr>
              <a:t>diberikan</a:t>
            </a:r>
            <a:r>
              <a:rPr lang="es-ES" sz="2000" dirty="0">
                <a:solidFill>
                  <a:schemeClr val="accent5">
                    <a:lumMod val="50000"/>
                  </a:schemeClr>
                </a:solidFill>
              </a:rPr>
              <a:t> tanda </a:t>
            </a:r>
            <a:r>
              <a:rPr lang="es-ES" sz="2000" dirty="0" err="1">
                <a:solidFill>
                  <a:schemeClr val="accent5">
                    <a:lumMod val="50000"/>
                  </a:schemeClr>
                </a:solidFill>
              </a:rPr>
              <a:t>bukti</a:t>
            </a:r>
            <a:r>
              <a:rPr lang="es-ES" sz="20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s-ES" sz="2000" dirty="0" err="1">
                <a:solidFill>
                  <a:schemeClr val="accent5">
                    <a:lumMod val="50000"/>
                  </a:schemeClr>
                </a:solidFill>
              </a:rPr>
              <a:t>tertulis</a:t>
            </a:r>
            <a:r>
              <a:rPr lang="es-ES" sz="20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s-ES" sz="2000" dirty="0" err="1">
                <a:solidFill>
                  <a:schemeClr val="accent5">
                    <a:lumMod val="50000"/>
                  </a:schemeClr>
                </a:solidFill>
              </a:rPr>
              <a:t>Keputusan</a:t>
            </a:r>
            <a:r>
              <a:rPr lang="es-ES" sz="2000" dirty="0">
                <a:solidFill>
                  <a:schemeClr val="accent5">
                    <a:lumMod val="50000"/>
                  </a:schemeClr>
                </a:solidFill>
              </a:rPr>
              <a:t> yang </a:t>
            </a:r>
            <a:r>
              <a:rPr lang="es-ES" sz="2000" dirty="0" err="1">
                <a:solidFill>
                  <a:schemeClr val="accent5">
                    <a:lumMod val="50000"/>
                  </a:schemeClr>
                </a:solidFill>
              </a:rPr>
              <a:t>ditandatangani</a:t>
            </a:r>
            <a:r>
              <a:rPr lang="es-ES" sz="20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s-ES" sz="2000" dirty="0" err="1">
                <a:solidFill>
                  <a:schemeClr val="accent5">
                    <a:lumMod val="50000"/>
                  </a:schemeClr>
                </a:solidFill>
              </a:rPr>
              <a:t>oleh</a:t>
            </a:r>
            <a:r>
              <a:rPr lang="es-ES" sz="20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s-ES" sz="2000" b="1" dirty="0" err="1">
                <a:solidFill>
                  <a:srgbClr val="FF0000"/>
                </a:solidFill>
              </a:rPr>
              <a:t>Kepala</a:t>
            </a:r>
            <a:r>
              <a:rPr lang="es-ES" sz="2000" b="1" dirty="0">
                <a:solidFill>
                  <a:srgbClr val="FF0000"/>
                </a:solidFill>
              </a:rPr>
              <a:t> </a:t>
            </a:r>
            <a:r>
              <a:rPr lang="es-ES" sz="2000" b="1" dirty="0" err="1">
                <a:solidFill>
                  <a:srgbClr val="FF0000"/>
                </a:solidFill>
              </a:rPr>
              <a:t>Desa</a:t>
            </a:r>
            <a:r>
              <a:rPr lang="es-ES" sz="2000" b="1" dirty="0">
                <a:solidFill>
                  <a:srgbClr val="FF0000"/>
                </a:solidFill>
              </a:rPr>
              <a:t>/</a:t>
            </a:r>
            <a:r>
              <a:rPr lang="es-ES" sz="2000" b="1" dirty="0" err="1">
                <a:solidFill>
                  <a:srgbClr val="FF0000"/>
                </a:solidFill>
              </a:rPr>
              <a:t>Lurah</a:t>
            </a:r>
            <a:r>
              <a:rPr lang="es-ES" sz="2000" b="1" dirty="0">
                <a:solidFill>
                  <a:srgbClr val="FF0000"/>
                </a:solidFill>
              </a:rPr>
              <a:t>/</a:t>
            </a:r>
            <a:r>
              <a:rPr lang="es-ES" sz="2000" b="1" dirty="0" err="1">
                <a:solidFill>
                  <a:srgbClr val="FF0000"/>
                </a:solidFill>
              </a:rPr>
              <a:t>Kepala</a:t>
            </a:r>
            <a:r>
              <a:rPr lang="es-ES" sz="2000" b="1" dirty="0">
                <a:solidFill>
                  <a:srgbClr val="FF0000"/>
                </a:solidFill>
              </a:rPr>
              <a:t> Dinas </a:t>
            </a:r>
            <a:r>
              <a:rPr lang="es-ES" sz="2000" b="1" dirty="0" err="1">
                <a:solidFill>
                  <a:srgbClr val="FF0000"/>
                </a:solidFill>
              </a:rPr>
              <a:t>Kabupaten</a:t>
            </a:r>
            <a:r>
              <a:rPr lang="es-ES" sz="2000" b="1" dirty="0">
                <a:solidFill>
                  <a:srgbClr val="FF0000"/>
                </a:solidFill>
              </a:rPr>
              <a:t>/</a:t>
            </a:r>
            <a:r>
              <a:rPr lang="es-ES" sz="2000" b="1" dirty="0" err="1">
                <a:solidFill>
                  <a:srgbClr val="FF0000"/>
                </a:solidFill>
              </a:rPr>
              <a:t>Kota</a:t>
            </a:r>
            <a:r>
              <a:rPr lang="es-ES" sz="2000" b="1" dirty="0">
                <a:solidFill>
                  <a:srgbClr val="FF0000"/>
                </a:solidFill>
              </a:rPr>
              <a:t> </a:t>
            </a:r>
            <a:r>
              <a:rPr lang="es-ES" sz="2000" dirty="0">
                <a:solidFill>
                  <a:schemeClr val="accent5">
                    <a:lumMod val="50000"/>
                  </a:schemeClr>
                </a:solidFill>
              </a:rPr>
              <a:t>yang </a:t>
            </a:r>
            <a:r>
              <a:rPr lang="es-ES" sz="2000" dirty="0" err="1" smtClean="0">
                <a:solidFill>
                  <a:schemeClr val="accent5">
                    <a:lumMod val="50000"/>
                  </a:schemeClr>
                </a:solidFill>
              </a:rPr>
              <a:t>membidangi</a:t>
            </a:r>
            <a:r>
              <a:rPr lang="es-ES" sz="2000" dirty="0" smtClean="0">
                <a:solidFill>
                  <a:schemeClr val="accent5">
                    <a:lumMod val="50000"/>
                  </a:schemeClr>
                </a:solidFill>
              </a:rPr>
              <a:t> (</a:t>
            </a:r>
            <a:r>
              <a:rPr lang="es-ES" sz="2000" dirty="0" err="1" smtClean="0">
                <a:solidFill>
                  <a:schemeClr val="accent5">
                    <a:lumMod val="50000"/>
                  </a:schemeClr>
                </a:solidFill>
              </a:rPr>
              <a:t>formulir</a:t>
            </a:r>
            <a:r>
              <a:rPr lang="es-ES" sz="2000" dirty="0" smtClean="0">
                <a:solidFill>
                  <a:schemeClr val="accent5">
                    <a:lumMod val="50000"/>
                  </a:schemeClr>
                </a:solidFill>
              </a:rPr>
              <a:t> 3)</a:t>
            </a:r>
            <a:endParaRPr lang="id-ID" sz="28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60718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79400" y="596972"/>
            <a:ext cx="11633200" cy="1376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67F9C40C-EA58-44AB-9C9C-BADF07A46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5464" y="839686"/>
            <a:ext cx="6371863" cy="1660445"/>
          </a:xfrm>
        </p:spPr>
        <p:txBody>
          <a:bodyPr anchor="t">
            <a:normAutofit/>
          </a:bodyPr>
          <a:lstStyle/>
          <a:p>
            <a:r>
              <a:rPr lang="en-US" sz="4800" dirty="0">
                <a:solidFill>
                  <a:srgbClr val="C00000"/>
                </a:solidFill>
                <a:latin typeface="Impact" pitchFamily="34" charset="0"/>
              </a:rPr>
              <a:t>KELOMPOK KELAS KUB</a:t>
            </a:r>
            <a:r>
              <a:rPr lang="id-ID" sz="4800" dirty="0">
                <a:solidFill>
                  <a:srgbClr val="C00000"/>
                </a:solidFill>
                <a:latin typeface="Impact" pitchFamily="34" charset="0"/>
              </a:rPr>
              <a:t/>
            </a:r>
            <a:br>
              <a:rPr lang="id-ID" sz="4800" dirty="0">
                <a:solidFill>
                  <a:srgbClr val="C00000"/>
                </a:solidFill>
                <a:latin typeface="Impact" pitchFamily="34" charset="0"/>
              </a:rPr>
            </a:br>
            <a:r>
              <a:rPr lang="id-ID" sz="5400" b="1" dirty="0">
                <a:solidFill>
                  <a:srgbClr val="C00000"/>
                </a:solidFill>
                <a:latin typeface="Impact" pitchFamily="34" charset="0"/>
              </a:rPr>
              <a:t>__</a:t>
            </a:r>
            <a:endParaRPr lang="id-ID" sz="4800" b="1" dirty="0">
              <a:solidFill>
                <a:srgbClr val="C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A076CE12-4186-4EFA-8A53-698739DABECF}"/>
              </a:ext>
            </a:extLst>
          </p:cNvPr>
          <p:cNvSpPr/>
          <p:nvPr/>
        </p:nvSpPr>
        <p:spPr>
          <a:xfrm>
            <a:off x="0" y="5532437"/>
            <a:ext cx="12192000" cy="1325563"/>
          </a:xfrm>
          <a:prstGeom prst="rect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CDF90E6D-97A2-416C-8920-5EAE27530A1E}"/>
              </a:ext>
            </a:extLst>
          </p:cNvPr>
          <p:cNvSpPr/>
          <p:nvPr/>
        </p:nvSpPr>
        <p:spPr>
          <a:xfrm>
            <a:off x="571472" y="590309"/>
            <a:ext cx="10829592" cy="5787342"/>
          </a:xfrm>
          <a:prstGeom prst="rect">
            <a:avLst/>
          </a:prstGeom>
          <a:noFill/>
          <a:ln w="1524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rgbClr val="FFC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A48646C6-318F-4860-96A6-1A7B672FCA2F}"/>
              </a:ext>
            </a:extLst>
          </p:cNvPr>
          <p:cNvSpPr txBox="1"/>
          <p:nvPr/>
        </p:nvSpPr>
        <p:spPr>
          <a:xfrm>
            <a:off x="885464" y="1842601"/>
            <a:ext cx="8165939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MADYA</a:t>
            </a:r>
            <a:endParaRPr lang="id-ID" sz="28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793750" lvl="0" indent="-342900">
              <a:buFont typeface="Arial" panose="020B0604020202020204" pitchFamily="34" charset="0"/>
              <a:buChar char="•"/>
            </a:pPr>
            <a:endParaRPr lang="en-US" sz="20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793750" lvl="0" indent="-342900">
              <a:buFont typeface="Arial" panose="020B0604020202020204" pitchFamily="34" charset="0"/>
              <a:buChar char="•"/>
            </a:pPr>
            <a:r>
              <a:rPr lang="en-US" sz="2000" dirty="0" err="1" smtClean="0">
                <a:solidFill>
                  <a:schemeClr val="accent6">
                    <a:lumMod val="50000"/>
                  </a:schemeClr>
                </a:solidFill>
              </a:rPr>
              <a:t>Kelas</a:t>
            </a:r>
            <a:r>
              <a:rPr lang="en-US" sz="20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6">
                    <a:lumMod val="50000"/>
                  </a:schemeClr>
                </a:solidFill>
              </a:rPr>
              <a:t>kelompok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6">
                    <a:lumMod val="50000"/>
                  </a:schemeClr>
                </a:solidFill>
              </a:rPr>
              <a:t>pelaku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6">
                    <a:lumMod val="50000"/>
                  </a:schemeClr>
                </a:solidFill>
              </a:rPr>
              <a:t>utama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6">
                    <a:lumMod val="50000"/>
                  </a:schemeClr>
                </a:solidFill>
              </a:rPr>
              <a:t>perikanan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6">
                    <a:lumMod val="50000"/>
                  </a:schemeClr>
                </a:solidFill>
              </a:rPr>
              <a:t>dengan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6">
                    <a:lumMod val="50000"/>
                  </a:schemeClr>
                </a:solidFill>
              </a:rPr>
              <a:t>nilai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6">
                    <a:lumMod val="50000"/>
                  </a:schemeClr>
                </a:solidFill>
              </a:rPr>
              <a:t>menengah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6">
                    <a:lumMod val="50000"/>
                  </a:schemeClr>
                </a:solidFill>
              </a:rPr>
              <a:t>pada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6">
                    <a:lumMod val="50000"/>
                  </a:schemeClr>
                </a:solidFill>
              </a:rPr>
              <a:t>batas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6">
                    <a:lumMod val="50000"/>
                  </a:schemeClr>
                </a:solidFill>
              </a:rPr>
              <a:t>skoring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6">
                    <a:lumMod val="50000"/>
                  </a:schemeClr>
                </a:solidFill>
              </a:rPr>
              <a:t>penilaian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6">
                    <a:lumMod val="50000"/>
                  </a:schemeClr>
                </a:solidFill>
              </a:rPr>
              <a:t>dari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000" b="1" u="sng" dirty="0">
                <a:solidFill>
                  <a:schemeClr val="accent6">
                    <a:lumMod val="50000"/>
                  </a:schemeClr>
                </a:solidFill>
              </a:rPr>
              <a:t>351 </a:t>
            </a:r>
            <a:r>
              <a:rPr lang="en-US" sz="2000" b="1" u="sng" dirty="0" err="1">
                <a:solidFill>
                  <a:schemeClr val="accent6">
                    <a:lumMod val="50000"/>
                  </a:schemeClr>
                </a:solidFill>
              </a:rPr>
              <a:t>sampai</a:t>
            </a:r>
            <a:r>
              <a:rPr lang="en-US" sz="2000" b="1" u="sng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000" b="1" u="sng" dirty="0" err="1">
                <a:solidFill>
                  <a:schemeClr val="accent6">
                    <a:lumMod val="50000"/>
                  </a:schemeClr>
                </a:solidFill>
              </a:rPr>
              <a:t>dengan</a:t>
            </a:r>
            <a:r>
              <a:rPr lang="en-US" sz="2000" b="1" u="sng" dirty="0">
                <a:solidFill>
                  <a:schemeClr val="accent6">
                    <a:lumMod val="50000"/>
                  </a:schemeClr>
                </a:solidFill>
              </a:rPr>
              <a:t> 650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6">
                    <a:lumMod val="50000"/>
                  </a:schemeClr>
                </a:solidFill>
              </a:rPr>
              <a:t>dari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6">
                    <a:lumMod val="50000"/>
                  </a:schemeClr>
                </a:solidFill>
              </a:rPr>
              <a:t>segi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6">
                    <a:lumMod val="50000"/>
                  </a:schemeClr>
                </a:solidFill>
              </a:rPr>
              <a:t>kemampuannya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</a:rPr>
              <a:t> dalam </a:t>
            </a:r>
            <a:r>
              <a:rPr lang="en-US" sz="2000" dirty="0" err="1">
                <a:solidFill>
                  <a:schemeClr val="accent6">
                    <a:lumMod val="50000"/>
                  </a:schemeClr>
                </a:solidFill>
              </a:rPr>
              <a:t>penguasaan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6">
                    <a:lumMod val="50000"/>
                  </a:schemeClr>
                </a:solidFill>
              </a:rPr>
              <a:t>teknologi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en-US" sz="2000" dirty="0" err="1">
                <a:solidFill>
                  <a:schemeClr val="accent6">
                    <a:lumMod val="50000"/>
                  </a:schemeClr>
                </a:solidFill>
              </a:rPr>
              <a:t>pengorganisasian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en-US" sz="2000" dirty="0" err="1">
                <a:solidFill>
                  <a:schemeClr val="accent6">
                    <a:lumMod val="50000"/>
                  </a:schemeClr>
                </a:solidFill>
              </a:rPr>
              <a:t>skala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</a:rPr>
              <a:t> usaha, </a:t>
            </a:r>
            <a:r>
              <a:rPr lang="en-US" sz="2000" dirty="0" err="1">
                <a:solidFill>
                  <a:schemeClr val="accent6">
                    <a:lumMod val="50000"/>
                  </a:schemeClr>
                </a:solidFill>
              </a:rPr>
              <a:t>kemampuan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6">
                    <a:lumMod val="50000"/>
                  </a:schemeClr>
                </a:solidFill>
              </a:rPr>
              <a:t>permodalan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en-US" sz="2000" dirty="0" err="1">
                <a:solidFill>
                  <a:schemeClr val="accent6">
                    <a:lumMod val="50000"/>
                  </a:schemeClr>
                </a:solidFill>
              </a:rPr>
              <a:t>kemitraan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en-US" sz="2000" dirty="0" err="1">
                <a:solidFill>
                  <a:schemeClr val="accent6">
                    <a:lumMod val="50000"/>
                  </a:schemeClr>
                </a:solidFill>
              </a:rPr>
              <a:t>kerjasama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</a:rPr>
              <a:t>, dan </a:t>
            </a:r>
            <a:r>
              <a:rPr lang="en-US" sz="2000" dirty="0" err="1">
                <a:solidFill>
                  <a:schemeClr val="accent6">
                    <a:lumMod val="50000"/>
                  </a:schemeClr>
                </a:solidFill>
              </a:rPr>
              <a:t>akses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6">
                    <a:lumMod val="50000"/>
                  </a:schemeClr>
                </a:solidFill>
              </a:rPr>
              <a:t>informasi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6">
                    <a:lumMod val="50000"/>
                  </a:schemeClr>
                </a:solidFill>
              </a:rPr>
              <a:t>pasar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en-US" sz="2000" dirty="0" err="1">
                <a:solidFill>
                  <a:schemeClr val="accent6">
                    <a:lumMod val="50000"/>
                  </a:schemeClr>
                </a:solidFill>
              </a:rPr>
              <a:t>serta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6">
                    <a:lumMod val="50000"/>
                  </a:schemeClr>
                </a:solidFill>
              </a:rPr>
              <a:t>sudah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6">
                    <a:lumMod val="50000"/>
                  </a:schemeClr>
                </a:solidFill>
              </a:rPr>
              <a:t>melakukan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</a:rPr>
              <a:t> kegiatan </a:t>
            </a:r>
            <a:r>
              <a:rPr lang="en-US" sz="2000" dirty="0" err="1">
                <a:solidFill>
                  <a:schemeClr val="accent6">
                    <a:lumMod val="50000"/>
                  </a:schemeClr>
                </a:solidFill>
              </a:rPr>
              <a:t>perencanaan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6">
                    <a:lumMod val="50000"/>
                  </a:schemeClr>
                </a:solidFill>
              </a:rPr>
              <a:t>meskipun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6">
                    <a:lumMod val="50000"/>
                  </a:schemeClr>
                </a:solidFill>
              </a:rPr>
              <a:t>masih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accent6">
                    <a:lumMod val="50000"/>
                  </a:schemeClr>
                </a:solidFill>
              </a:rPr>
              <a:t>terbatas</a:t>
            </a:r>
            <a:r>
              <a:rPr lang="en-US" sz="2000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</a:p>
          <a:p>
            <a:pPr marL="793750" lvl="0" indent="-342900">
              <a:buFont typeface="Arial" panose="020B0604020202020204" pitchFamily="34" charset="0"/>
              <a:buChar char="•"/>
            </a:pPr>
            <a:r>
              <a:rPr lang="es-ES" sz="2000" dirty="0" err="1">
                <a:solidFill>
                  <a:schemeClr val="accent5">
                    <a:lumMod val="50000"/>
                  </a:schemeClr>
                </a:solidFill>
              </a:rPr>
              <a:t>diberikan</a:t>
            </a:r>
            <a:r>
              <a:rPr lang="es-ES" sz="2000" dirty="0">
                <a:solidFill>
                  <a:schemeClr val="accent5">
                    <a:lumMod val="50000"/>
                  </a:schemeClr>
                </a:solidFill>
              </a:rPr>
              <a:t> tanda </a:t>
            </a:r>
            <a:r>
              <a:rPr lang="es-ES" sz="2000" dirty="0" err="1">
                <a:solidFill>
                  <a:schemeClr val="accent5">
                    <a:lumMod val="50000"/>
                  </a:schemeClr>
                </a:solidFill>
              </a:rPr>
              <a:t>bukti</a:t>
            </a:r>
            <a:r>
              <a:rPr lang="es-ES" sz="20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s-ES" sz="2000" dirty="0" err="1">
                <a:solidFill>
                  <a:schemeClr val="accent5">
                    <a:lumMod val="50000"/>
                  </a:schemeClr>
                </a:solidFill>
              </a:rPr>
              <a:t>tertulis</a:t>
            </a:r>
            <a:r>
              <a:rPr lang="es-ES" sz="20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s-ES" sz="2000" dirty="0" err="1">
                <a:solidFill>
                  <a:schemeClr val="accent5">
                    <a:lumMod val="50000"/>
                  </a:schemeClr>
                </a:solidFill>
              </a:rPr>
              <a:t>Keputusan</a:t>
            </a:r>
            <a:r>
              <a:rPr lang="es-ES" sz="2000" dirty="0">
                <a:solidFill>
                  <a:schemeClr val="accent5">
                    <a:lumMod val="50000"/>
                  </a:schemeClr>
                </a:solidFill>
              </a:rPr>
              <a:t> yang </a:t>
            </a:r>
            <a:r>
              <a:rPr lang="es-ES" sz="2000" dirty="0" err="1">
                <a:solidFill>
                  <a:schemeClr val="accent5">
                    <a:lumMod val="50000"/>
                  </a:schemeClr>
                </a:solidFill>
              </a:rPr>
              <a:t>ditandatangani</a:t>
            </a:r>
            <a:r>
              <a:rPr lang="es-ES" sz="20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s-ES" sz="2000" dirty="0" err="1">
                <a:solidFill>
                  <a:schemeClr val="accent5">
                    <a:lumMod val="50000"/>
                  </a:schemeClr>
                </a:solidFill>
              </a:rPr>
              <a:t>oleh</a:t>
            </a:r>
            <a:r>
              <a:rPr lang="es-ES" sz="20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s-ES" sz="2000" b="1" dirty="0" err="1">
                <a:solidFill>
                  <a:srgbClr val="FF0000"/>
                </a:solidFill>
              </a:rPr>
              <a:t>Camat</a:t>
            </a:r>
            <a:r>
              <a:rPr lang="es-ES" sz="2000" b="1" dirty="0">
                <a:solidFill>
                  <a:srgbClr val="FF0000"/>
                </a:solidFill>
              </a:rPr>
              <a:t>/</a:t>
            </a:r>
            <a:r>
              <a:rPr lang="es-ES" sz="2000" b="1" dirty="0" err="1">
                <a:solidFill>
                  <a:srgbClr val="FF0000"/>
                </a:solidFill>
              </a:rPr>
              <a:t>Kepala</a:t>
            </a:r>
            <a:r>
              <a:rPr lang="es-ES" sz="2000" b="1" dirty="0">
                <a:solidFill>
                  <a:srgbClr val="FF0000"/>
                </a:solidFill>
              </a:rPr>
              <a:t> Dinas </a:t>
            </a:r>
            <a:r>
              <a:rPr lang="es-ES" sz="2000" b="1" dirty="0" err="1">
                <a:solidFill>
                  <a:srgbClr val="FF0000"/>
                </a:solidFill>
              </a:rPr>
              <a:t>Kabupaten</a:t>
            </a:r>
            <a:r>
              <a:rPr lang="es-ES" sz="2000" b="1" dirty="0">
                <a:solidFill>
                  <a:srgbClr val="FF0000"/>
                </a:solidFill>
              </a:rPr>
              <a:t>/</a:t>
            </a:r>
            <a:r>
              <a:rPr lang="es-ES" sz="2000" b="1" dirty="0" err="1">
                <a:solidFill>
                  <a:srgbClr val="FF0000"/>
                </a:solidFill>
              </a:rPr>
              <a:t>Kota</a:t>
            </a:r>
            <a:r>
              <a:rPr lang="es-ES" sz="2000" b="1" dirty="0">
                <a:solidFill>
                  <a:srgbClr val="FF0000"/>
                </a:solidFill>
              </a:rPr>
              <a:t> </a:t>
            </a:r>
            <a:r>
              <a:rPr lang="es-ES" sz="2000" dirty="0"/>
              <a:t>yang </a:t>
            </a:r>
            <a:r>
              <a:rPr lang="es-ES" sz="2000" dirty="0" err="1" smtClean="0"/>
              <a:t>membidangi</a:t>
            </a:r>
            <a:r>
              <a:rPr lang="es-ES" sz="2000" dirty="0" smtClean="0"/>
              <a:t> (</a:t>
            </a:r>
            <a:r>
              <a:rPr lang="es-ES" sz="2000" dirty="0" err="1"/>
              <a:t>formulir</a:t>
            </a:r>
            <a:r>
              <a:rPr lang="es-ES" sz="2000" dirty="0"/>
              <a:t> 3)</a:t>
            </a:r>
            <a:endParaRPr lang="id-ID" sz="2800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="" xmlns:a16="http://schemas.microsoft.com/office/drawing/2014/main" id="{E8BE6EC3-76FD-4563-AD4E-AE19D34180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16" r="27438" b="4553"/>
          <a:stretch/>
        </p:blipFill>
        <p:spPr>
          <a:xfrm>
            <a:off x="8714837" y="0"/>
            <a:ext cx="3477163" cy="6858000"/>
          </a:xfrm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90921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79400" y="596972"/>
            <a:ext cx="11633200" cy="1376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67F9C40C-EA58-44AB-9C9C-BADF07A46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5464" y="839686"/>
            <a:ext cx="6371863" cy="1660445"/>
          </a:xfrm>
        </p:spPr>
        <p:txBody>
          <a:bodyPr anchor="t">
            <a:normAutofit/>
          </a:bodyPr>
          <a:lstStyle/>
          <a:p>
            <a:r>
              <a:rPr lang="en-US" sz="4800" dirty="0">
                <a:solidFill>
                  <a:srgbClr val="C00000"/>
                </a:solidFill>
                <a:latin typeface="Impact" pitchFamily="34" charset="0"/>
              </a:rPr>
              <a:t>KELOMPOK KELAS KUB</a:t>
            </a:r>
            <a:r>
              <a:rPr lang="id-ID" sz="4800" dirty="0">
                <a:solidFill>
                  <a:srgbClr val="C00000"/>
                </a:solidFill>
                <a:latin typeface="Impact" pitchFamily="34" charset="0"/>
              </a:rPr>
              <a:t/>
            </a:r>
            <a:br>
              <a:rPr lang="id-ID" sz="4800" dirty="0">
                <a:solidFill>
                  <a:srgbClr val="C00000"/>
                </a:solidFill>
                <a:latin typeface="Impact" pitchFamily="34" charset="0"/>
              </a:rPr>
            </a:br>
            <a:r>
              <a:rPr lang="id-ID" sz="5400" b="1" dirty="0">
                <a:solidFill>
                  <a:srgbClr val="C00000"/>
                </a:solidFill>
                <a:latin typeface="Impact" pitchFamily="34" charset="0"/>
              </a:rPr>
              <a:t>__</a:t>
            </a:r>
            <a:endParaRPr lang="id-ID" sz="4800" b="1" dirty="0">
              <a:solidFill>
                <a:srgbClr val="C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A076CE12-4186-4EFA-8A53-698739DABECF}"/>
              </a:ext>
            </a:extLst>
          </p:cNvPr>
          <p:cNvSpPr/>
          <p:nvPr/>
        </p:nvSpPr>
        <p:spPr>
          <a:xfrm>
            <a:off x="0" y="5532437"/>
            <a:ext cx="12192000" cy="1325563"/>
          </a:xfrm>
          <a:prstGeom prst="rect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CDF90E6D-97A2-416C-8920-5EAE27530A1E}"/>
              </a:ext>
            </a:extLst>
          </p:cNvPr>
          <p:cNvSpPr/>
          <p:nvPr/>
        </p:nvSpPr>
        <p:spPr>
          <a:xfrm>
            <a:off x="571472" y="590309"/>
            <a:ext cx="10829592" cy="5787342"/>
          </a:xfrm>
          <a:prstGeom prst="rect">
            <a:avLst/>
          </a:prstGeom>
          <a:noFill/>
          <a:ln w="1524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rgbClr val="FFC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A48646C6-318F-4860-96A6-1A7B672FCA2F}"/>
              </a:ext>
            </a:extLst>
          </p:cNvPr>
          <p:cNvSpPr txBox="1"/>
          <p:nvPr/>
        </p:nvSpPr>
        <p:spPr>
          <a:xfrm>
            <a:off x="885464" y="1879063"/>
            <a:ext cx="7841977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800" b="1" dirty="0">
                <a:solidFill>
                  <a:schemeClr val="accent4">
                    <a:lumMod val="50000"/>
                  </a:schemeClr>
                </a:solidFill>
              </a:rPr>
              <a:t>UTAMA</a:t>
            </a:r>
          </a:p>
          <a:p>
            <a:pPr marL="785813" lvl="0" indent="-342900">
              <a:buFont typeface="Arial" panose="020B0604020202020204" pitchFamily="34" charset="0"/>
              <a:buChar char="•"/>
            </a:pPr>
            <a:endParaRPr lang="en-US" sz="20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marL="785813" lvl="0" indent="-342900">
              <a:buFont typeface="Arial" panose="020B0604020202020204" pitchFamily="34" charset="0"/>
              <a:buChar char="•"/>
            </a:pPr>
            <a:r>
              <a:rPr lang="en-US" sz="2000" dirty="0" err="1" smtClean="0">
                <a:solidFill>
                  <a:schemeClr val="accent4">
                    <a:lumMod val="50000"/>
                  </a:schemeClr>
                </a:solidFill>
              </a:rPr>
              <a:t>Kelas</a:t>
            </a:r>
            <a:r>
              <a:rPr lang="en-US" sz="2000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</a:rPr>
              <a:t>kelompok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</a:rPr>
              <a:t>pelaku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</a:rPr>
              <a:t>utama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</a:rPr>
              <a:t>perikanan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</a:rPr>
              <a:t>dengan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</a:rPr>
              <a:t>nilai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</a:rPr>
              <a:t>tertinggi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</a:rPr>
              <a:t>pada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</a:rPr>
              <a:t>batas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</a:rPr>
              <a:t>skoring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</a:rPr>
              <a:t>penilaian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</a:rPr>
              <a:t>dari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sz="2000" b="1" u="sng" dirty="0">
                <a:solidFill>
                  <a:schemeClr val="accent4">
                    <a:lumMod val="50000"/>
                  </a:schemeClr>
                </a:solidFill>
              </a:rPr>
              <a:t>651 </a:t>
            </a:r>
            <a:r>
              <a:rPr lang="en-US" sz="2000" b="1" u="sng" dirty="0" err="1">
                <a:solidFill>
                  <a:schemeClr val="accent4">
                    <a:lumMod val="50000"/>
                  </a:schemeClr>
                </a:solidFill>
              </a:rPr>
              <a:t>sampai</a:t>
            </a:r>
            <a:r>
              <a:rPr lang="en-US" sz="2000" b="1" u="sng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sz="2000" b="1" u="sng" dirty="0" err="1">
                <a:solidFill>
                  <a:schemeClr val="accent4">
                    <a:lumMod val="50000"/>
                  </a:schemeClr>
                </a:solidFill>
              </a:rPr>
              <a:t>dengan</a:t>
            </a:r>
            <a:r>
              <a:rPr lang="en-US" sz="2000" b="1" u="sng" dirty="0">
                <a:solidFill>
                  <a:schemeClr val="accent4">
                    <a:lumMod val="50000"/>
                  </a:schemeClr>
                </a:solidFill>
              </a:rPr>
              <a:t> 1.000</a:t>
            </a:r>
            <a:r>
              <a:rPr lang="en-US" sz="2000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</a:rPr>
              <a:t>dari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</a:rPr>
              <a:t>segi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</a:rPr>
              <a:t>kemampuannya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</a:rPr>
              <a:t> dalam 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</a:rPr>
              <a:t>penguasaan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</a:rPr>
              <a:t>teknologi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</a:rPr>
              <a:t>, 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</a:rPr>
              <a:t>pengorganisasian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</a:rPr>
              <a:t>, 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</a:rPr>
              <a:t>skala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</a:rPr>
              <a:t> usaha, 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</a:rPr>
              <a:t>kemampuan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</a:rPr>
              <a:t>permodalan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</a:rPr>
              <a:t>, 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</a:rPr>
              <a:t>kemitraan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</a:rPr>
              <a:t>/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</a:rPr>
              <a:t>kerjasama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</a:rPr>
              <a:t>, dan 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</a:rPr>
              <a:t>akses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</a:rPr>
              <a:t>informasi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</a:rPr>
              <a:t>pasar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</a:rPr>
              <a:t>, 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</a:rPr>
              <a:t>serta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</a:rPr>
              <a:t>sudah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</a:rPr>
              <a:t>melakukan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</a:rPr>
              <a:t> kegiatan dalam 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</a:rPr>
              <a:t>perencanaan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</a:rPr>
              <a:t>sampai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</a:rPr>
              <a:t>pelaksanaan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</a:rPr>
              <a:t>meskipun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</a:rPr>
              <a:t>masih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accent4">
                    <a:lumMod val="50000"/>
                  </a:schemeClr>
                </a:solidFill>
              </a:rPr>
              <a:t>terbatas</a:t>
            </a:r>
            <a:r>
              <a:rPr lang="en-US" sz="2000" dirty="0" smtClean="0">
                <a:solidFill>
                  <a:schemeClr val="accent4">
                    <a:lumMod val="50000"/>
                  </a:schemeClr>
                </a:solidFill>
              </a:rPr>
              <a:t>.</a:t>
            </a:r>
          </a:p>
          <a:p>
            <a:pPr marL="793750" lvl="0" indent="-342900">
              <a:buFont typeface="Arial" panose="020B0604020202020204" pitchFamily="34" charset="0"/>
              <a:buChar char="•"/>
            </a:pPr>
            <a:r>
              <a:rPr lang="es-ES" sz="2000" dirty="0" err="1">
                <a:solidFill>
                  <a:schemeClr val="accent5">
                    <a:lumMod val="50000"/>
                  </a:schemeClr>
                </a:solidFill>
              </a:rPr>
              <a:t>diberikan</a:t>
            </a:r>
            <a:r>
              <a:rPr lang="es-ES" sz="2000" dirty="0">
                <a:solidFill>
                  <a:schemeClr val="accent5">
                    <a:lumMod val="50000"/>
                  </a:schemeClr>
                </a:solidFill>
              </a:rPr>
              <a:t> tanda </a:t>
            </a:r>
            <a:r>
              <a:rPr lang="es-ES" sz="2000" dirty="0" err="1">
                <a:solidFill>
                  <a:schemeClr val="accent5">
                    <a:lumMod val="50000"/>
                  </a:schemeClr>
                </a:solidFill>
              </a:rPr>
              <a:t>bukti</a:t>
            </a:r>
            <a:r>
              <a:rPr lang="es-ES" sz="20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s-ES" sz="2000" dirty="0" err="1">
                <a:solidFill>
                  <a:schemeClr val="accent5">
                    <a:lumMod val="50000"/>
                  </a:schemeClr>
                </a:solidFill>
              </a:rPr>
              <a:t>tertulis</a:t>
            </a:r>
            <a:r>
              <a:rPr lang="es-ES" sz="20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s-ES" sz="2000" dirty="0" err="1">
                <a:solidFill>
                  <a:schemeClr val="accent5">
                    <a:lumMod val="50000"/>
                  </a:schemeClr>
                </a:solidFill>
              </a:rPr>
              <a:t>Keputusan</a:t>
            </a:r>
            <a:r>
              <a:rPr lang="es-ES" sz="2000" dirty="0">
                <a:solidFill>
                  <a:schemeClr val="accent5">
                    <a:lumMod val="50000"/>
                  </a:schemeClr>
                </a:solidFill>
              </a:rPr>
              <a:t> yang </a:t>
            </a:r>
            <a:r>
              <a:rPr lang="es-ES" sz="2000" dirty="0" err="1">
                <a:solidFill>
                  <a:schemeClr val="accent5">
                    <a:lumMod val="50000"/>
                  </a:schemeClr>
                </a:solidFill>
              </a:rPr>
              <a:t>ditandatangani</a:t>
            </a:r>
            <a:r>
              <a:rPr lang="es-ES" sz="20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s-ES" sz="2000" dirty="0" err="1">
                <a:solidFill>
                  <a:schemeClr val="accent5">
                    <a:lumMod val="50000"/>
                  </a:schemeClr>
                </a:solidFill>
              </a:rPr>
              <a:t>oleh</a:t>
            </a:r>
            <a:r>
              <a:rPr lang="es-ES" sz="20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s-ES" sz="2000" b="1" dirty="0" err="1">
                <a:solidFill>
                  <a:srgbClr val="FF0000"/>
                </a:solidFill>
              </a:rPr>
              <a:t>Bupati</a:t>
            </a:r>
            <a:r>
              <a:rPr lang="es-ES" sz="2000" b="1" dirty="0">
                <a:solidFill>
                  <a:srgbClr val="FF0000"/>
                </a:solidFill>
              </a:rPr>
              <a:t>/</a:t>
            </a:r>
            <a:r>
              <a:rPr lang="es-ES" sz="2000" b="1" dirty="0" err="1">
                <a:solidFill>
                  <a:srgbClr val="FF0000"/>
                </a:solidFill>
              </a:rPr>
              <a:t>Kepala</a:t>
            </a:r>
            <a:r>
              <a:rPr lang="es-ES" sz="2000" b="1" dirty="0">
                <a:solidFill>
                  <a:srgbClr val="FF0000"/>
                </a:solidFill>
              </a:rPr>
              <a:t> Dinas </a:t>
            </a:r>
            <a:r>
              <a:rPr lang="es-ES" sz="2000" b="1" dirty="0" err="1">
                <a:solidFill>
                  <a:srgbClr val="FF0000"/>
                </a:solidFill>
              </a:rPr>
              <a:t>Provinsi</a:t>
            </a:r>
            <a:r>
              <a:rPr lang="es-ES" sz="2000" b="1" dirty="0">
                <a:solidFill>
                  <a:srgbClr val="FF0000"/>
                </a:solidFill>
              </a:rPr>
              <a:t> </a:t>
            </a:r>
            <a:r>
              <a:rPr lang="es-ES" sz="2000" dirty="0">
                <a:solidFill>
                  <a:schemeClr val="accent5">
                    <a:lumMod val="50000"/>
                  </a:schemeClr>
                </a:solidFill>
              </a:rPr>
              <a:t>yang </a:t>
            </a:r>
            <a:r>
              <a:rPr lang="es-ES" sz="2000" dirty="0" err="1" smtClean="0">
                <a:solidFill>
                  <a:schemeClr val="accent5">
                    <a:lumMod val="50000"/>
                  </a:schemeClr>
                </a:solidFill>
              </a:rPr>
              <a:t>membidangi</a:t>
            </a:r>
            <a:r>
              <a:rPr lang="es-ES" sz="2000" dirty="0" smtClean="0">
                <a:solidFill>
                  <a:schemeClr val="accent5">
                    <a:lumMod val="50000"/>
                  </a:schemeClr>
                </a:solidFill>
              </a:rPr>
              <a:t> (</a:t>
            </a:r>
            <a:r>
              <a:rPr lang="es-ES" sz="2000" dirty="0" err="1" smtClean="0">
                <a:solidFill>
                  <a:schemeClr val="accent5">
                    <a:lumMod val="50000"/>
                  </a:schemeClr>
                </a:solidFill>
              </a:rPr>
              <a:t>formulir</a:t>
            </a:r>
            <a:r>
              <a:rPr lang="es-ES" sz="2000" dirty="0" smtClean="0">
                <a:solidFill>
                  <a:schemeClr val="accent5">
                    <a:lumMod val="50000"/>
                  </a:schemeClr>
                </a:solidFill>
              </a:rPr>
              <a:t> 3)</a:t>
            </a:r>
            <a:endParaRPr lang="id-ID" sz="280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5E70F08C-CF47-409D-BBE3-800B6A6BD74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049" r="12139"/>
          <a:stretch/>
        </p:blipFill>
        <p:spPr>
          <a:xfrm>
            <a:off x="8055980" y="0"/>
            <a:ext cx="4136020" cy="7042904"/>
          </a:xfrm>
          <a:prstGeom prst="rect">
            <a:avLst/>
          </a:prstGeom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13165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90500" y="545099"/>
            <a:ext cx="11633200" cy="1376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1692" y="545099"/>
            <a:ext cx="11029616" cy="707544"/>
          </a:xfrm>
        </p:spPr>
        <p:txBody>
          <a:bodyPr/>
          <a:lstStyle/>
          <a:p>
            <a:r>
              <a:rPr lang="en-ID" dirty="0" smtClean="0">
                <a:solidFill>
                  <a:schemeClr val="accent1">
                    <a:lumMod val="50000"/>
                  </a:schemeClr>
                </a:solidFill>
              </a:rPr>
              <a:t>FORMULIR 2</a:t>
            </a:r>
            <a:endParaRPr lang="id-ID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2803964"/>
              </p:ext>
            </p:extLst>
          </p:nvPr>
        </p:nvGraphicFramePr>
        <p:xfrm>
          <a:off x="2002954" y="1333031"/>
          <a:ext cx="4327525" cy="541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2" name="Document" r:id="rId3" imgW="6171422" imgH="7725887" progId="Word.Document.12">
                  <p:embed/>
                </p:oleObj>
              </mc:Choice>
              <mc:Fallback>
                <p:oleObj name="Document" r:id="rId3" imgW="6171422" imgH="772588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02954" y="1333031"/>
                        <a:ext cx="4327525" cy="5418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189977"/>
              </p:ext>
            </p:extLst>
          </p:nvPr>
        </p:nvGraphicFramePr>
        <p:xfrm>
          <a:off x="6616350" y="1333030"/>
          <a:ext cx="3822700" cy="541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3" name="Document" r:id="rId5" imgW="6171422" imgH="8746715" progId="Word.Document.12">
                  <p:embed/>
                </p:oleObj>
              </mc:Choice>
              <mc:Fallback>
                <p:oleObj name="Document" r:id="rId5" imgW="6171422" imgH="874671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616350" y="1333030"/>
                        <a:ext cx="3822700" cy="5418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Oval 7"/>
          <p:cNvSpPr/>
          <p:nvPr/>
        </p:nvSpPr>
        <p:spPr>
          <a:xfrm>
            <a:off x="1765160" y="1175657"/>
            <a:ext cx="2401556" cy="64309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406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90500" y="545099"/>
            <a:ext cx="11633200" cy="1376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1692" y="545099"/>
            <a:ext cx="11029616" cy="707544"/>
          </a:xfrm>
        </p:spPr>
        <p:txBody>
          <a:bodyPr/>
          <a:lstStyle/>
          <a:p>
            <a:r>
              <a:rPr lang="en-ID" dirty="0" smtClean="0">
                <a:solidFill>
                  <a:schemeClr val="accent1">
                    <a:lumMod val="50000"/>
                  </a:schemeClr>
                </a:solidFill>
              </a:rPr>
              <a:t>FORMULIR 2 (</a:t>
            </a:r>
            <a:r>
              <a:rPr lang="en-ID" dirty="0" err="1" smtClean="0">
                <a:solidFill>
                  <a:schemeClr val="accent1">
                    <a:lumMod val="50000"/>
                  </a:schemeClr>
                </a:solidFill>
              </a:rPr>
              <a:t>lanjutan</a:t>
            </a:r>
            <a:r>
              <a:rPr lang="en-ID" dirty="0" smtClean="0">
                <a:solidFill>
                  <a:schemeClr val="accent1">
                    <a:lumMod val="50000"/>
                  </a:schemeClr>
                </a:solidFill>
              </a:rPr>
              <a:t>)</a:t>
            </a:r>
            <a:endParaRPr lang="id-ID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2524636"/>
              </p:ext>
            </p:extLst>
          </p:nvPr>
        </p:nvGraphicFramePr>
        <p:xfrm>
          <a:off x="3101016" y="1252643"/>
          <a:ext cx="3817937" cy="541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6" name="Document" r:id="rId3" imgW="6171422" imgH="8759318" progId="Word.Document.12">
                  <p:embed/>
                </p:oleObj>
              </mc:Choice>
              <mc:Fallback>
                <p:oleObj name="Document" r:id="rId3" imgW="6171422" imgH="875931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101016" y="1252643"/>
                        <a:ext cx="3817937" cy="5418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0658640"/>
              </p:ext>
            </p:extLst>
          </p:nvPr>
        </p:nvGraphicFramePr>
        <p:xfrm>
          <a:off x="7441702" y="1252643"/>
          <a:ext cx="3613150" cy="541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7" name="Document" r:id="rId5" imgW="6171422" imgH="9254789" progId="Word.Document.12">
                  <p:embed/>
                </p:oleObj>
              </mc:Choice>
              <mc:Fallback>
                <p:oleObj name="Document" r:id="rId5" imgW="6171422" imgH="925478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441702" y="1252643"/>
                        <a:ext cx="3613150" cy="5418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Oval 7"/>
          <p:cNvSpPr/>
          <p:nvPr/>
        </p:nvSpPr>
        <p:spPr>
          <a:xfrm>
            <a:off x="2608428" y="2733152"/>
            <a:ext cx="2401556" cy="64309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7000352" y="1684070"/>
            <a:ext cx="2401556" cy="64309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7142704" y="5654844"/>
            <a:ext cx="2401556" cy="64309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229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90500" y="545099"/>
            <a:ext cx="11633200" cy="1376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1692" y="545099"/>
            <a:ext cx="11029616" cy="707544"/>
          </a:xfrm>
        </p:spPr>
        <p:txBody>
          <a:bodyPr/>
          <a:lstStyle/>
          <a:p>
            <a:r>
              <a:rPr lang="en-ID" dirty="0">
                <a:solidFill>
                  <a:schemeClr val="accent1">
                    <a:lumMod val="50000"/>
                  </a:schemeClr>
                </a:solidFill>
              </a:rPr>
              <a:t>FORMULIR 2 (</a:t>
            </a:r>
            <a:r>
              <a:rPr lang="en-ID" dirty="0" err="1">
                <a:solidFill>
                  <a:schemeClr val="accent1">
                    <a:lumMod val="50000"/>
                  </a:schemeClr>
                </a:solidFill>
              </a:rPr>
              <a:t>lanjutan</a:t>
            </a:r>
            <a:r>
              <a:rPr lang="en-ID" dirty="0">
                <a:solidFill>
                  <a:schemeClr val="accent1">
                    <a:lumMod val="50000"/>
                  </a:schemeClr>
                </a:solidFill>
              </a:rPr>
              <a:t>)</a:t>
            </a:r>
            <a:endParaRPr lang="id-ID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4227735"/>
              </p:ext>
            </p:extLst>
          </p:nvPr>
        </p:nvGraphicFramePr>
        <p:xfrm>
          <a:off x="2832327" y="1252643"/>
          <a:ext cx="3913187" cy="541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0" name="Document" r:id="rId3" imgW="6171422" imgH="8547231" progId="Word.Document.12">
                  <p:embed/>
                </p:oleObj>
              </mc:Choice>
              <mc:Fallback>
                <p:oleObj name="Document" r:id="rId3" imgW="6171422" imgH="854723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32327" y="1252643"/>
                        <a:ext cx="3913187" cy="5418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1167808"/>
              </p:ext>
            </p:extLst>
          </p:nvPr>
        </p:nvGraphicFramePr>
        <p:xfrm>
          <a:off x="6908660" y="1233140"/>
          <a:ext cx="4969254" cy="19823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1" name="Document" r:id="rId5" imgW="6171422" imgH="2462230" progId="Word.Document.12">
                  <p:embed/>
                </p:oleObj>
              </mc:Choice>
              <mc:Fallback>
                <p:oleObj name="Document" r:id="rId5" imgW="6171422" imgH="246223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908660" y="1233140"/>
                        <a:ext cx="4969254" cy="19823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Oval 7"/>
          <p:cNvSpPr/>
          <p:nvPr/>
        </p:nvSpPr>
        <p:spPr>
          <a:xfrm>
            <a:off x="2508739" y="5160799"/>
            <a:ext cx="2401556" cy="64309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 rot="19064005">
            <a:off x="9284676" y="2793441"/>
            <a:ext cx="1326382" cy="131633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93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90500" y="545099"/>
            <a:ext cx="11633200" cy="1376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1692" y="545099"/>
            <a:ext cx="11029616" cy="707544"/>
          </a:xfrm>
        </p:spPr>
        <p:txBody>
          <a:bodyPr/>
          <a:lstStyle/>
          <a:p>
            <a:r>
              <a:rPr lang="en-ID" dirty="0" smtClean="0">
                <a:solidFill>
                  <a:schemeClr val="accent1">
                    <a:lumMod val="50000"/>
                  </a:schemeClr>
                </a:solidFill>
              </a:rPr>
              <a:t>FORMULIR </a:t>
            </a:r>
            <a:r>
              <a:rPr lang="en-ID" dirty="0">
                <a:solidFill>
                  <a:schemeClr val="accent1">
                    <a:lumMod val="50000"/>
                  </a:schemeClr>
                </a:solidFill>
              </a:rPr>
              <a:t>3</a:t>
            </a:r>
            <a:endParaRPr lang="id-ID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5473" y="663560"/>
            <a:ext cx="4833256" cy="619444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748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0E5A7219-EEAE-43EE-A93A-968903C3AF46}"/>
              </a:ext>
            </a:extLst>
          </p:cNvPr>
          <p:cNvSpPr/>
          <p:nvPr/>
        </p:nvSpPr>
        <p:spPr>
          <a:xfrm>
            <a:off x="0" y="5544939"/>
            <a:ext cx="12192000" cy="1313061"/>
          </a:xfrm>
          <a:prstGeom prst="rect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prstClr val="white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589339AA-52DC-4B2E-A029-9EC0CC29B6E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79" b="10716"/>
          <a:stretch/>
        </p:blipFill>
        <p:spPr>
          <a:xfrm>
            <a:off x="0" y="4033538"/>
            <a:ext cx="5150475" cy="2824462"/>
          </a:xfrm>
          <a:prstGeom prst="rect">
            <a:avLst/>
          </a:prstGeom>
        </p:spPr>
      </p:pic>
      <p:sp>
        <p:nvSpPr>
          <p:cNvPr id="31" name="Title 1">
            <a:extLst>
              <a:ext uri="{FF2B5EF4-FFF2-40B4-BE49-F238E27FC236}">
                <a16:creationId xmlns:a16="http://schemas.microsoft.com/office/drawing/2014/main" xmlns="" id="{59DF01D2-F375-44EA-BDAA-19D3B8AB74AF}"/>
              </a:ext>
            </a:extLst>
          </p:cNvPr>
          <p:cNvSpPr txBox="1">
            <a:spLocks/>
          </p:cNvSpPr>
          <p:nvPr/>
        </p:nvSpPr>
        <p:spPr>
          <a:xfrm>
            <a:off x="3846052" y="5919589"/>
            <a:ext cx="8132928" cy="71602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d-ID" sz="3200" dirty="0">
                <a:solidFill>
                  <a:prstClr val="white"/>
                </a:solidFill>
                <a:latin typeface="Impact" panose="020B0806030902050204" pitchFamily="34" charset="0"/>
              </a:rPr>
              <a:t>ARAH KEBIJAKAN </a:t>
            </a:r>
            <a:r>
              <a:rPr lang="id-ID" sz="3200" dirty="0">
                <a:solidFill>
                  <a:srgbClr val="FFFF00"/>
                </a:solidFill>
                <a:latin typeface="Impact" panose="020B0806030902050204" pitchFamily="34" charset="0"/>
              </a:rPr>
              <a:t>PEMBINAAN KUB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ADF8DA30-D90E-46D6-927E-AB7BF734D5E7}"/>
              </a:ext>
            </a:extLst>
          </p:cNvPr>
          <p:cNvGrpSpPr/>
          <p:nvPr/>
        </p:nvGrpSpPr>
        <p:grpSpPr>
          <a:xfrm>
            <a:off x="793750" y="787400"/>
            <a:ext cx="11283950" cy="3678583"/>
            <a:chOff x="0" y="-271264"/>
            <a:chExt cx="12192000" cy="3982828"/>
          </a:xfrm>
        </p:grpSpPr>
        <p:graphicFrame>
          <p:nvGraphicFramePr>
            <p:cNvPr id="8" name="Diagram 7">
              <a:extLst>
                <a:ext uri="{FF2B5EF4-FFF2-40B4-BE49-F238E27FC236}">
                  <a16:creationId xmlns:a16="http://schemas.microsoft.com/office/drawing/2014/main" xmlns="" id="{E71743B6-78C8-4499-95BA-9A6B85BFB866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353769919"/>
                </p:ext>
              </p:extLst>
            </p:nvPr>
          </p:nvGraphicFramePr>
          <p:xfrm>
            <a:off x="0" y="-271264"/>
            <a:ext cx="12192000" cy="370026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4" r:lo="rId5" r:qs="rId6" r:cs="rId7"/>
            </a:graphicData>
          </a:graphic>
        </p:graphicFrame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xmlns="" id="{97433297-A2AE-4F8C-B980-5A3EAE359C9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57780" y="2121929"/>
              <a:ext cx="1589636" cy="1589635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xmlns="" id="{AD169C8B-7B14-4F9F-90FC-2AE7FE48F0E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70404" y="2121928"/>
              <a:ext cx="1506732" cy="1506732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xmlns="" id="{F300DE6F-B3B9-40FC-B942-AB240DA851B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87668" y="2003725"/>
              <a:ext cx="1506732" cy="1506732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xmlns="" id="{0786C243-C70D-411A-84FD-467C92655C7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26098" y="2121928"/>
              <a:ext cx="1589636" cy="1589636"/>
            </a:xfrm>
            <a:prstGeom prst="rect">
              <a:avLst/>
            </a:prstGeom>
          </p:spPr>
        </p:pic>
      </p:grpSp>
      <p:sp>
        <p:nvSpPr>
          <p:cNvPr id="11" name="Title 1"/>
          <p:cNvSpPr txBox="1">
            <a:spLocks/>
          </p:cNvSpPr>
          <p:nvPr/>
        </p:nvSpPr>
        <p:spPr>
          <a:xfrm>
            <a:off x="471653" y="675999"/>
            <a:ext cx="6901299" cy="8529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ID" sz="3200" b="1" cap="none" dirty="0" err="1" smtClean="0">
                <a:latin typeface="Britannic Bold" panose="020B0903060703020204" pitchFamily="34" charset="0"/>
                <a:ea typeface="+mn-ea"/>
                <a:cs typeface="+mn-cs"/>
              </a:rPr>
              <a:t>Keberlanjutan</a:t>
            </a:r>
            <a:r>
              <a:rPr lang="en-ID" sz="3200" b="1" cap="none" dirty="0" smtClean="0">
                <a:latin typeface="Britannic Bold" panose="020B0903060703020204" pitchFamily="34" charset="0"/>
                <a:ea typeface="+mn-ea"/>
                <a:cs typeface="+mn-cs"/>
              </a:rPr>
              <a:t> </a:t>
            </a:r>
            <a:r>
              <a:rPr lang="en-ID" sz="3200" b="1" cap="none" dirty="0" err="1" smtClean="0">
                <a:latin typeface="Britannic Bold" panose="020B0903060703020204" pitchFamily="34" charset="0"/>
                <a:ea typeface="+mn-ea"/>
                <a:cs typeface="+mn-cs"/>
              </a:rPr>
              <a:t>Pengembangan</a:t>
            </a:r>
            <a:r>
              <a:rPr lang="en-ID" sz="3200" b="1" cap="none" dirty="0" smtClean="0">
                <a:latin typeface="Britannic Bold" panose="020B0903060703020204" pitchFamily="34" charset="0"/>
                <a:ea typeface="+mn-ea"/>
                <a:cs typeface="+mn-cs"/>
              </a:rPr>
              <a:t> KUB</a:t>
            </a:r>
          </a:p>
          <a:p>
            <a:pPr algn="ctr"/>
            <a:endParaRPr lang="id-ID" sz="900" b="1" dirty="0">
              <a:latin typeface="Britannic Bold" panose="020B0903060703020204" pitchFamily="34" charset="0"/>
              <a:ea typeface="+mn-ea"/>
              <a:cs typeface="+mn-cs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8105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 txBox="1">
            <a:spLocks/>
          </p:cNvSpPr>
          <p:nvPr/>
        </p:nvSpPr>
        <p:spPr>
          <a:xfrm>
            <a:off x="471653" y="2976653"/>
            <a:ext cx="11194166" cy="346264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2225" cap="rnd" cmpd="sng" algn="ctr">
            <a:noFill/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975" indent="0">
              <a:buFont typeface="Wingdings 2" panose="05020102010507070707" pitchFamily="18" charset="2"/>
              <a:buNone/>
            </a:pPr>
            <a:endParaRPr lang="en-US" smtClean="0"/>
          </a:p>
          <a:p>
            <a:pPr marL="180975" indent="0">
              <a:buFont typeface="Wingdings 2" panose="05020102010507070707" pitchFamily="18" charset="2"/>
              <a:buNone/>
            </a:pPr>
            <a:endParaRPr lang="en-US" smtClean="0"/>
          </a:p>
          <a:p>
            <a:pPr marL="180975" indent="0">
              <a:buFont typeface="Wingdings 2" panose="05020102010507070707" pitchFamily="18" charset="2"/>
              <a:buNone/>
            </a:pPr>
            <a:endParaRPr lang="en-ID" dirty="0"/>
          </a:p>
        </p:txBody>
      </p:sp>
      <p:sp>
        <p:nvSpPr>
          <p:cNvPr id="5" name="Rectangle 4"/>
          <p:cNvSpPr/>
          <p:nvPr/>
        </p:nvSpPr>
        <p:spPr>
          <a:xfrm>
            <a:off x="279400" y="579178"/>
            <a:ext cx="11633200" cy="1376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653" y="1700273"/>
            <a:ext cx="11194166" cy="1276380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180975" indent="0">
              <a:buNone/>
            </a:pPr>
            <a:endParaRPr lang="en-US" dirty="0"/>
          </a:p>
          <a:p>
            <a:pPr marL="180975" indent="0">
              <a:buNone/>
            </a:pPr>
            <a:endParaRPr lang="en-US" dirty="0" smtClean="0"/>
          </a:p>
          <a:p>
            <a:pPr marL="180975" indent="0">
              <a:buNone/>
            </a:pPr>
            <a:endParaRPr lang="en-ID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5560107" y="2114022"/>
            <a:ext cx="2206619" cy="400300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ID" sz="2400" b="1" dirty="0" err="1" smtClean="0">
                <a:solidFill>
                  <a:schemeClr val="tx1"/>
                </a:solidFill>
                <a:latin typeface="Britannic Bold" panose="020B0903060703020204" pitchFamily="34" charset="0"/>
                <a:ea typeface="+mn-ea"/>
                <a:cs typeface="+mn-cs"/>
              </a:rPr>
              <a:t>Kub</a:t>
            </a:r>
            <a:r>
              <a:rPr lang="en-ID" sz="2400" b="1" dirty="0" smtClean="0">
                <a:solidFill>
                  <a:schemeClr val="tx1"/>
                </a:solidFill>
                <a:latin typeface="Britannic Bold" panose="020B0903060703020204" pitchFamily="34" charset="0"/>
                <a:ea typeface="+mn-ea"/>
                <a:cs typeface="+mn-cs"/>
              </a:rPr>
              <a:t> </a:t>
            </a:r>
            <a:r>
              <a:rPr lang="en-ID" sz="2400" b="1" dirty="0" err="1" smtClean="0">
                <a:solidFill>
                  <a:schemeClr val="tx1"/>
                </a:solidFill>
                <a:latin typeface="Britannic Bold" panose="020B0903060703020204" pitchFamily="34" charset="0"/>
                <a:ea typeface="+mn-ea"/>
                <a:cs typeface="+mn-cs"/>
              </a:rPr>
              <a:t>madya</a:t>
            </a:r>
            <a:endParaRPr lang="id-ID" sz="2400" b="1" dirty="0">
              <a:solidFill>
                <a:schemeClr val="tx1"/>
              </a:solidFill>
              <a:latin typeface="Britannic Bold" panose="020B0903060703020204" pitchFamily="34" charset="0"/>
              <a:ea typeface="+mn-ea"/>
              <a:cs typeface="+mn-cs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070302" y="2091319"/>
            <a:ext cx="2483974" cy="503389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ID" sz="2400" b="1" dirty="0" err="1" smtClean="0">
                <a:solidFill>
                  <a:schemeClr val="tx1"/>
                </a:solidFill>
                <a:latin typeface="Britannic Bold" panose="020B0903060703020204" pitchFamily="34" charset="0"/>
                <a:ea typeface="+mn-ea"/>
                <a:cs typeface="+mn-cs"/>
              </a:rPr>
              <a:t>Kub</a:t>
            </a:r>
            <a:r>
              <a:rPr lang="en-ID" sz="2400" b="1" dirty="0" smtClean="0">
                <a:solidFill>
                  <a:schemeClr val="tx1"/>
                </a:solidFill>
                <a:latin typeface="Britannic Bold" panose="020B0903060703020204" pitchFamily="34" charset="0"/>
                <a:ea typeface="+mn-ea"/>
                <a:cs typeface="+mn-cs"/>
              </a:rPr>
              <a:t> PEMULA</a:t>
            </a:r>
            <a:endParaRPr lang="id-ID" sz="2400" b="1" dirty="0">
              <a:solidFill>
                <a:schemeClr val="tx1"/>
              </a:solidFill>
              <a:latin typeface="Britannic Bold" panose="020B0903060703020204" pitchFamily="34" charset="0"/>
              <a:ea typeface="+mn-ea"/>
              <a:cs typeface="+mn-cs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8745428" y="2098313"/>
            <a:ext cx="2206618" cy="431718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ID" sz="2400" b="1" dirty="0" err="1" smtClean="0">
                <a:solidFill>
                  <a:schemeClr val="tx1"/>
                </a:solidFill>
                <a:latin typeface="Britannic Bold" panose="020B0903060703020204" pitchFamily="34" charset="0"/>
                <a:ea typeface="+mn-ea"/>
                <a:cs typeface="+mn-cs"/>
              </a:rPr>
              <a:t>Kub</a:t>
            </a:r>
            <a:r>
              <a:rPr lang="en-ID" sz="2400" b="1" dirty="0" smtClean="0">
                <a:solidFill>
                  <a:schemeClr val="tx1"/>
                </a:solidFill>
                <a:latin typeface="Britannic Bold" panose="020B0903060703020204" pitchFamily="34" charset="0"/>
                <a:ea typeface="+mn-ea"/>
                <a:cs typeface="+mn-cs"/>
              </a:rPr>
              <a:t> </a:t>
            </a:r>
            <a:r>
              <a:rPr lang="en-ID" sz="2400" b="1" dirty="0" err="1" smtClean="0">
                <a:solidFill>
                  <a:schemeClr val="tx1"/>
                </a:solidFill>
                <a:latin typeface="Britannic Bold" panose="020B0903060703020204" pitchFamily="34" charset="0"/>
                <a:ea typeface="+mn-ea"/>
                <a:cs typeface="+mn-cs"/>
              </a:rPr>
              <a:t>uTAMA</a:t>
            </a:r>
            <a:endParaRPr lang="id-ID" sz="2400" b="1" dirty="0">
              <a:solidFill>
                <a:schemeClr val="tx1"/>
              </a:solidFill>
              <a:latin typeface="Britannic Bold" panose="020B0903060703020204" pitchFamily="34" charset="0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025273" y="1866923"/>
            <a:ext cx="6462950" cy="8548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/>
          </a:p>
        </p:txBody>
      </p:sp>
      <p:sp>
        <p:nvSpPr>
          <p:cNvPr id="10" name="Right Arrow 9"/>
          <p:cNvSpPr/>
          <p:nvPr/>
        </p:nvSpPr>
        <p:spPr>
          <a:xfrm>
            <a:off x="4049496" y="1984914"/>
            <a:ext cx="330894" cy="716197"/>
          </a:xfrm>
          <a:prstGeom prst="rightArrow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/>
          </a:p>
        </p:txBody>
      </p:sp>
      <p:sp>
        <p:nvSpPr>
          <p:cNvPr id="13" name="Right Arrow 12"/>
          <p:cNvSpPr/>
          <p:nvPr/>
        </p:nvSpPr>
        <p:spPr>
          <a:xfrm rot="5400000">
            <a:off x="8317248" y="2632918"/>
            <a:ext cx="358991" cy="833462"/>
          </a:xfrm>
          <a:prstGeom prst="rightArrow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/>
          </a:p>
        </p:txBody>
      </p:sp>
      <p:sp>
        <p:nvSpPr>
          <p:cNvPr id="2" name="Oval 1"/>
          <p:cNvSpPr/>
          <p:nvPr/>
        </p:nvSpPr>
        <p:spPr>
          <a:xfrm>
            <a:off x="6361377" y="3402112"/>
            <a:ext cx="4768101" cy="1772757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0975" indent="0" algn="ctr">
              <a:buFont typeface="Wingdings 2" panose="05020102010507070707" pitchFamily="18" charset="2"/>
              <a:buNone/>
            </a:pPr>
            <a:r>
              <a:rPr lang="en-US" b="1" u="sng" dirty="0"/>
              <a:t>KUB</a:t>
            </a:r>
            <a:r>
              <a:rPr lang="en-US" u="sng" dirty="0"/>
              <a:t> </a:t>
            </a:r>
            <a:r>
              <a:rPr lang="en-US" u="sng" dirty="0" err="1"/>
              <a:t>M</a:t>
            </a:r>
            <a:r>
              <a:rPr lang="en-US" sz="2000" b="1" u="sng" dirty="0" err="1"/>
              <a:t>andiri</a:t>
            </a:r>
            <a:r>
              <a:rPr lang="en-US" sz="2000" dirty="0"/>
              <a:t> </a:t>
            </a:r>
          </a:p>
          <a:p>
            <a:pPr algn="ctr"/>
            <a:r>
              <a:rPr lang="en-US" sz="2000" dirty="0"/>
              <a:t>KUB </a:t>
            </a:r>
            <a:r>
              <a:rPr lang="en-US" sz="2000" b="1" dirty="0"/>
              <a:t>yang </a:t>
            </a:r>
            <a:r>
              <a:rPr lang="en-US" sz="2000" b="1" dirty="0" err="1"/>
              <a:t>siap</a:t>
            </a:r>
            <a:r>
              <a:rPr lang="en-US" sz="2000" b="1" dirty="0"/>
              <a:t> </a:t>
            </a:r>
            <a:r>
              <a:rPr lang="en-US" sz="2000" b="1" dirty="0" err="1"/>
              <a:t>ditingkatkan</a:t>
            </a:r>
            <a:r>
              <a:rPr lang="en-US" sz="2000" b="1" dirty="0"/>
              <a:t> </a:t>
            </a:r>
            <a:r>
              <a:rPr lang="en-US" b="1" dirty="0" err="1"/>
              <a:t>menjadi</a:t>
            </a:r>
            <a:r>
              <a:rPr lang="en-US" b="1" dirty="0"/>
              <a:t> </a:t>
            </a:r>
            <a:r>
              <a:rPr lang="en-US" b="1" dirty="0" err="1"/>
              <a:t>badan</a:t>
            </a:r>
            <a:r>
              <a:rPr lang="en-US" b="1" dirty="0"/>
              <a:t> </a:t>
            </a:r>
            <a:r>
              <a:rPr lang="en-US" b="1" dirty="0" err="1"/>
              <a:t>usaha</a:t>
            </a:r>
            <a:r>
              <a:rPr lang="en-US" b="1" dirty="0"/>
              <a:t> </a:t>
            </a:r>
            <a:r>
              <a:rPr lang="en-US" b="1" dirty="0" err="1"/>
              <a:t>berbadan</a:t>
            </a:r>
            <a:r>
              <a:rPr lang="en-US" b="1" dirty="0"/>
              <a:t> </a:t>
            </a:r>
            <a:r>
              <a:rPr lang="en-US" b="1" dirty="0" err="1"/>
              <a:t>hukum</a:t>
            </a:r>
            <a:endParaRPr lang="en-US" b="1" dirty="0"/>
          </a:p>
          <a:p>
            <a:pPr marL="180975" indent="0" algn="ctr">
              <a:buFont typeface="Wingdings 2" panose="05020102010507070707" pitchFamily="18" charset="2"/>
              <a:buNone/>
            </a:pPr>
            <a:r>
              <a:rPr lang="en-US" b="1" dirty="0"/>
              <a:t>( PRA KOPERASI </a:t>
            </a:r>
            <a:r>
              <a:rPr lang="en-US" b="1" dirty="0" smtClean="0"/>
              <a:t>)</a:t>
            </a:r>
            <a:endParaRPr lang="en-ID" b="1" dirty="0"/>
          </a:p>
        </p:txBody>
      </p:sp>
      <p:sp>
        <p:nvSpPr>
          <p:cNvPr id="14" name="Right Arrow 13"/>
          <p:cNvSpPr/>
          <p:nvPr/>
        </p:nvSpPr>
        <p:spPr>
          <a:xfrm rot="5400000">
            <a:off x="8493984" y="5192544"/>
            <a:ext cx="358991" cy="833462"/>
          </a:xfrm>
          <a:prstGeom prst="rightArrow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6994747" y="5987887"/>
            <a:ext cx="3501362" cy="400300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ID" b="1" dirty="0" err="1" smtClean="0">
                <a:solidFill>
                  <a:srgbClr val="C00000"/>
                </a:solidFill>
                <a:latin typeface="Gill Sans Ultra Bold Condensed" panose="020B0A06020104020203" pitchFamily="34" charset="0"/>
                <a:ea typeface="+mn-ea"/>
                <a:cs typeface="+mn-cs"/>
              </a:rPr>
              <a:t>Koperasi</a:t>
            </a:r>
            <a:r>
              <a:rPr lang="en-ID" b="1" dirty="0" smtClean="0">
                <a:solidFill>
                  <a:srgbClr val="C00000"/>
                </a:solidFill>
                <a:latin typeface="Gill Sans Ultra Bold Condensed" panose="020B0A06020104020203" pitchFamily="34" charset="0"/>
                <a:ea typeface="+mn-ea"/>
                <a:cs typeface="+mn-cs"/>
              </a:rPr>
              <a:t> </a:t>
            </a:r>
            <a:r>
              <a:rPr lang="en-ID" b="1" dirty="0" err="1" smtClean="0">
                <a:solidFill>
                  <a:srgbClr val="C00000"/>
                </a:solidFill>
                <a:latin typeface="Gill Sans Ultra Bold Condensed" panose="020B0A06020104020203" pitchFamily="34" charset="0"/>
                <a:ea typeface="+mn-ea"/>
                <a:cs typeface="+mn-cs"/>
              </a:rPr>
              <a:t>nelayan</a:t>
            </a:r>
            <a:endParaRPr lang="id-ID" b="1" dirty="0">
              <a:solidFill>
                <a:srgbClr val="C00000"/>
              </a:solidFill>
              <a:latin typeface="Gill Sans Ultra Bold Condensed" panose="020B0A06020104020203" pitchFamily="34" charset="0"/>
              <a:ea typeface="+mn-ea"/>
              <a:cs typeface="+mn-cs"/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537130" y="2998490"/>
            <a:ext cx="5689067" cy="3440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ID" sz="1600" u="sng" cap="none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Kriteria</a:t>
            </a:r>
            <a:r>
              <a:rPr lang="en-ID" sz="1600" u="sng" cap="none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KUB </a:t>
            </a:r>
            <a:r>
              <a:rPr lang="en-ID" sz="1600" u="sng" cap="none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Mandiri</a:t>
            </a:r>
            <a:r>
              <a:rPr lang="en-ID" sz="1600" u="sng" cap="none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ID" sz="1600" u="sng" cap="none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antara</a:t>
            </a:r>
            <a:r>
              <a:rPr lang="en-ID" sz="1600" u="sng" cap="none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lain :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en-ID" sz="1600" cap="none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Sudah</a:t>
            </a:r>
            <a:r>
              <a:rPr lang="en-ID" sz="1600" cap="none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ID" sz="16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adanya</a:t>
            </a:r>
            <a:r>
              <a:rPr lang="en-ID" sz="1600" cap="non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AD/ART, </a:t>
            </a:r>
            <a:r>
              <a:rPr lang="en-ID" sz="16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Pembukuan</a:t>
            </a:r>
            <a:r>
              <a:rPr lang="en-ID" sz="1600" cap="non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ID" sz="16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dan</a:t>
            </a:r>
            <a:r>
              <a:rPr lang="en-ID" sz="1600" cap="non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RUB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1600" cap="none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Adanya</a:t>
            </a:r>
            <a:r>
              <a:rPr lang="en-US" sz="1600" cap="none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6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pertemuan</a:t>
            </a:r>
            <a:r>
              <a:rPr lang="en-US" sz="1600" cap="non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6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rapat</a:t>
            </a:r>
            <a:r>
              <a:rPr lang="en-US" sz="1600" cap="non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6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pengurus</a:t>
            </a:r>
            <a:r>
              <a:rPr lang="en-US" sz="1600" cap="non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yang </a:t>
            </a:r>
            <a:r>
              <a:rPr lang="en-US" sz="16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diselenggarakan</a:t>
            </a:r>
            <a:r>
              <a:rPr lang="en-US" sz="1600" cap="non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6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secara</a:t>
            </a:r>
            <a:r>
              <a:rPr lang="en-US" sz="1600" cap="non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6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berkala</a:t>
            </a:r>
            <a:r>
              <a:rPr lang="en-US" sz="1600" cap="non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6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dan</a:t>
            </a:r>
            <a:r>
              <a:rPr lang="en-US" sz="1600" cap="non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600" cap="none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berkesinambungan</a:t>
            </a:r>
            <a:endParaRPr lang="en-US" sz="1600" dirty="0"/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id-ID" sz="1600" cap="none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Jenis </a:t>
            </a:r>
            <a:r>
              <a:rPr lang="id-ID" sz="1600" cap="non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usaha perikanan tangkap dan kegiatan usaha penunjang</a:t>
            </a:r>
            <a:r>
              <a:rPr lang="en-ID" sz="1600" cap="non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id-ID" sz="1600" cap="non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Keberlanjutan pemasaran produksi dalam satu tahun</a:t>
            </a:r>
            <a:r>
              <a:rPr lang="en-ID" sz="1600" cap="non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ID" sz="1600" cap="none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pemanfaatan</a:t>
            </a:r>
            <a:r>
              <a:rPr lang="en-ID" sz="1600" cap="none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ID" sz="16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tabungan</a:t>
            </a:r>
            <a:r>
              <a:rPr lang="en-ID" sz="1600" cap="non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ID" sz="16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untuk</a:t>
            </a:r>
            <a:r>
              <a:rPr lang="en-ID" sz="1600" cap="non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ID" sz="1600" cap="none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usaha</a:t>
            </a:r>
            <a:endParaRPr lang="en-ID" sz="1600" cap="none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en-ID" sz="1600" cap="none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Adanya</a:t>
            </a:r>
            <a:r>
              <a:rPr lang="en-ID" sz="1600" cap="none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ID" sz="1600" cap="none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Kas</a:t>
            </a:r>
            <a:r>
              <a:rPr lang="en-ID" sz="1600" cap="none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KUB, asset/modal, </a:t>
            </a:r>
            <a:r>
              <a:rPr lang="en-ID" sz="1600" cap="none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sumber</a:t>
            </a:r>
            <a:r>
              <a:rPr lang="en-ID" sz="1600" cap="none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modal </a:t>
            </a:r>
            <a:r>
              <a:rPr lang="en-ID" sz="1600" cap="none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dan</a:t>
            </a:r>
            <a:r>
              <a:rPr lang="en-ID" sz="1600" cap="none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ID" sz="1600" cap="none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keuntungan</a:t>
            </a:r>
            <a:r>
              <a:rPr lang="en-ID" sz="1600" cap="none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en-ID" sz="1600" cap="none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Adanya</a:t>
            </a:r>
            <a:r>
              <a:rPr lang="en-ID" sz="1600" cap="none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ID" sz="1600" cap="none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peningkatan</a:t>
            </a:r>
            <a:r>
              <a:rPr lang="en-ID" sz="1600" cap="none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ID" sz="1600" cap="none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kapasitas</a:t>
            </a:r>
            <a:r>
              <a:rPr lang="en-ID" sz="1600" cap="none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ID" sz="1600" cap="none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dan</a:t>
            </a:r>
            <a:r>
              <a:rPr lang="en-ID" sz="1600" cap="none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ID" sz="1600" cap="none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pegetahuan</a:t>
            </a:r>
            <a:r>
              <a:rPr lang="en-ID" sz="1600" cap="none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ID" sz="1600" cap="none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manajemen</a:t>
            </a:r>
            <a:r>
              <a:rPr lang="en-ID" sz="1600" cap="none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ID" sz="1600" cap="none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usaha</a:t>
            </a:r>
            <a:r>
              <a:rPr lang="en-ID" sz="1600" cap="none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ID" sz="1600" cap="none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dan</a:t>
            </a:r>
            <a:r>
              <a:rPr lang="en-ID" sz="1600" cap="none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ID" sz="1600" cap="none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kewirausahaan</a:t>
            </a:r>
            <a:r>
              <a:rPr lang="en-ID" sz="1600" cap="none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ID" sz="1600" cap="none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kegiatan</a:t>
            </a:r>
            <a:r>
              <a:rPr lang="en-ID" sz="1600" cap="none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600" cap="none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kerjasama</a:t>
            </a:r>
            <a:r>
              <a:rPr lang="en-US" sz="1600" cap="none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6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antara</a:t>
            </a:r>
            <a:r>
              <a:rPr lang="en-US" sz="1600" cap="non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6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kelompok</a:t>
            </a:r>
            <a:r>
              <a:rPr lang="en-US" sz="1600" cap="non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6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dengan</a:t>
            </a:r>
            <a:r>
              <a:rPr lang="en-US" sz="1600" cap="non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6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pihak</a:t>
            </a:r>
            <a:r>
              <a:rPr lang="en-US" sz="1600" cap="non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600" cap="none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lain (</a:t>
            </a:r>
            <a:r>
              <a:rPr lang="en-US" sz="1600" cap="none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kemitraan</a:t>
            </a:r>
            <a:r>
              <a:rPr lang="en-US" sz="1600" cap="none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600" cap="none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usaha</a:t>
            </a:r>
            <a:r>
              <a:rPr lang="en-US" sz="1600" cap="none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), </a:t>
            </a:r>
            <a:r>
              <a:rPr lang="en-US" sz="1600" cap="none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upaya</a:t>
            </a:r>
            <a:r>
              <a:rPr lang="en-US" sz="1600" cap="none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600" cap="none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penangkapan</a:t>
            </a:r>
            <a:r>
              <a:rPr lang="en-US" sz="1600" cap="none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600" cap="none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ikan</a:t>
            </a:r>
            <a:r>
              <a:rPr lang="en-US" sz="1600" cap="none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600" cap="none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yg</a:t>
            </a:r>
            <a:r>
              <a:rPr lang="en-US" sz="1600" cap="none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600" cap="none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bertanggungjawab</a:t>
            </a:r>
            <a:r>
              <a:rPr lang="en-US" sz="1600" cap="none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600" cap="none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dan</a:t>
            </a:r>
            <a:r>
              <a:rPr lang="en-US" sz="1600" cap="none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600" cap="none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peningkatan</a:t>
            </a:r>
            <a:r>
              <a:rPr lang="en-US" sz="1600" cap="none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600" cap="none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tabungan</a:t>
            </a:r>
            <a:r>
              <a:rPr lang="en-US" sz="1600" cap="none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600" cap="none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anggota</a:t>
            </a:r>
            <a:r>
              <a:rPr lang="en-US" sz="1600" cap="none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endParaRPr lang="id-ID" sz="1600" cap="none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410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41300" y="596900"/>
            <a:ext cx="11696700" cy="1930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22467" y="4016856"/>
            <a:ext cx="11029616" cy="1063144"/>
          </a:xfrm>
          <a:solidFill>
            <a:schemeClr val="accent2">
              <a:lumMod val="75000"/>
            </a:schemeClr>
          </a:solidFill>
        </p:spPr>
        <p:txBody>
          <a:bodyPr anchor="ctr" anchorCtr="0">
            <a:noAutofit/>
          </a:bodyPr>
          <a:lstStyle/>
          <a:p>
            <a:pPr algn="ctr" defTabSz="914400"/>
            <a:r>
              <a:rPr lang="en-US" sz="4800" b="1" dirty="0">
                <a:latin typeface="Britannic Bold" panose="020B0903060703020204" pitchFamily="34" charset="0"/>
              </a:rPr>
              <a:t>TATA HUBUNGAN KERJA</a:t>
            </a:r>
            <a:endParaRPr lang="id-ID" sz="4800" b="1" dirty="0">
              <a:latin typeface="Britannic Bold" panose="020B0903060703020204" pitchFamily="34" charset="0"/>
              <a:ea typeface="+mn-ea"/>
              <a:cs typeface="+mn-cs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918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79400" y="596972"/>
            <a:ext cx="11633200" cy="1376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240" y="1730814"/>
            <a:ext cx="2504908" cy="440844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Britannic Bold" panose="020B0903060703020204" pitchFamily="34" charset="0"/>
                <a:ea typeface="+mn-ea"/>
                <a:cs typeface="+mn-cs"/>
              </a:rPr>
              <a:t>PUSAT</a:t>
            </a:r>
            <a:endParaRPr lang="id-ID" b="1" dirty="0">
              <a:solidFill>
                <a:schemeClr val="tx1"/>
              </a:solidFill>
              <a:latin typeface="Britannic Bold" panose="020B0903060703020204" pitchFamily="34" charset="0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7186" y="2373590"/>
            <a:ext cx="3172661" cy="4001123"/>
          </a:xfrm>
        </p:spPr>
        <p:txBody>
          <a:bodyPr>
            <a:noAutofit/>
          </a:bodyPr>
          <a:lstStyle/>
          <a:p>
            <a:pPr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id-ID" sz="1400" dirty="0"/>
              <a:t>Penyusunan petunjuk teknis penguatan dan pengembangan KUB.</a:t>
            </a:r>
          </a:p>
          <a:p>
            <a:pPr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id-ID" sz="1400" dirty="0"/>
              <a:t>Fasilitasi permodalan atau pendanaan usaha untuk KUB.</a:t>
            </a:r>
          </a:p>
          <a:p>
            <a:pPr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id-ID" sz="1400" dirty="0"/>
              <a:t>Fasilitasi kegiatan pendidikan dan pelatihan, seminar, pertemuan dan lain-lain terkait dengan KUB berkordinasi dengan instansi terkait.</a:t>
            </a:r>
          </a:p>
          <a:p>
            <a:pPr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id-ID" sz="1400" dirty="0"/>
              <a:t>Fasilitasi kemitraan usaha.</a:t>
            </a:r>
          </a:p>
          <a:p>
            <a:pPr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id-ID" sz="1400" dirty="0"/>
              <a:t>Berkoordinasi dengan Badan Riset dan SDM KP dalam pendampingan KUB melalui penyuluh perikanan.</a:t>
            </a:r>
          </a:p>
          <a:p>
            <a:pPr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id-ID" sz="1400" dirty="0"/>
              <a:t>Pembinaan, pemantauan, dan evaluasi pelaksanaan pembinaan serta merencanakan tindak lanjut pembinaan KUB pada tahun berikutnya secara nasional.</a:t>
            </a:r>
          </a:p>
        </p:txBody>
      </p:sp>
      <p:sp>
        <p:nvSpPr>
          <p:cNvPr id="4" name="Rectangle 3"/>
          <p:cNvSpPr/>
          <p:nvPr/>
        </p:nvSpPr>
        <p:spPr>
          <a:xfrm>
            <a:off x="3848100" y="1951236"/>
            <a:ext cx="3289300" cy="38841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06000" indent="-306000" defTabSz="457200">
              <a:lnSpc>
                <a:spcPct val="110000"/>
              </a:lnSpc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r>
              <a:rPr lang="id-ID" sz="1400" dirty="0">
                <a:solidFill>
                  <a:schemeClr val="tx2"/>
                </a:solidFill>
              </a:rPr>
              <a:t>Melakukan koordinasi dan sinkronisasi kebijakan pengembangan kelembagaan;</a:t>
            </a:r>
          </a:p>
          <a:p>
            <a:pPr marL="306000" indent="-306000" defTabSz="457200">
              <a:lnSpc>
                <a:spcPct val="110000"/>
              </a:lnSpc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r>
              <a:rPr lang="id-ID" sz="1400" dirty="0">
                <a:solidFill>
                  <a:schemeClr val="tx2"/>
                </a:solidFill>
              </a:rPr>
              <a:t>Mendorong dan memfasilitasi penumbuhan KUB;</a:t>
            </a:r>
          </a:p>
          <a:p>
            <a:pPr marL="306000" indent="-306000" defTabSz="457200">
              <a:lnSpc>
                <a:spcPct val="110000"/>
              </a:lnSpc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r>
              <a:rPr lang="id-ID" sz="1400" dirty="0">
                <a:solidFill>
                  <a:schemeClr val="tx2"/>
                </a:solidFill>
              </a:rPr>
              <a:t>Memfasilitasi paket bantuan sarana prasarana serta permodalan untuk KUB;</a:t>
            </a:r>
          </a:p>
          <a:p>
            <a:pPr marL="306000" indent="-306000" defTabSz="457200">
              <a:lnSpc>
                <a:spcPct val="110000"/>
              </a:lnSpc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r>
              <a:rPr lang="id-ID" sz="1400" dirty="0">
                <a:solidFill>
                  <a:schemeClr val="tx2"/>
                </a:solidFill>
              </a:rPr>
              <a:t>Melakukan kegiatan pendidikan dan pelatihan, seminar, pertemuan dll terkait dengan KUB, berkordinasi dengan instansi terkait;</a:t>
            </a:r>
          </a:p>
          <a:p>
            <a:pPr marL="306000" indent="-306000" defTabSz="457200">
              <a:lnSpc>
                <a:spcPct val="110000"/>
              </a:lnSpc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r>
              <a:rPr lang="id-ID" sz="1400" dirty="0">
                <a:solidFill>
                  <a:schemeClr val="tx2"/>
                </a:solidFill>
              </a:rPr>
              <a:t>Memfasilitasi pembentukan dan pembinaan Forum KUB;</a:t>
            </a:r>
          </a:p>
          <a:p>
            <a:pPr marL="306000" indent="-306000" defTabSz="457200">
              <a:lnSpc>
                <a:spcPct val="110000"/>
              </a:lnSpc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r>
              <a:rPr lang="id-ID" sz="1400" dirty="0">
                <a:solidFill>
                  <a:schemeClr val="tx2"/>
                </a:solidFill>
              </a:rPr>
              <a:t>Melakukan pembinaan, pemantauan, dan evaluasi pelaksanaan pembinaan KUB.</a:t>
            </a:r>
          </a:p>
        </p:txBody>
      </p:sp>
      <p:sp>
        <p:nvSpPr>
          <p:cNvPr id="5" name="Rectangle 4"/>
          <p:cNvSpPr/>
          <p:nvPr/>
        </p:nvSpPr>
        <p:spPr>
          <a:xfrm>
            <a:off x="7406723" y="1369674"/>
            <a:ext cx="4465154" cy="53060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06000" lvl="0" indent="-306000" defTabSz="457200">
              <a:lnSpc>
                <a:spcPct val="110000"/>
              </a:lnSpc>
              <a:spcAft>
                <a:spcPts val="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r>
              <a:rPr lang="id-ID" sz="1400" dirty="0">
                <a:solidFill>
                  <a:schemeClr val="tx2"/>
                </a:solidFill>
              </a:rPr>
              <a:t>Melakukan koordinasi dan sinkronisasi kebijakan pengembangan kelembagaan;</a:t>
            </a:r>
          </a:p>
          <a:p>
            <a:pPr marL="306000" lvl="0" indent="-306000" defTabSz="457200">
              <a:lnSpc>
                <a:spcPct val="110000"/>
              </a:lnSpc>
              <a:spcAft>
                <a:spcPts val="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r>
              <a:rPr lang="id-ID" sz="1400" dirty="0">
                <a:solidFill>
                  <a:schemeClr val="tx2"/>
                </a:solidFill>
              </a:rPr>
              <a:t>Mendorong dan memfasilitasi penumbuhan KUB;</a:t>
            </a:r>
          </a:p>
          <a:p>
            <a:pPr marL="306000" lvl="0" indent="-306000" defTabSz="457200">
              <a:lnSpc>
                <a:spcPct val="110000"/>
              </a:lnSpc>
              <a:spcAft>
                <a:spcPts val="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r>
              <a:rPr lang="id-ID" sz="1400" dirty="0">
                <a:solidFill>
                  <a:schemeClr val="tx2"/>
                </a:solidFill>
              </a:rPr>
              <a:t>Mendaftarkan (registrasi) KUB ke dalam laman satudata.kkp.go.id serta mengelola data kabupaten/kota KUB;</a:t>
            </a:r>
          </a:p>
          <a:p>
            <a:pPr marL="306000" lvl="0" indent="-306000" defTabSz="457200">
              <a:lnSpc>
                <a:spcPct val="110000"/>
              </a:lnSpc>
              <a:spcAft>
                <a:spcPts val="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r>
              <a:rPr lang="id-ID" sz="1400" dirty="0">
                <a:solidFill>
                  <a:schemeClr val="tx2"/>
                </a:solidFill>
              </a:rPr>
              <a:t>Memfasilitasi paket bantuan sarana prasarana serta permodalan untuk KUB;</a:t>
            </a:r>
          </a:p>
          <a:p>
            <a:pPr marL="306000" lvl="0" indent="-306000" defTabSz="457200">
              <a:lnSpc>
                <a:spcPct val="110000"/>
              </a:lnSpc>
              <a:spcAft>
                <a:spcPts val="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r>
              <a:rPr lang="id-ID" sz="1400" dirty="0">
                <a:solidFill>
                  <a:schemeClr val="tx2"/>
                </a:solidFill>
              </a:rPr>
              <a:t>Memfasilitasi akses pasar bagi KUB untuk menjual hasil produksinya dengan cara mendorong pelaksanaan pelelangan ikan di TPI, membuka jaringan kemitraan usaha dan membuka pasar ikan grosir dan eceran;</a:t>
            </a:r>
          </a:p>
          <a:p>
            <a:pPr marL="306000" lvl="0" indent="-306000" defTabSz="457200">
              <a:lnSpc>
                <a:spcPct val="110000"/>
              </a:lnSpc>
              <a:spcAft>
                <a:spcPts val="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r>
              <a:rPr lang="id-ID" sz="1400" dirty="0">
                <a:solidFill>
                  <a:schemeClr val="tx2"/>
                </a:solidFill>
              </a:rPr>
              <a:t>Melakukan kegiatan pendidikan dan pelatihan, seminar</a:t>
            </a:r>
            <a:r>
              <a:rPr lang="en-ID" sz="1400" dirty="0">
                <a:solidFill>
                  <a:schemeClr val="tx2"/>
                </a:solidFill>
              </a:rPr>
              <a:t> </a:t>
            </a:r>
            <a:r>
              <a:rPr lang="id-ID" sz="1400" dirty="0">
                <a:solidFill>
                  <a:schemeClr val="tx2"/>
                </a:solidFill>
              </a:rPr>
              <a:t>terkait dengan KUB, berkordinasi dengan instansi terkait;</a:t>
            </a:r>
          </a:p>
          <a:p>
            <a:pPr marL="306000" lvl="0" indent="-306000" defTabSz="457200">
              <a:lnSpc>
                <a:spcPct val="110000"/>
              </a:lnSpc>
              <a:spcAft>
                <a:spcPts val="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r>
              <a:rPr lang="id-ID" sz="1400" dirty="0">
                <a:solidFill>
                  <a:schemeClr val="tx2"/>
                </a:solidFill>
              </a:rPr>
              <a:t>Memfasilitasi pembentukan dan pembinaan Forum KUB;</a:t>
            </a:r>
          </a:p>
          <a:p>
            <a:pPr marL="306000" lvl="0" indent="-306000" defTabSz="457200">
              <a:lnSpc>
                <a:spcPct val="110000"/>
              </a:lnSpc>
              <a:spcAft>
                <a:spcPts val="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r>
              <a:rPr lang="id-ID" sz="1400" dirty="0">
                <a:solidFill>
                  <a:schemeClr val="tx2"/>
                </a:solidFill>
              </a:rPr>
              <a:t>Menyusun rekapitulasi profil KUB sebagai bahan penyampaian laporan perkembangan secara periodik ke tingkat Provinsi dan Pusat;</a:t>
            </a:r>
          </a:p>
          <a:p>
            <a:pPr marL="306000" lvl="0" indent="-306000" defTabSz="457200">
              <a:lnSpc>
                <a:spcPct val="110000"/>
              </a:lnSpc>
              <a:spcAft>
                <a:spcPts val="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r>
              <a:rPr lang="id-ID" sz="1400" dirty="0">
                <a:solidFill>
                  <a:schemeClr val="tx2"/>
                </a:solidFill>
              </a:rPr>
              <a:t>Melakukan pembinaan, pemantauan, dan evaluasi pelaksanaan pembinaan KUB.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190213" y="1315400"/>
            <a:ext cx="2605073" cy="44084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ID" b="1" dirty="0" err="1">
                <a:solidFill>
                  <a:schemeClr val="tx1"/>
                </a:solidFill>
                <a:latin typeface="Britannic Bold" panose="020B0903060703020204" pitchFamily="34" charset="0"/>
                <a:ea typeface="+mn-ea"/>
                <a:cs typeface="+mn-cs"/>
              </a:rPr>
              <a:t>provinsi</a:t>
            </a:r>
            <a:endParaRPr lang="id-ID" b="1" dirty="0">
              <a:solidFill>
                <a:schemeClr val="tx1"/>
              </a:solidFill>
              <a:latin typeface="Britannic Bold" panose="020B0903060703020204" pitchFamily="34" charset="0"/>
              <a:ea typeface="+mn-ea"/>
              <a:cs typeface="+mn-cs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8506659" y="874556"/>
            <a:ext cx="2504908" cy="44084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ID" b="1" dirty="0" err="1">
                <a:solidFill>
                  <a:schemeClr val="tx1"/>
                </a:solidFill>
                <a:latin typeface="Britannic Bold" panose="020B0903060703020204" pitchFamily="34" charset="0"/>
                <a:ea typeface="+mn-ea"/>
                <a:cs typeface="+mn-cs"/>
              </a:rPr>
              <a:t>Kab</a:t>
            </a:r>
            <a:r>
              <a:rPr lang="en-ID" b="1" dirty="0">
                <a:solidFill>
                  <a:schemeClr val="tx1"/>
                </a:solidFill>
                <a:latin typeface="Britannic Bold" panose="020B0903060703020204" pitchFamily="34" charset="0"/>
                <a:ea typeface="+mn-ea"/>
                <a:cs typeface="+mn-cs"/>
              </a:rPr>
              <a:t>/</a:t>
            </a:r>
            <a:r>
              <a:rPr lang="en-ID" b="1" dirty="0" err="1">
                <a:solidFill>
                  <a:schemeClr val="tx1"/>
                </a:solidFill>
                <a:latin typeface="Britannic Bold" panose="020B0903060703020204" pitchFamily="34" charset="0"/>
                <a:ea typeface="+mn-ea"/>
                <a:cs typeface="+mn-cs"/>
              </a:rPr>
              <a:t>kota</a:t>
            </a:r>
            <a:endParaRPr lang="id-ID" b="1" dirty="0">
              <a:solidFill>
                <a:schemeClr val="tx1"/>
              </a:solidFill>
              <a:latin typeface="Britannic Bold" panose="020B0903060703020204" pitchFamily="34" charset="0"/>
              <a:ea typeface="+mn-ea"/>
              <a:cs typeface="+mn-cs"/>
            </a:endParaRP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969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41300" y="596900"/>
            <a:ext cx="11696700" cy="1930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74842" y="3712056"/>
            <a:ext cx="11029616" cy="1063144"/>
          </a:xfrm>
          <a:solidFill>
            <a:schemeClr val="accent2">
              <a:lumMod val="75000"/>
            </a:schemeClr>
          </a:solidFill>
        </p:spPr>
        <p:txBody>
          <a:bodyPr anchor="ctr" anchorCtr="0">
            <a:noAutofit/>
          </a:bodyPr>
          <a:lstStyle/>
          <a:p>
            <a:pPr algn="ctr" defTabSz="914400"/>
            <a:r>
              <a:rPr lang="en-ID" sz="4800" b="1" dirty="0" err="1">
                <a:latin typeface="Britannic Bold" panose="020B0903060703020204" pitchFamily="34" charset="0"/>
                <a:ea typeface="+mn-ea"/>
                <a:cs typeface="+mn-cs"/>
              </a:rPr>
              <a:t>Monev</a:t>
            </a:r>
            <a:r>
              <a:rPr lang="en-ID" sz="4800" b="1" dirty="0">
                <a:latin typeface="Britannic Bold" panose="020B0903060703020204" pitchFamily="34" charset="0"/>
                <a:ea typeface="+mn-ea"/>
                <a:cs typeface="+mn-cs"/>
              </a:rPr>
              <a:t> </a:t>
            </a:r>
            <a:r>
              <a:rPr lang="en-ID" sz="4800" b="1" dirty="0" err="1">
                <a:latin typeface="Britannic Bold" panose="020B0903060703020204" pitchFamily="34" charset="0"/>
                <a:ea typeface="+mn-ea"/>
                <a:cs typeface="+mn-cs"/>
              </a:rPr>
              <a:t>dan</a:t>
            </a:r>
            <a:r>
              <a:rPr lang="en-ID" sz="4800" b="1" dirty="0">
                <a:latin typeface="Britannic Bold" panose="020B0903060703020204" pitchFamily="34" charset="0"/>
                <a:ea typeface="+mn-ea"/>
                <a:cs typeface="+mn-cs"/>
              </a:rPr>
              <a:t> </a:t>
            </a:r>
            <a:r>
              <a:rPr lang="en-ID" sz="4800" b="1" dirty="0" err="1">
                <a:latin typeface="Britannic Bold" panose="020B0903060703020204" pitchFamily="34" charset="0"/>
                <a:ea typeface="+mn-ea"/>
                <a:cs typeface="+mn-cs"/>
              </a:rPr>
              <a:t>pelaporan</a:t>
            </a:r>
            <a:r>
              <a:rPr lang="en-ID" sz="4800" b="1" dirty="0">
                <a:latin typeface="Britannic Bold" panose="020B0903060703020204" pitchFamily="34" charset="0"/>
                <a:ea typeface="+mn-ea"/>
                <a:cs typeface="+mn-cs"/>
              </a:rPr>
              <a:t> </a:t>
            </a:r>
            <a:endParaRPr lang="id-ID" sz="4800" b="1" dirty="0">
              <a:latin typeface="Britannic Bold" panose="020B0903060703020204" pitchFamily="34" charset="0"/>
              <a:ea typeface="+mn-ea"/>
              <a:cs typeface="+mn-cs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366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79400" y="596972"/>
            <a:ext cx="11633200" cy="1376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0051569"/>
              </p:ext>
            </p:extLst>
          </p:nvPr>
        </p:nvGraphicFramePr>
        <p:xfrm>
          <a:off x="609937" y="1422400"/>
          <a:ext cx="2918874" cy="4539978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91887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93476">
                <a:tc>
                  <a:txBody>
                    <a:bodyPr/>
                    <a:lstStyle/>
                    <a:p>
                      <a:pPr algn="ctr"/>
                      <a:r>
                        <a:rPr lang="en-ID" sz="2400" dirty="0">
                          <a:latin typeface="Berlin Sans FB" panose="020E0602020502020306" pitchFamily="34" charset="0"/>
                        </a:rPr>
                        <a:t>MONITORING</a:t>
                      </a:r>
                      <a:endParaRPr lang="en-US" sz="2400" dirty="0">
                        <a:latin typeface="Berlin Sans FB" panose="020E0602020502020306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46502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>
                        <a:latin typeface="Berlin Sans FB" panose="020E0602020502020306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>
                          <a:latin typeface="Berlin Sans FB" panose="020E0602020502020306" pitchFamily="34" charset="0"/>
                        </a:rPr>
                        <a:t>Kegiatan</a:t>
                      </a:r>
                      <a:r>
                        <a:rPr lang="en-US" sz="2000" dirty="0">
                          <a:latin typeface="Berlin Sans FB" panose="020E0602020502020306" pitchFamily="34" charset="0"/>
                        </a:rPr>
                        <a:t> monitoring </a:t>
                      </a:r>
                      <a:r>
                        <a:rPr lang="en-US" sz="2000" dirty="0" err="1">
                          <a:latin typeface="Berlin Sans FB" panose="020E0602020502020306" pitchFamily="34" charset="0"/>
                        </a:rPr>
                        <a:t>dilakukan</a:t>
                      </a:r>
                      <a:r>
                        <a:rPr lang="en-US" sz="2000" dirty="0">
                          <a:latin typeface="Berlin Sans FB" panose="020E0602020502020306" pitchFamily="34" charset="0"/>
                        </a:rPr>
                        <a:t> </a:t>
                      </a:r>
                      <a:r>
                        <a:rPr lang="en-US" sz="2000" dirty="0" err="1">
                          <a:latin typeface="Berlin Sans FB" panose="020E0602020502020306" pitchFamily="34" charset="0"/>
                        </a:rPr>
                        <a:t>secara</a:t>
                      </a:r>
                      <a:r>
                        <a:rPr lang="en-US" sz="2000" dirty="0">
                          <a:latin typeface="Berlin Sans FB" panose="020E0602020502020306" pitchFamily="34" charset="0"/>
                        </a:rPr>
                        <a:t> </a:t>
                      </a:r>
                      <a:r>
                        <a:rPr lang="en-US" sz="2000" dirty="0" err="1">
                          <a:latin typeface="Berlin Sans FB" panose="020E0602020502020306" pitchFamily="34" charset="0"/>
                        </a:rPr>
                        <a:t>berjenjang</a:t>
                      </a:r>
                      <a:r>
                        <a:rPr lang="en-US" sz="2000" dirty="0">
                          <a:latin typeface="Berlin Sans FB" panose="020E0602020502020306" pitchFamily="34" charset="0"/>
                        </a:rPr>
                        <a:t> yang </a:t>
                      </a:r>
                      <a:r>
                        <a:rPr lang="en-US" sz="2000" dirty="0" err="1">
                          <a:latin typeface="Berlin Sans FB" panose="020E0602020502020306" pitchFamily="34" charset="0"/>
                        </a:rPr>
                        <a:t>dilaksanakan</a:t>
                      </a:r>
                      <a:r>
                        <a:rPr lang="en-US" sz="2000" dirty="0">
                          <a:latin typeface="Berlin Sans FB" panose="020E0602020502020306" pitchFamily="34" charset="0"/>
                        </a:rPr>
                        <a:t> </a:t>
                      </a:r>
                      <a:r>
                        <a:rPr lang="en-US" sz="2000" dirty="0" err="1">
                          <a:latin typeface="Berlin Sans FB" panose="020E0602020502020306" pitchFamily="34" charset="0"/>
                        </a:rPr>
                        <a:t>oleh</a:t>
                      </a:r>
                      <a:r>
                        <a:rPr lang="en-US" sz="2000" dirty="0">
                          <a:latin typeface="Berlin Sans FB" panose="020E0602020502020306" pitchFamily="34" charset="0"/>
                        </a:rPr>
                        <a:t> </a:t>
                      </a:r>
                      <a:r>
                        <a:rPr lang="en-US" sz="2000" dirty="0" err="1">
                          <a:latin typeface="Berlin Sans FB" panose="020E0602020502020306" pitchFamily="34" charset="0"/>
                        </a:rPr>
                        <a:t>Dinas</a:t>
                      </a:r>
                      <a:r>
                        <a:rPr lang="en-US" sz="2000" dirty="0">
                          <a:latin typeface="Berlin Sans FB" panose="020E0602020502020306" pitchFamily="34" charset="0"/>
                        </a:rPr>
                        <a:t>, </a:t>
                      </a:r>
                      <a:r>
                        <a:rPr lang="en-US" sz="2000" dirty="0" err="1">
                          <a:latin typeface="Berlin Sans FB" panose="020E0602020502020306" pitchFamily="34" charset="0"/>
                        </a:rPr>
                        <a:t>Dinas</a:t>
                      </a:r>
                      <a:r>
                        <a:rPr lang="en-US" sz="2000" dirty="0">
                          <a:latin typeface="Berlin Sans FB" panose="020E0602020502020306" pitchFamily="34" charset="0"/>
                        </a:rPr>
                        <a:t> </a:t>
                      </a:r>
                      <a:r>
                        <a:rPr lang="en-US" sz="2000" dirty="0" err="1">
                          <a:latin typeface="Berlin Sans FB" panose="020E0602020502020306" pitchFamily="34" charset="0"/>
                        </a:rPr>
                        <a:t>Provinsi</a:t>
                      </a:r>
                      <a:r>
                        <a:rPr lang="en-US" sz="2000" dirty="0">
                          <a:latin typeface="Berlin Sans FB" panose="020E0602020502020306" pitchFamily="34" charset="0"/>
                        </a:rPr>
                        <a:t> </a:t>
                      </a:r>
                      <a:r>
                        <a:rPr lang="en-US" sz="2000" dirty="0" err="1">
                          <a:latin typeface="Berlin Sans FB" panose="020E0602020502020306" pitchFamily="34" charset="0"/>
                        </a:rPr>
                        <a:t>dan</a:t>
                      </a:r>
                      <a:r>
                        <a:rPr lang="en-US" sz="2000" dirty="0">
                          <a:latin typeface="Berlin Sans FB" panose="020E0602020502020306" pitchFamily="34" charset="0"/>
                        </a:rPr>
                        <a:t> </a:t>
                      </a:r>
                      <a:r>
                        <a:rPr lang="en-US" sz="2000" dirty="0" err="1">
                          <a:latin typeface="Berlin Sans FB" panose="020E0602020502020306" pitchFamily="34" charset="0"/>
                        </a:rPr>
                        <a:t>Direktorat</a:t>
                      </a:r>
                      <a:r>
                        <a:rPr lang="en-US" sz="2000" dirty="0">
                          <a:latin typeface="Berlin Sans FB" panose="020E0602020502020306" pitchFamily="34" charset="0"/>
                        </a:rPr>
                        <a:t> </a:t>
                      </a:r>
                      <a:r>
                        <a:rPr lang="en-US" sz="2000" dirty="0" err="1">
                          <a:latin typeface="Berlin Sans FB" panose="020E0602020502020306" pitchFamily="34" charset="0"/>
                        </a:rPr>
                        <a:t>Jenderal</a:t>
                      </a:r>
                      <a:r>
                        <a:rPr lang="en-US" sz="2000" dirty="0">
                          <a:latin typeface="Berlin Sans FB" panose="020E0602020502020306" pitchFamily="34" charset="0"/>
                        </a:rPr>
                        <a:t> </a:t>
                      </a:r>
                      <a:r>
                        <a:rPr lang="en-US" sz="2000" dirty="0" err="1">
                          <a:latin typeface="Berlin Sans FB" panose="020E0602020502020306" pitchFamily="34" charset="0"/>
                        </a:rPr>
                        <a:t>Perikanan</a:t>
                      </a:r>
                      <a:r>
                        <a:rPr lang="en-US" sz="2000" dirty="0">
                          <a:latin typeface="Berlin Sans FB" panose="020E0602020502020306" pitchFamily="34" charset="0"/>
                        </a:rPr>
                        <a:t> </a:t>
                      </a:r>
                      <a:r>
                        <a:rPr lang="en-US" sz="2000" dirty="0" err="1">
                          <a:latin typeface="Berlin Sans FB" panose="020E0602020502020306" pitchFamily="34" charset="0"/>
                        </a:rPr>
                        <a:t>Tangkap</a:t>
                      </a:r>
                      <a:r>
                        <a:rPr lang="en-US" sz="2000" dirty="0">
                          <a:latin typeface="Berlin Sans FB" panose="020E0602020502020306" pitchFamily="34" charset="0"/>
                        </a:rPr>
                        <a:t> </a:t>
                      </a:r>
                      <a:r>
                        <a:rPr lang="en-ID" sz="2000" dirty="0" err="1">
                          <a:latin typeface="Berlin Sans FB" panose="020E0602020502020306" pitchFamily="34" charset="0"/>
                        </a:rPr>
                        <a:t>sesuai</a:t>
                      </a:r>
                      <a:r>
                        <a:rPr lang="en-ID" sz="2000" dirty="0">
                          <a:latin typeface="Berlin Sans FB" panose="020E0602020502020306" pitchFamily="34" charset="0"/>
                        </a:rPr>
                        <a:t> </a:t>
                      </a:r>
                      <a:r>
                        <a:rPr lang="en-ID" sz="2000" dirty="0" err="1">
                          <a:latin typeface="Berlin Sans FB" panose="020E0602020502020306" pitchFamily="34" charset="0"/>
                        </a:rPr>
                        <a:t>periode</a:t>
                      </a:r>
                      <a:r>
                        <a:rPr lang="en-ID" sz="2000" dirty="0">
                          <a:latin typeface="Berlin Sans FB" panose="020E0602020502020306" pitchFamily="34" charset="0"/>
                        </a:rPr>
                        <a:t> </a:t>
                      </a:r>
                      <a:r>
                        <a:rPr lang="en-ID" sz="2000" dirty="0" err="1">
                          <a:latin typeface="Berlin Sans FB" panose="020E0602020502020306" pitchFamily="34" charset="0"/>
                        </a:rPr>
                        <a:t>masing-masing</a:t>
                      </a:r>
                      <a:endParaRPr lang="id-ID" sz="2000" dirty="0">
                        <a:latin typeface="Berlin Sans FB" panose="020E0602020502020306" pitchFamily="34" charset="0"/>
                      </a:endParaRPr>
                    </a:p>
                    <a:p>
                      <a:endParaRPr lang="en-US" sz="2000" dirty="0">
                        <a:latin typeface="Berlin Sans FB" panose="020E0602020502020306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8940801"/>
              </p:ext>
            </p:extLst>
          </p:nvPr>
        </p:nvGraphicFramePr>
        <p:xfrm>
          <a:off x="4292317" y="1422400"/>
          <a:ext cx="3602432" cy="4539977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360243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28263">
                <a:tc>
                  <a:txBody>
                    <a:bodyPr/>
                    <a:lstStyle/>
                    <a:p>
                      <a:pPr algn="ctr"/>
                      <a:r>
                        <a:rPr lang="en-ID" sz="2400" dirty="0">
                          <a:latin typeface="Berlin Sans FB" panose="020E0602020502020306" pitchFamily="34" charset="0"/>
                        </a:rPr>
                        <a:t>EVALUASI</a:t>
                      </a:r>
                      <a:endParaRPr lang="en-US" sz="2400" dirty="0">
                        <a:latin typeface="Berlin Sans FB" panose="020E0602020502020306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82777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>
                        <a:latin typeface="Berlin Sans FB" panose="020E0602020502020306" pitchFamily="34" charset="0"/>
                      </a:endParaRPr>
                    </a:p>
                    <a:p>
                      <a:pPr marL="342900" indent="-342900">
                        <a:buFontTx/>
                        <a:buChar char="-"/>
                      </a:pPr>
                      <a:r>
                        <a:rPr lang="en-US" sz="2000" kern="1200" dirty="0" err="1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Hasil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evaluasi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disusun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dalam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laporan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kinerja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d-ID" sz="2000" kern="1200" dirty="0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KUB 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yang </a:t>
                      </a:r>
                      <a:r>
                        <a:rPr lang="en-US" sz="2000" kern="1200" dirty="0" err="1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dapat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digunakan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sebagai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bahan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penyempurnaan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dalam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perencanaan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pembinaan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d-ID" sz="2000" kern="1200" dirty="0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KUB</a:t>
                      </a:r>
                      <a:endParaRPr lang="en-ID" sz="2000" kern="1200" dirty="0">
                        <a:solidFill>
                          <a:schemeClr val="tx1"/>
                        </a:solidFill>
                        <a:latin typeface="Berlin Sans FB" panose="020E0602020502020306" pitchFamily="34" charset="0"/>
                        <a:ea typeface="+mn-ea"/>
                        <a:cs typeface="+mn-cs"/>
                      </a:endParaRPr>
                    </a:p>
                    <a:p>
                      <a:pPr marL="342900" indent="-342900">
                        <a:buFontTx/>
                        <a:buChar char="-"/>
                      </a:pPr>
                      <a:r>
                        <a:rPr lang="en-US" sz="2000" kern="1200" dirty="0" err="1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Evaluasi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dapat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dilakukan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baik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melalui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kompilasi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laporan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dari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Dinas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atau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melakukan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supervisi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ke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wilayah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kerja</a:t>
                      </a:r>
                      <a:endParaRPr lang="en-US" sz="2000" dirty="0">
                        <a:latin typeface="Berlin Sans FB" panose="020E0602020502020306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0944838"/>
              </p:ext>
            </p:extLst>
          </p:nvPr>
        </p:nvGraphicFramePr>
        <p:xfrm>
          <a:off x="8658255" y="1422400"/>
          <a:ext cx="3030334" cy="4472187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303033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506852">
                <a:tc>
                  <a:txBody>
                    <a:bodyPr/>
                    <a:lstStyle/>
                    <a:p>
                      <a:pPr algn="ctr"/>
                      <a:r>
                        <a:rPr lang="en-ID" sz="2400" dirty="0">
                          <a:latin typeface="Berlin Sans FB" panose="020E0602020502020306" pitchFamily="34" charset="0"/>
                        </a:rPr>
                        <a:t>PELAPORAN</a:t>
                      </a:r>
                      <a:endParaRPr lang="en-US" sz="2400" dirty="0">
                        <a:latin typeface="Berlin Sans FB" panose="020E0602020502020306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965335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>
                        <a:latin typeface="Berlin Sans FB" panose="020E0602020502020306" pitchFamily="34" charset="0"/>
                      </a:endParaRPr>
                    </a:p>
                    <a:p>
                      <a:r>
                        <a:rPr lang="en-US" sz="2000" kern="1200" dirty="0" err="1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Laporan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penumbuhan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dan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pengembangan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 KUB </a:t>
                      </a:r>
                      <a:r>
                        <a:rPr lang="en-US" sz="2000" kern="1200" dirty="0" err="1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dilakukan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secara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berjenjang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dari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Kabupaten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/Kota, </a:t>
                      </a:r>
                      <a:r>
                        <a:rPr lang="en-US" sz="2000" kern="1200" dirty="0" err="1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Provinsi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dan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Pusat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pada</a:t>
                      </a:r>
                      <a:r>
                        <a:rPr lang="en-US" sz="2000" kern="1200" baseline="0" dirty="0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baseline="0" dirty="0" err="1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periode</a:t>
                      </a:r>
                      <a:r>
                        <a:rPr lang="en-US" sz="2000" kern="1200" baseline="0" dirty="0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 yang </a:t>
                      </a:r>
                      <a:r>
                        <a:rPr lang="en-US" sz="2000" kern="1200" baseline="0" dirty="0" err="1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ditetapkan</a:t>
                      </a:r>
                      <a:r>
                        <a:rPr lang="en-US" sz="2000" kern="1200" baseline="0" dirty="0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.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Berlin Sans FB" panose="020E0602020502020306" pitchFamily="34" charset="0"/>
                          <a:ea typeface="+mn-ea"/>
                          <a:cs typeface="+mn-cs"/>
                        </a:rPr>
                        <a:t> </a:t>
                      </a:r>
                      <a:endParaRPr lang="en-US" sz="2000" dirty="0">
                        <a:latin typeface="Berlin Sans FB" panose="020E0602020502020306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15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90969" y="2545251"/>
            <a:ext cx="8188751" cy="383488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124724" y="3063467"/>
            <a:ext cx="7380184" cy="1540936"/>
          </a:xfrm>
        </p:spPr>
        <p:txBody>
          <a:bodyPr>
            <a:noAutofit/>
          </a:bodyPr>
          <a:lstStyle/>
          <a:p>
            <a:r>
              <a:rPr lang="id-ID" sz="8800" b="1" dirty="0">
                <a:solidFill>
                  <a:schemeClr val="bg1"/>
                </a:solidFill>
                <a:latin typeface="Bauhaus 93" panose="04030905020B02020C02" pitchFamily="82" charset="0"/>
              </a:rPr>
              <a:t>TERIMA KASIH</a:t>
            </a:r>
            <a:endParaRPr lang="id-ID" sz="6000" b="1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sp>
        <p:nvSpPr>
          <p:cNvPr id="3" name="Text Placeholder 5"/>
          <p:cNvSpPr>
            <a:spLocks noGrp="1"/>
          </p:cNvSpPr>
          <p:nvPr>
            <p:ph type="body" sz="half" idx="2"/>
          </p:nvPr>
        </p:nvSpPr>
        <p:spPr>
          <a:xfrm>
            <a:off x="1199809" y="4799890"/>
            <a:ext cx="6860232" cy="1142984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defRPr/>
            </a:pPr>
            <a:r>
              <a:rPr lang="id-ID" sz="1600" b="1" dirty="0">
                <a:solidFill>
                  <a:schemeClr val="bg1"/>
                </a:solidFill>
                <a:latin typeface="+mj-lt"/>
              </a:rPr>
              <a:t>Direktorat </a:t>
            </a:r>
            <a:r>
              <a:rPr lang="en-US" sz="1600" b="1" dirty="0" err="1">
                <a:solidFill>
                  <a:schemeClr val="bg1"/>
                </a:solidFill>
                <a:latin typeface="+mj-lt"/>
              </a:rPr>
              <a:t>Perizinan</a:t>
            </a:r>
            <a:r>
              <a:rPr lang="en-US" sz="16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+mj-lt"/>
              </a:rPr>
              <a:t>dan</a:t>
            </a:r>
            <a:r>
              <a:rPr lang="en-US" sz="16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+mj-lt"/>
              </a:rPr>
              <a:t>Kenelayanan</a:t>
            </a:r>
            <a:endParaRPr lang="id-ID" sz="1600" b="1" dirty="0">
              <a:solidFill>
                <a:schemeClr val="bg1"/>
              </a:solidFill>
              <a:latin typeface="+mj-lt"/>
            </a:endParaRPr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defRPr/>
            </a:pPr>
            <a:r>
              <a:rPr lang="id-ID" sz="1600" b="1" dirty="0">
                <a:solidFill>
                  <a:schemeClr val="bg1"/>
                </a:solidFill>
                <a:latin typeface="+mj-lt"/>
              </a:rPr>
              <a:t>Direktorat Jenderal Perikanan Tangkap</a:t>
            </a:r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defRPr/>
            </a:pPr>
            <a:r>
              <a:rPr lang="id-ID" sz="1600" b="1" dirty="0">
                <a:solidFill>
                  <a:schemeClr val="bg1"/>
                </a:solidFill>
                <a:latin typeface="+mj-lt"/>
              </a:rPr>
              <a:t>Jalan Medan Merdeka Timur No. 16, Jakarta Pusat</a:t>
            </a:r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defRPr/>
            </a:pPr>
            <a:r>
              <a:rPr lang="id-ID" sz="1600" b="1" dirty="0">
                <a:solidFill>
                  <a:schemeClr val="bg1"/>
                </a:solidFill>
                <a:latin typeface="+mj-lt"/>
              </a:rPr>
              <a:t>No Telp/Fax : 021 352 2173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941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ividend" id="{9697A71B-4AB7-4A1A-BD5B-BB2D22835B57}" vid="{66F1C100-1D2B-4BEA-AD01-C4F230B3B96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TM03457464[[fn=Dividend]]</Template>
  <TotalTime>2431</TotalTime>
  <Words>2181</Words>
  <Application>Microsoft Office PowerPoint</Application>
  <PresentationFormat>Custom</PresentationFormat>
  <Paragraphs>301</Paragraphs>
  <Slides>31</Slides>
  <Notes>8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3" baseType="lpstr">
      <vt:lpstr>Dividend</vt:lpstr>
      <vt:lpstr>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TUJUAN PETUNJUK TEKNIS</vt:lpstr>
      <vt:lpstr>PowerPoint Presentation</vt:lpstr>
      <vt:lpstr>APA ITU KUB ?</vt:lpstr>
      <vt:lpstr>PowerPoint Presentation</vt:lpstr>
      <vt:lpstr>PowerPoint Presentation</vt:lpstr>
      <vt:lpstr>PENUMBUHAN KUB</vt:lpstr>
      <vt:lpstr>PowerPoint Presentation</vt:lpstr>
      <vt:lpstr>TAHAPAN PENUMBUHAN</vt:lpstr>
      <vt:lpstr>FORMULIR 1</vt:lpstr>
      <vt:lpstr>Pengembangan KUB</vt:lpstr>
      <vt:lpstr>PowerPoint Presentation</vt:lpstr>
      <vt:lpstr>PowerPoint Presentation</vt:lpstr>
      <vt:lpstr>KELOMPOK KELAS KUB __</vt:lpstr>
      <vt:lpstr>KELOMPOK KELAS KUB __</vt:lpstr>
      <vt:lpstr>KELOMPOK KELAS KUB __</vt:lpstr>
      <vt:lpstr>FORMULIR 2</vt:lpstr>
      <vt:lpstr>FORMULIR 2 (lanjutan)</vt:lpstr>
      <vt:lpstr>FORMULIR 2 (lanjutan)</vt:lpstr>
      <vt:lpstr>FORMULIR 3</vt:lpstr>
      <vt:lpstr>PowerPoint Presentation</vt:lpstr>
      <vt:lpstr>PowerPoint Presentation</vt:lpstr>
      <vt:lpstr>TATA HUBUNGAN KERJA</vt:lpstr>
      <vt:lpstr>PUSAT</vt:lpstr>
      <vt:lpstr>Monev dan pelaporan </vt:lpstr>
      <vt:lpstr>PowerPoint Presentation</vt:lpstr>
      <vt:lpstr>TERIMA KASIH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Mahrus</dc:creator>
  <cp:lastModifiedBy>Windows User</cp:lastModifiedBy>
  <cp:revision>118</cp:revision>
  <dcterms:created xsi:type="dcterms:W3CDTF">2019-02-03T01:09:10Z</dcterms:created>
  <dcterms:modified xsi:type="dcterms:W3CDTF">2019-08-29T10:34:40Z</dcterms:modified>
</cp:coreProperties>
</file>