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Override2.xml" ContentType="application/vnd.openxmlformats-officedocument.themeOverrid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694" r:id="rId3"/>
    <p:sldMasterId id="2147483706" r:id="rId4"/>
    <p:sldMasterId id="2147483734" r:id="rId5"/>
    <p:sldMasterId id="2147483746" r:id="rId6"/>
  </p:sldMasterIdLst>
  <p:notesMasterIdLst>
    <p:notesMasterId r:id="rId33"/>
  </p:notesMasterIdLst>
  <p:sldIdLst>
    <p:sldId id="256" r:id="rId7"/>
    <p:sldId id="1196" r:id="rId8"/>
    <p:sldId id="1192" r:id="rId9"/>
    <p:sldId id="1170" r:id="rId10"/>
    <p:sldId id="1169" r:id="rId11"/>
    <p:sldId id="265" r:id="rId12"/>
    <p:sldId id="1190" r:id="rId13"/>
    <p:sldId id="1215" r:id="rId14"/>
    <p:sldId id="277" r:id="rId15"/>
    <p:sldId id="1927" r:id="rId16"/>
    <p:sldId id="1928" r:id="rId17"/>
    <p:sldId id="296" r:id="rId18"/>
    <p:sldId id="311" r:id="rId19"/>
    <p:sldId id="1924" r:id="rId20"/>
    <p:sldId id="1925" r:id="rId21"/>
    <p:sldId id="1197" r:id="rId22"/>
    <p:sldId id="1195" r:id="rId23"/>
    <p:sldId id="1205" r:id="rId24"/>
    <p:sldId id="1206" r:id="rId25"/>
    <p:sldId id="1209" r:id="rId26"/>
    <p:sldId id="1210" r:id="rId27"/>
    <p:sldId id="1211" r:id="rId28"/>
    <p:sldId id="1212" r:id="rId29"/>
    <p:sldId id="1213" r:id="rId30"/>
    <p:sldId id="1214" r:id="rId31"/>
    <p:sldId id="1926" r:id="rId32"/>
  </p:sldIdLst>
  <p:sldSz cx="12192000" cy="6858000"/>
  <p:notesSz cx="7102475" cy="1120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EFDDBF-8474-4523-AD97-A5C060398178}" type="doc">
      <dgm:prSet loTypeId="urn:microsoft.com/office/officeart/2011/layout/Circle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8EF181D-6C2A-45A6-96B4-69251D184931}">
      <dgm:prSet phldrT="[Text]"/>
      <dgm:spPr/>
      <dgm:t>
        <a:bodyPr/>
        <a:lstStyle/>
        <a:p>
          <a:r>
            <a:rPr lang="en-US" dirty="0"/>
            <a:t>TERWUJUDNYA MASYARAKAT BULELENG YANG MANDIRI, SEJAHTERA, DAMAI, DAN LESTARI BERDASARKAN TRI HITA KARANA</a:t>
          </a:r>
        </a:p>
      </dgm:t>
    </dgm:pt>
    <dgm:pt modelId="{D5D09778-55D0-46C0-B716-860B7D30A7E3}" type="parTrans" cxnId="{98D5823D-CED3-4714-9F10-83C2E04F3333}">
      <dgm:prSet/>
      <dgm:spPr/>
      <dgm:t>
        <a:bodyPr/>
        <a:lstStyle/>
        <a:p>
          <a:endParaRPr lang="en-US"/>
        </a:p>
      </dgm:t>
    </dgm:pt>
    <dgm:pt modelId="{BFCCD644-DC71-4B62-8780-9D0A8960541B}" type="sibTrans" cxnId="{98D5823D-CED3-4714-9F10-83C2E04F3333}">
      <dgm:prSet/>
      <dgm:spPr/>
      <dgm:t>
        <a:bodyPr/>
        <a:lstStyle/>
        <a:p>
          <a:endParaRPr lang="en-US"/>
        </a:p>
      </dgm:t>
    </dgm:pt>
    <dgm:pt modelId="{AB2695B8-6BF2-4C30-B6F0-621DE304032C}">
      <dgm:prSet phldrT="[Text]"/>
      <dgm:spPr/>
      <dgm:t>
        <a:bodyPr/>
        <a:lstStyle/>
        <a:p>
          <a:r>
            <a:rPr lang="en-US" dirty="0"/>
            <a:t>PENGEMBANGAN EKONOMI KERAKYATAN YANG BERBASIS PADA PRODUK UNGGULAN DAERAH</a:t>
          </a:r>
        </a:p>
      </dgm:t>
    </dgm:pt>
    <dgm:pt modelId="{A1AA6498-2BF5-41F8-A39E-9E87FA647171}" type="parTrans" cxnId="{A48A01C0-FB5E-4803-82BF-C56B7A1F191E}">
      <dgm:prSet/>
      <dgm:spPr/>
      <dgm:t>
        <a:bodyPr/>
        <a:lstStyle/>
        <a:p>
          <a:endParaRPr lang="en-US"/>
        </a:p>
      </dgm:t>
    </dgm:pt>
    <dgm:pt modelId="{4EDD6EBE-6714-4164-B14E-7B5939822904}" type="sibTrans" cxnId="{A48A01C0-FB5E-4803-82BF-C56B7A1F191E}">
      <dgm:prSet/>
      <dgm:spPr/>
      <dgm:t>
        <a:bodyPr/>
        <a:lstStyle/>
        <a:p>
          <a:endParaRPr lang="en-US"/>
        </a:p>
      </dgm:t>
    </dgm:pt>
    <dgm:pt modelId="{353D2BB1-A643-4286-B344-F4ABAEB157AB}" type="pres">
      <dgm:prSet presAssocID="{8CEFDDBF-8474-4523-AD97-A5C060398178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706CD30B-E253-4C06-B5B2-CB6AA71826E3}" type="pres">
      <dgm:prSet presAssocID="{AB2695B8-6BF2-4C30-B6F0-621DE304032C}" presName="Accent2" presStyleCnt="0"/>
      <dgm:spPr/>
    </dgm:pt>
    <dgm:pt modelId="{D5C27AE9-E177-41DA-B279-4652479356C4}" type="pres">
      <dgm:prSet presAssocID="{AB2695B8-6BF2-4C30-B6F0-621DE304032C}" presName="Accent" presStyleLbl="node1" presStyleIdx="0" presStyleCnt="2"/>
      <dgm:spPr/>
    </dgm:pt>
    <dgm:pt modelId="{0B71CE5C-85A5-4823-BEB3-A8513BC7E91B}" type="pres">
      <dgm:prSet presAssocID="{AB2695B8-6BF2-4C30-B6F0-621DE304032C}" presName="ParentBackground2" presStyleCnt="0"/>
      <dgm:spPr/>
    </dgm:pt>
    <dgm:pt modelId="{ED8A481C-B5E2-47E3-A907-9C911E5EE961}" type="pres">
      <dgm:prSet presAssocID="{AB2695B8-6BF2-4C30-B6F0-621DE304032C}" presName="ParentBackground" presStyleLbl="fgAcc1" presStyleIdx="0" presStyleCnt="2"/>
      <dgm:spPr/>
    </dgm:pt>
    <dgm:pt modelId="{1977D6FB-92A0-4F03-9246-93293C09D396}" type="pres">
      <dgm:prSet presAssocID="{AB2695B8-6BF2-4C30-B6F0-621DE304032C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BC0CD77-304F-48F7-BE46-51CA2459D8BB}" type="pres">
      <dgm:prSet presAssocID="{A8EF181D-6C2A-45A6-96B4-69251D184931}" presName="Accent1" presStyleCnt="0"/>
      <dgm:spPr/>
    </dgm:pt>
    <dgm:pt modelId="{DB1716BE-61CC-492C-A77E-6F315FE8AF51}" type="pres">
      <dgm:prSet presAssocID="{A8EF181D-6C2A-45A6-96B4-69251D184931}" presName="Accent" presStyleLbl="node1" presStyleIdx="1" presStyleCnt="2"/>
      <dgm:spPr/>
    </dgm:pt>
    <dgm:pt modelId="{7BC8CB29-BD95-468E-AA4E-E97621B62357}" type="pres">
      <dgm:prSet presAssocID="{A8EF181D-6C2A-45A6-96B4-69251D184931}" presName="ParentBackground1" presStyleCnt="0"/>
      <dgm:spPr/>
    </dgm:pt>
    <dgm:pt modelId="{3E7A3F7E-CAE1-4997-AFD6-DB71547CF640}" type="pres">
      <dgm:prSet presAssocID="{A8EF181D-6C2A-45A6-96B4-69251D184931}" presName="ParentBackground" presStyleLbl="fgAcc1" presStyleIdx="1" presStyleCnt="2"/>
      <dgm:spPr/>
    </dgm:pt>
    <dgm:pt modelId="{C0CB5AB0-5001-4E74-A5BC-827148B0A7EE}" type="pres">
      <dgm:prSet presAssocID="{A8EF181D-6C2A-45A6-96B4-69251D184931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98D5823D-CED3-4714-9F10-83C2E04F3333}" srcId="{8CEFDDBF-8474-4523-AD97-A5C060398178}" destId="{A8EF181D-6C2A-45A6-96B4-69251D184931}" srcOrd="0" destOrd="0" parTransId="{D5D09778-55D0-46C0-B716-860B7D30A7E3}" sibTransId="{BFCCD644-DC71-4B62-8780-9D0A8960541B}"/>
    <dgm:cxn modelId="{F477C341-DE4B-4AE5-A819-A53147BE3961}" type="presOf" srcId="{AB2695B8-6BF2-4C30-B6F0-621DE304032C}" destId="{ED8A481C-B5E2-47E3-A907-9C911E5EE961}" srcOrd="0" destOrd="0" presId="urn:microsoft.com/office/officeart/2011/layout/CircleProcess"/>
    <dgm:cxn modelId="{DA8A416B-166B-4FA3-A2D9-50FBD076B620}" type="presOf" srcId="{8CEFDDBF-8474-4523-AD97-A5C060398178}" destId="{353D2BB1-A643-4286-B344-F4ABAEB157AB}" srcOrd="0" destOrd="0" presId="urn:microsoft.com/office/officeart/2011/layout/CircleProcess"/>
    <dgm:cxn modelId="{E6F40A54-6599-4E31-8A70-E3D69FCC9B5B}" type="presOf" srcId="{A8EF181D-6C2A-45A6-96B4-69251D184931}" destId="{3E7A3F7E-CAE1-4997-AFD6-DB71547CF640}" srcOrd="0" destOrd="0" presId="urn:microsoft.com/office/officeart/2011/layout/CircleProcess"/>
    <dgm:cxn modelId="{9CE5097B-A6A3-4571-9638-0F11B22C3C49}" type="presOf" srcId="{A8EF181D-6C2A-45A6-96B4-69251D184931}" destId="{C0CB5AB0-5001-4E74-A5BC-827148B0A7EE}" srcOrd="1" destOrd="0" presId="urn:microsoft.com/office/officeart/2011/layout/CircleProcess"/>
    <dgm:cxn modelId="{D010B5BB-A1F9-43B5-B294-D4617DCAB26F}" type="presOf" srcId="{AB2695B8-6BF2-4C30-B6F0-621DE304032C}" destId="{1977D6FB-92A0-4F03-9246-93293C09D396}" srcOrd="1" destOrd="0" presId="urn:microsoft.com/office/officeart/2011/layout/CircleProcess"/>
    <dgm:cxn modelId="{A48A01C0-FB5E-4803-82BF-C56B7A1F191E}" srcId="{8CEFDDBF-8474-4523-AD97-A5C060398178}" destId="{AB2695B8-6BF2-4C30-B6F0-621DE304032C}" srcOrd="1" destOrd="0" parTransId="{A1AA6498-2BF5-41F8-A39E-9E87FA647171}" sibTransId="{4EDD6EBE-6714-4164-B14E-7B5939822904}"/>
    <dgm:cxn modelId="{8E6803D5-F20E-4906-8D08-3ADEA7DA97C8}" type="presParOf" srcId="{353D2BB1-A643-4286-B344-F4ABAEB157AB}" destId="{706CD30B-E253-4C06-B5B2-CB6AA71826E3}" srcOrd="0" destOrd="0" presId="urn:microsoft.com/office/officeart/2011/layout/CircleProcess"/>
    <dgm:cxn modelId="{2E014725-0C00-468D-9768-58FC9EFFABD0}" type="presParOf" srcId="{706CD30B-E253-4C06-B5B2-CB6AA71826E3}" destId="{D5C27AE9-E177-41DA-B279-4652479356C4}" srcOrd="0" destOrd="0" presId="urn:microsoft.com/office/officeart/2011/layout/CircleProcess"/>
    <dgm:cxn modelId="{6F50FD35-1AA9-48C5-98E4-ABCBFCC3F459}" type="presParOf" srcId="{353D2BB1-A643-4286-B344-F4ABAEB157AB}" destId="{0B71CE5C-85A5-4823-BEB3-A8513BC7E91B}" srcOrd="1" destOrd="0" presId="urn:microsoft.com/office/officeart/2011/layout/CircleProcess"/>
    <dgm:cxn modelId="{F06CB001-29D9-4E7F-B3F3-3AE0E6DA82B9}" type="presParOf" srcId="{0B71CE5C-85A5-4823-BEB3-A8513BC7E91B}" destId="{ED8A481C-B5E2-47E3-A907-9C911E5EE961}" srcOrd="0" destOrd="0" presId="urn:microsoft.com/office/officeart/2011/layout/CircleProcess"/>
    <dgm:cxn modelId="{D47E7169-0247-4C03-94BC-6ECCA9B380F5}" type="presParOf" srcId="{353D2BB1-A643-4286-B344-F4ABAEB157AB}" destId="{1977D6FB-92A0-4F03-9246-93293C09D396}" srcOrd="2" destOrd="0" presId="urn:microsoft.com/office/officeart/2011/layout/CircleProcess"/>
    <dgm:cxn modelId="{A765136D-170D-4B8D-93CA-21793C254CAA}" type="presParOf" srcId="{353D2BB1-A643-4286-B344-F4ABAEB157AB}" destId="{EBC0CD77-304F-48F7-BE46-51CA2459D8BB}" srcOrd="3" destOrd="0" presId="urn:microsoft.com/office/officeart/2011/layout/CircleProcess"/>
    <dgm:cxn modelId="{19BD2BC3-F7A6-4B81-A6F4-619120C9E3BF}" type="presParOf" srcId="{EBC0CD77-304F-48F7-BE46-51CA2459D8BB}" destId="{DB1716BE-61CC-492C-A77E-6F315FE8AF51}" srcOrd="0" destOrd="0" presId="urn:microsoft.com/office/officeart/2011/layout/CircleProcess"/>
    <dgm:cxn modelId="{0848891E-70D6-4EE4-83F2-03E643FA428A}" type="presParOf" srcId="{353D2BB1-A643-4286-B344-F4ABAEB157AB}" destId="{7BC8CB29-BD95-468E-AA4E-E97621B62357}" srcOrd="4" destOrd="0" presId="urn:microsoft.com/office/officeart/2011/layout/CircleProcess"/>
    <dgm:cxn modelId="{06C7386E-A7D7-4C33-9B50-81B3E271F9BF}" type="presParOf" srcId="{7BC8CB29-BD95-468E-AA4E-E97621B62357}" destId="{3E7A3F7E-CAE1-4997-AFD6-DB71547CF640}" srcOrd="0" destOrd="0" presId="urn:microsoft.com/office/officeart/2011/layout/CircleProcess"/>
    <dgm:cxn modelId="{ED4A6730-6489-4FF1-9127-4816737077B8}" type="presParOf" srcId="{353D2BB1-A643-4286-B344-F4ABAEB157AB}" destId="{C0CB5AB0-5001-4E74-A5BC-827148B0A7EE}" srcOrd="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DAF6A9-1E83-454C-8ACA-02971130BC0B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6E87D32-5A05-427D-814D-11F08DDC5133}">
      <dgm:prSet phldrT="[Text]"/>
      <dgm:spPr/>
      <dgm:t>
        <a:bodyPr/>
        <a:lstStyle/>
        <a:p>
          <a:r>
            <a:rPr lang="en-US" dirty="0"/>
            <a:t>TUJUAN</a:t>
          </a:r>
        </a:p>
      </dgm:t>
    </dgm:pt>
    <dgm:pt modelId="{AFCEF87D-4E74-49CD-AD74-700BD3000CCF}" type="parTrans" cxnId="{26FE7B4E-648A-48AF-B6E6-A135008197D4}">
      <dgm:prSet/>
      <dgm:spPr/>
      <dgm:t>
        <a:bodyPr/>
        <a:lstStyle/>
        <a:p>
          <a:endParaRPr lang="en-US"/>
        </a:p>
      </dgm:t>
    </dgm:pt>
    <dgm:pt modelId="{0BD1A119-B400-47E7-AFF4-9DFB7899CD25}" type="sibTrans" cxnId="{26FE7B4E-648A-48AF-B6E6-A135008197D4}">
      <dgm:prSet/>
      <dgm:spPr/>
      <dgm:t>
        <a:bodyPr/>
        <a:lstStyle/>
        <a:p>
          <a:endParaRPr lang="en-US"/>
        </a:p>
      </dgm:t>
    </dgm:pt>
    <dgm:pt modelId="{E8BC8894-D42E-404A-A1AF-0A5592403DBE}">
      <dgm:prSet phldrT="[Text]"/>
      <dgm:spPr/>
      <dgm:t>
        <a:bodyPr/>
        <a:lstStyle/>
        <a:p>
          <a:r>
            <a:rPr lang="en-US" dirty="0" err="1"/>
            <a:t>Berkembangnya</a:t>
          </a:r>
          <a:r>
            <a:rPr lang="en-US" dirty="0"/>
            <a:t> </a:t>
          </a:r>
          <a:r>
            <a:rPr lang="en-US" dirty="0" err="1"/>
            <a:t>produk</a:t>
          </a:r>
          <a:r>
            <a:rPr lang="en-US" dirty="0"/>
            <a:t> </a:t>
          </a:r>
          <a:r>
            <a:rPr lang="en-US" dirty="0" err="1"/>
            <a:t>unggulan</a:t>
          </a:r>
          <a:r>
            <a:rPr lang="en-US" dirty="0"/>
            <a:t> </a:t>
          </a:r>
          <a:r>
            <a:rPr lang="en-US" dirty="0" err="1"/>
            <a:t>daerah</a:t>
          </a:r>
          <a:endParaRPr lang="en-US" dirty="0"/>
        </a:p>
      </dgm:t>
    </dgm:pt>
    <dgm:pt modelId="{D212A476-727C-4804-9247-6B38D72C0D69}" type="parTrans" cxnId="{E853F4F6-4C4E-48E1-9180-FCAAB28F003E}">
      <dgm:prSet/>
      <dgm:spPr/>
      <dgm:t>
        <a:bodyPr/>
        <a:lstStyle/>
        <a:p>
          <a:endParaRPr lang="en-US"/>
        </a:p>
      </dgm:t>
    </dgm:pt>
    <dgm:pt modelId="{796CA99D-6A50-4DF3-8A06-4A65CF8B092E}" type="sibTrans" cxnId="{E853F4F6-4C4E-48E1-9180-FCAAB28F003E}">
      <dgm:prSet/>
      <dgm:spPr/>
      <dgm:t>
        <a:bodyPr/>
        <a:lstStyle/>
        <a:p>
          <a:endParaRPr lang="en-US"/>
        </a:p>
      </dgm:t>
    </dgm:pt>
    <dgm:pt modelId="{3EFCECB3-2F5D-4D70-B6B8-B2200086D1AC}">
      <dgm:prSet phldrT="[Text]"/>
      <dgm:spPr/>
      <dgm:t>
        <a:bodyPr/>
        <a:lstStyle/>
        <a:p>
          <a:r>
            <a:rPr lang="en-US" dirty="0"/>
            <a:t>SASARAN</a:t>
          </a:r>
        </a:p>
      </dgm:t>
    </dgm:pt>
    <dgm:pt modelId="{9D25D020-1A0A-4431-BE89-3A63A6E904F3}" type="parTrans" cxnId="{FD7CE87B-06A9-4EFF-8A10-65EBBF86E548}">
      <dgm:prSet/>
      <dgm:spPr/>
      <dgm:t>
        <a:bodyPr/>
        <a:lstStyle/>
        <a:p>
          <a:endParaRPr lang="en-US"/>
        </a:p>
      </dgm:t>
    </dgm:pt>
    <dgm:pt modelId="{61ECB0D5-E0D9-43C8-91B4-2B25C34C94BA}" type="sibTrans" cxnId="{FD7CE87B-06A9-4EFF-8A10-65EBBF86E548}">
      <dgm:prSet/>
      <dgm:spPr/>
      <dgm:t>
        <a:bodyPr/>
        <a:lstStyle/>
        <a:p>
          <a:endParaRPr lang="en-US"/>
        </a:p>
      </dgm:t>
    </dgm:pt>
    <dgm:pt modelId="{06C75CE3-69BD-45E5-98DE-A5D5BFE4CD35}">
      <dgm:prSet phldrT="[Text]"/>
      <dgm:spPr/>
      <dgm:t>
        <a:bodyPr/>
        <a:lstStyle/>
        <a:p>
          <a:r>
            <a:rPr lang="en-US" dirty="0" err="1"/>
            <a:t>Meningkatnya</a:t>
          </a:r>
          <a:r>
            <a:rPr lang="en-US" dirty="0"/>
            <a:t> </a:t>
          </a:r>
          <a:r>
            <a:rPr lang="en-US" dirty="0" err="1"/>
            <a:t>nilai</a:t>
          </a:r>
          <a:r>
            <a:rPr lang="en-US" dirty="0"/>
            <a:t> </a:t>
          </a:r>
          <a:r>
            <a:rPr lang="en-US" dirty="0" err="1"/>
            <a:t>produk</a:t>
          </a:r>
          <a:r>
            <a:rPr lang="en-US" dirty="0"/>
            <a:t> </a:t>
          </a:r>
          <a:r>
            <a:rPr lang="en-US" dirty="0" err="1"/>
            <a:t>pertanian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arti</a:t>
          </a:r>
          <a:r>
            <a:rPr lang="en-US" dirty="0"/>
            <a:t> </a:t>
          </a:r>
          <a:r>
            <a:rPr lang="en-US" dirty="0" err="1"/>
            <a:t>luas</a:t>
          </a:r>
          <a:endParaRPr lang="en-US" dirty="0"/>
        </a:p>
      </dgm:t>
    </dgm:pt>
    <dgm:pt modelId="{2C92E6B2-BA12-4EAE-9558-4F687DD97255}" type="parTrans" cxnId="{F12522F2-FF26-4412-AD72-FD17A240E69E}">
      <dgm:prSet/>
      <dgm:spPr/>
      <dgm:t>
        <a:bodyPr/>
        <a:lstStyle/>
        <a:p>
          <a:endParaRPr lang="en-US"/>
        </a:p>
      </dgm:t>
    </dgm:pt>
    <dgm:pt modelId="{6F01F114-427A-4BB5-A9DD-0BA85DB1A3BB}" type="sibTrans" cxnId="{F12522F2-FF26-4412-AD72-FD17A240E69E}">
      <dgm:prSet/>
      <dgm:spPr/>
      <dgm:t>
        <a:bodyPr/>
        <a:lstStyle/>
        <a:p>
          <a:endParaRPr lang="en-US"/>
        </a:p>
      </dgm:t>
    </dgm:pt>
    <dgm:pt modelId="{3BEFC7E7-6A90-4021-8C92-0C9E255C849C}">
      <dgm:prSet phldrT="[Text]"/>
      <dgm:spPr/>
      <dgm:t>
        <a:bodyPr/>
        <a:lstStyle/>
        <a:p>
          <a:r>
            <a:rPr lang="en-US" dirty="0"/>
            <a:t>STRATEGI</a:t>
          </a:r>
        </a:p>
      </dgm:t>
    </dgm:pt>
    <dgm:pt modelId="{7C6A69F0-604E-4FCB-AE50-0B18474F2AB7}" type="parTrans" cxnId="{FC5B49EB-D7B6-46BB-BEB7-DDF9C9C146D5}">
      <dgm:prSet/>
      <dgm:spPr/>
      <dgm:t>
        <a:bodyPr/>
        <a:lstStyle/>
        <a:p>
          <a:endParaRPr lang="en-US"/>
        </a:p>
      </dgm:t>
    </dgm:pt>
    <dgm:pt modelId="{B1C11B12-10F5-4BC7-9F3B-B2D19CEEEB3A}" type="sibTrans" cxnId="{FC5B49EB-D7B6-46BB-BEB7-DDF9C9C146D5}">
      <dgm:prSet/>
      <dgm:spPr/>
      <dgm:t>
        <a:bodyPr/>
        <a:lstStyle/>
        <a:p>
          <a:endParaRPr lang="en-US"/>
        </a:p>
      </dgm:t>
    </dgm:pt>
    <dgm:pt modelId="{287C833A-0E57-4F2E-B572-807F2898E016}">
      <dgm:prSet phldrT="[Text]"/>
      <dgm:spPr/>
      <dgm:t>
        <a:bodyPr/>
        <a:lstStyle/>
        <a:p>
          <a:r>
            <a:rPr lang="en-US" dirty="0" err="1"/>
            <a:t>Mengembangkan</a:t>
          </a:r>
          <a:r>
            <a:rPr lang="en-US" dirty="0"/>
            <a:t> </a:t>
          </a:r>
          <a:r>
            <a:rPr lang="en-US" dirty="0" err="1"/>
            <a:t>kuantitas</a:t>
          </a:r>
          <a:r>
            <a:rPr lang="en-US" dirty="0"/>
            <a:t> dan </a:t>
          </a:r>
          <a:r>
            <a:rPr lang="en-US" dirty="0" err="1"/>
            <a:t>kualitas</a:t>
          </a:r>
          <a:r>
            <a:rPr lang="en-US" dirty="0"/>
            <a:t> </a:t>
          </a:r>
          <a:r>
            <a:rPr lang="en-US" dirty="0" err="1"/>
            <a:t>produk</a:t>
          </a:r>
          <a:r>
            <a:rPr lang="en-US" dirty="0"/>
            <a:t> </a:t>
          </a:r>
          <a:r>
            <a:rPr lang="en-US" dirty="0" err="1"/>
            <a:t>pertanian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arti</a:t>
          </a:r>
          <a:r>
            <a:rPr lang="en-US" dirty="0"/>
            <a:t> </a:t>
          </a:r>
          <a:r>
            <a:rPr lang="en-US" dirty="0" err="1"/>
            <a:t>luas</a:t>
          </a:r>
          <a:endParaRPr lang="en-US" dirty="0"/>
        </a:p>
      </dgm:t>
    </dgm:pt>
    <dgm:pt modelId="{49211744-D023-433A-B0C9-FD42445A6DD3}" type="sibTrans" cxnId="{6C0C9128-83F2-481B-8AFB-3085A707D7F3}">
      <dgm:prSet/>
      <dgm:spPr/>
      <dgm:t>
        <a:bodyPr/>
        <a:lstStyle/>
        <a:p>
          <a:endParaRPr lang="en-US"/>
        </a:p>
      </dgm:t>
    </dgm:pt>
    <dgm:pt modelId="{97DA11BD-D649-49B0-9EF7-5FD5DDA4A7AB}" type="parTrans" cxnId="{6C0C9128-83F2-481B-8AFB-3085A707D7F3}">
      <dgm:prSet/>
      <dgm:spPr/>
      <dgm:t>
        <a:bodyPr/>
        <a:lstStyle/>
        <a:p>
          <a:endParaRPr lang="en-US"/>
        </a:p>
      </dgm:t>
    </dgm:pt>
    <dgm:pt modelId="{028AE997-BA85-4349-A7DA-053D1086EC2C}" type="pres">
      <dgm:prSet presAssocID="{08DAF6A9-1E83-454C-8ACA-02971130BC0B}" presName="Name0" presStyleCnt="0">
        <dgm:presLayoutVars>
          <dgm:dir/>
          <dgm:animLvl val="lvl"/>
          <dgm:resizeHandles val="exact"/>
        </dgm:presLayoutVars>
      </dgm:prSet>
      <dgm:spPr/>
    </dgm:pt>
    <dgm:pt modelId="{9337298E-BA50-4BAC-A2C7-7F5D257F8AC7}" type="pres">
      <dgm:prSet presAssocID="{86E87D32-5A05-427D-814D-11F08DDC5133}" presName="linNode" presStyleCnt="0"/>
      <dgm:spPr/>
    </dgm:pt>
    <dgm:pt modelId="{2C196227-58D0-46F3-908B-D291BEFA9023}" type="pres">
      <dgm:prSet presAssocID="{86E87D32-5A05-427D-814D-11F08DDC5133}" presName="parentText" presStyleLbl="node1" presStyleIdx="0" presStyleCnt="3" custScaleY="39621">
        <dgm:presLayoutVars>
          <dgm:chMax val="1"/>
          <dgm:bulletEnabled val="1"/>
        </dgm:presLayoutVars>
      </dgm:prSet>
      <dgm:spPr/>
    </dgm:pt>
    <dgm:pt modelId="{1D0A91C4-0331-4A82-A288-EC47B39A74CA}" type="pres">
      <dgm:prSet presAssocID="{86E87D32-5A05-427D-814D-11F08DDC5133}" presName="descendantText" presStyleLbl="alignAccFollowNode1" presStyleIdx="0" presStyleCnt="3">
        <dgm:presLayoutVars>
          <dgm:bulletEnabled val="1"/>
        </dgm:presLayoutVars>
      </dgm:prSet>
      <dgm:spPr/>
    </dgm:pt>
    <dgm:pt modelId="{F147839B-9065-45E1-A655-6D16082C83B6}" type="pres">
      <dgm:prSet presAssocID="{0BD1A119-B400-47E7-AFF4-9DFB7899CD25}" presName="sp" presStyleCnt="0"/>
      <dgm:spPr/>
    </dgm:pt>
    <dgm:pt modelId="{16E743B7-CCDA-4F4A-9CFC-9E0898E48F7D}" type="pres">
      <dgm:prSet presAssocID="{3EFCECB3-2F5D-4D70-B6B8-B2200086D1AC}" presName="linNode" presStyleCnt="0"/>
      <dgm:spPr/>
    </dgm:pt>
    <dgm:pt modelId="{B251F7A3-4314-4E05-9899-EECE23B0B52B}" type="pres">
      <dgm:prSet presAssocID="{3EFCECB3-2F5D-4D70-B6B8-B2200086D1AC}" presName="parentText" presStyleLbl="node1" presStyleIdx="1" presStyleCnt="3" custScaleY="52720">
        <dgm:presLayoutVars>
          <dgm:chMax val="1"/>
          <dgm:bulletEnabled val="1"/>
        </dgm:presLayoutVars>
      </dgm:prSet>
      <dgm:spPr/>
    </dgm:pt>
    <dgm:pt modelId="{381B0DFE-F384-4CBC-ADB4-74355945AA8E}" type="pres">
      <dgm:prSet presAssocID="{3EFCECB3-2F5D-4D70-B6B8-B2200086D1AC}" presName="descendantText" presStyleLbl="alignAccFollowNode1" presStyleIdx="1" presStyleCnt="3">
        <dgm:presLayoutVars>
          <dgm:bulletEnabled val="1"/>
        </dgm:presLayoutVars>
      </dgm:prSet>
      <dgm:spPr/>
    </dgm:pt>
    <dgm:pt modelId="{E89DA611-52B3-4F99-B465-8981FAE41162}" type="pres">
      <dgm:prSet presAssocID="{61ECB0D5-E0D9-43C8-91B4-2B25C34C94BA}" presName="sp" presStyleCnt="0"/>
      <dgm:spPr/>
    </dgm:pt>
    <dgm:pt modelId="{004A6BCC-B376-47D6-80C0-5CBEB898F524}" type="pres">
      <dgm:prSet presAssocID="{3BEFC7E7-6A90-4021-8C92-0C9E255C849C}" presName="linNode" presStyleCnt="0"/>
      <dgm:spPr/>
    </dgm:pt>
    <dgm:pt modelId="{6798DB3A-8C3B-4B41-B2B4-D673C19E378A}" type="pres">
      <dgm:prSet presAssocID="{3BEFC7E7-6A90-4021-8C92-0C9E255C849C}" presName="parentText" presStyleLbl="node1" presStyleIdx="2" presStyleCnt="3" custScaleY="53309">
        <dgm:presLayoutVars>
          <dgm:chMax val="1"/>
          <dgm:bulletEnabled val="1"/>
        </dgm:presLayoutVars>
      </dgm:prSet>
      <dgm:spPr/>
    </dgm:pt>
    <dgm:pt modelId="{FC3A81D0-8453-4C87-A702-E4953BC7EAFE}" type="pres">
      <dgm:prSet presAssocID="{3BEFC7E7-6A90-4021-8C92-0C9E255C849C}" presName="descendantText" presStyleLbl="alignAccFollowNode1" presStyleIdx="2" presStyleCnt="3" custScaleY="67485">
        <dgm:presLayoutVars>
          <dgm:bulletEnabled val="1"/>
        </dgm:presLayoutVars>
      </dgm:prSet>
      <dgm:spPr/>
    </dgm:pt>
  </dgm:ptLst>
  <dgm:cxnLst>
    <dgm:cxn modelId="{17CD621D-D338-42EC-86D4-DF01BAE5F160}" type="presOf" srcId="{E8BC8894-D42E-404A-A1AF-0A5592403DBE}" destId="{1D0A91C4-0331-4A82-A288-EC47B39A74CA}" srcOrd="0" destOrd="0" presId="urn:microsoft.com/office/officeart/2005/8/layout/vList5"/>
    <dgm:cxn modelId="{6C0C9128-83F2-481B-8AFB-3085A707D7F3}" srcId="{3BEFC7E7-6A90-4021-8C92-0C9E255C849C}" destId="{287C833A-0E57-4F2E-B572-807F2898E016}" srcOrd="0" destOrd="0" parTransId="{97DA11BD-D649-49B0-9EF7-5FD5DDA4A7AB}" sibTransId="{49211744-D023-433A-B0C9-FD42445A6DD3}"/>
    <dgm:cxn modelId="{26FE7B4E-648A-48AF-B6E6-A135008197D4}" srcId="{08DAF6A9-1E83-454C-8ACA-02971130BC0B}" destId="{86E87D32-5A05-427D-814D-11F08DDC5133}" srcOrd="0" destOrd="0" parTransId="{AFCEF87D-4E74-49CD-AD74-700BD3000CCF}" sibTransId="{0BD1A119-B400-47E7-AFF4-9DFB7899CD25}"/>
    <dgm:cxn modelId="{FD7CE87B-06A9-4EFF-8A10-65EBBF86E548}" srcId="{08DAF6A9-1E83-454C-8ACA-02971130BC0B}" destId="{3EFCECB3-2F5D-4D70-B6B8-B2200086D1AC}" srcOrd="1" destOrd="0" parTransId="{9D25D020-1A0A-4431-BE89-3A63A6E904F3}" sibTransId="{61ECB0D5-E0D9-43C8-91B4-2B25C34C94BA}"/>
    <dgm:cxn modelId="{CF18AB85-C322-4CEC-8EA4-D03D72B3BC71}" type="presOf" srcId="{86E87D32-5A05-427D-814D-11F08DDC5133}" destId="{2C196227-58D0-46F3-908B-D291BEFA9023}" srcOrd="0" destOrd="0" presId="urn:microsoft.com/office/officeart/2005/8/layout/vList5"/>
    <dgm:cxn modelId="{B429F5B5-5CA3-4246-9963-398C0673AD92}" type="presOf" srcId="{287C833A-0E57-4F2E-B572-807F2898E016}" destId="{FC3A81D0-8453-4C87-A702-E4953BC7EAFE}" srcOrd="0" destOrd="0" presId="urn:microsoft.com/office/officeart/2005/8/layout/vList5"/>
    <dgm:cxn modelId="{A2728EC0-D77C-4252-BBC4-263BEE3AAB35}" type="presOf" srcId="{3EFCECB3-2F5D-4D70-B6B8-B2200086D1AC}" destId="{B251F7A3-4314-4E05-9899-EECE23B0B52B}" srcOrd="0" destOrd="0" presId="urn:microsoft.com/office/officeart/2005/8/layout/vList5"/>
    <dgm:cxn modelId="{CD4EBDCE-E1CE-4CAB-85AB-549E418B4670}" type="presOf" srcId="{06C75CE3-69BD-45E5-98DE-A5D5BFE4CD35}" destId="{381B0DFE-F384-4CBC-ADB4-74355945AA8E}" srcOrd="0" destOrd="0" presId="urn:microsoft.com/office/officeart/2005/8/layout/vList5"/>
    <dgm:cxn modelId="{4F4995DE-43C2-4BE2-A366-ABA4F68A4D28}" type="presOf" srcId="{08DAF6A9-1E83-454C-8ACA-02971130BC0B}" destId="{028AE997-BA85-4349-A7DA-053D1086EC2C}" srcOrd="0" destOrd="0" presId="urn:microsoft.com/office/officeart/2005/8/layout/vList5"/>
    <dgm:cxn modelId="{FC5B49EB-D7B6-46BB-BEB7-DDF9C9C146D5}" srcId="{08DAF6A9-1E83-454C-8ACA-02971130BC0B}" destId="{3BEFC7E7-6A90-4021-8C92-0C9E255C849C}" srcOrd="2" destOrd="0" parTransId="{7C6A69F0-604E-4FCB-AE50-0B18474F2AB7}" sibTransId="{B1C11B12-10F5-4BC7-9F3B-B2D19CEEEB3A}"/>
    <dgm:cxn modelId="{F12522F2-FF26-4412-AD72-FD17A240E69E}" srcId="{3EFCECB3-2F5D-4D70-B6B8-B2200086D1AC}" destId="{06C75CE3-69BD-45E5-98DE-A5D5BFE4CD35}" srcOrd="0" destOrd="0" parTransId="{2C92E6B2-BA12-4EAE-9558-4F687DD97255}" sibTransId="{6F01F114-427A-4BB5-A9DD-0BA85DB1A3BB}"/>
    <dgm:cxn modelId="{E853F4F6-4C4E-48E1-9180-FCAAB28F003E}" srcId="{86E87D32-5A05-427D-814D-11F08DDC5133}" destId="{E8BC8894-D42E-404A-A1AF-0A5592403DBE}" srcOrd="0" destOrd="0" parTransId="{D212A476-727C-4804-9247-6B38D72C0D69}" sibTransId="{796CA99D-6A50-4DF3-8A06-4A65CF8B092E}"/>
    <dgm:cxn modelId="{BAF1EEFB-6A1F-4686-A561-7FF3B369FD36}" type="presOf" srcId="{3BEFC7E7-6A90-4021-8C92-0C9E255C849C}" destId="{6798DB3A-8C3B-4B41-B2B4-D673C19E378A}" srcOrd="0" destOrd="0" presId="urn:microsoft.com/office/officeart/2005/8/layout/vList5"/>
    <dgm:cxn modelId="{9CFFBC45-C8FE-4DDE-999B-DD8B50221BAF}" type="presParOf" srcId="{028AE997-BA85-4349-A7DA-053D1086EC2C}" destId="{9337298E-BA50-4BAC-A2C7-7F5D257F8AC7}" srcOrd="0" destOrd="0" presId="urn:microsoft.com/office/officeart/2005/8/layout/vList5"/>
    <dgm:cxn modelId="{BC590038-6F83-4D01-BBEF-0C056CF5D042}" type="presParOf" srcId="{9337298E-BA50-4BAC-A2C7-7F5D257F8AC7}" destId="{2C196227-58D0-46F3-908B-D291BEFA9023}" srcOrd="0" destOrd="0" presId="urn:microsoft.com/office/officeart/2005/8/layout/vList5"/>
    <dgm:cxn modelId="{DD34714F-ED11-42EC-8948-46B3AC022FC3}" type="presParOf" srcId="{9337298E-BA50-4BAC-A2C7-7F5D257F8AC7}" destId="{1D0A91C4-0331-4A82-A288-EC47B39A74CA}" srcOrd="1" destOrd="0" presId="urn:microsoft.com/office/officeart/2005/8/layout/vList5"/>
    <dgm:cxn modelId="{C064EBBD-2C40-46BC-9F70-1CEA828102F0}" type="presParOf" srcId="{028AE997-BA85-4349-A7DA-053D1086EC2C}" destId="{F147839B-9065-45E1-A655-6D16082C83B6}" srcOrd="1" destOrd="0" presId="urn:microsoft.com/office/officeart/2005/8/layout/vList5"/>
    <dgm:cxn modelId="{F8E16F39-4DC5-4C2C-BE4E-76721AC3489E}" type="presParOf" srcId="{028AE997-BA85-4349-A7DA-053D1086EC2C}" destId="{16E743B7-CCDA-4F4A-9CFC-9E0898E48F7D}" srcOrd="2" destOrd="0" presId="urn:microsoft.com/office/officeart/2005/8/layout/vList5"/>
    <dgm:cxn modelId="{64C3AFA1-642A-42C3-89A7-7C7057C06DB6}" type="presParOf" srcId="{16E743B7-CCDA-4F4A-9CFC-9E0898E48F7D}" destId="{B251F7A3-4314-4E05-9899-EECE23B0B52B}" srcOrd="0" destOrd="0" presId="urn:microsoft.com/office/officeart/2005/8/layout/vList5"/>
    <dgm:cxn modelId="{C8052B31-8B00-44F5-9BBC-7110DCEBAA3C}" type="presParOf" srcId="{16E743B7-CCDA-4F4A-9CFC-9E0898E48F7D}" destId="{381B0DFE-F384-4CBC-ADB4-74355945AA8E}" srcOrd="1" destOrd="0" presId="urn:microsoft.com/office/officeart/2005/8/layout/vList5"/>
    <dgm:cxn modelId="{488325ED-9322-48BD-8FD5-3B7A34AB8279}" type="presParOf" srcId="{028AE997-BA85-4349-A7DA-053D1086EC2C}" destId="{E89DA611-52B3-4F99-B465-8981FAE41162}" srcOrd="3" destOrd="0" presId="urn:microsoft.com/office/officeart/2005/8/layout/vList5"/>
    <dgm:cxn modelId="{1C9E35DE-D54A-4CAA-9662-63EC7AD2F143}" type="presParOf" srcId="{028AE997-BA85-4349-A7DA-053D1086EC2C}" destId="{004A6BCC-B376-47D6-80C0-5CBEB898F524}" srcOrd="4" destOrd="0" presId="urn:microsoft.com/office/officeart/2005/8/layout/vList5"/>
    <dgm:cxn modelId="{1CEE4CE2-AE8C-4B0E-A1B0-EDC5FE6AECBA}" type="presParOf" srcId="{004A6BCC-B376-47D6-80C0-5CBEB898F524}" destId="{6798DB3A-8C3B-4B41-B2B4-D673C19E378A}" srcOrd="0" destOrd="0" presId="urn:microsoft.com/office/officeart/2005/8/layout/vList5"/>
    <dgm:cxn modelId="{5E7C4D8C-15D4-4CD6-B87B-46BD048667CB}" type="presParOf" srcId="{004A6BCC-B376-47D6-80C0-5CBEB898F524}" destId="{FC3A81D0-8453-4C87-A702-E4953BC7EAF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DAF6A9-1E83-454C-8ACA-02971130BC0B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6E87D32-5A05-427D-814D-11F08DDC5133}">
      <dgm:prSet phldrT="[Text]"/>
      <dgm:spPr/>
      <dgm:t>
        <a:bodyPr/>
        <a:lstStyle/>
        <a:p>
          <a:r>
            <a:rPr lang="en-US" dirty="0"/>
            <a:t>ARAH KEBIJAKAN</a:t>
          </a:r>
        </a:p>
      </dgm:t>
    </dgm:pt>
    <dgm:pt modelId="{AFCEF87D-4E74-49CD-AD74-700BD3000CCF}" type="parTrans" cxnId="{26FE7B4E-648A-48AF-B6E6-A135008197D4}">
      <dgm:prSet/>
      <dgm:spPr/>
      <dgm:t>
        <a:bodyPr/>
        <a:lstStyle/>
        <a:p>
          <a:endParaRPr lang="en-US"/>
        </a:p>
      </dgm:t>
    </dgm:pt>
    <dgm:pt modelId="{0BD1A119-B400-47E7-AFF4-9DFB7899CD25}" type="sibTrans" cxnId="{26FE7B4E-648A-48AF-B6E6-A135008197D4}">
      <dgm:prSet/>
      <dgm:spPr/>
      <dgm:t>
        <a:bodyPr/>
        <a:lstStyle/>
        <a:p>
          <a:endParaRPr lang="en-US"/>
        </a:p>
      </dgm:t>
    </dgm:pt>
    <dgm:pt modelId="{E8BC8894-D42E-404A-A1AF-0A5592403DBE}">
      <dgm:prSet phldrT="[Text]"/>
      <dgm:spPr/>
      <dgm:t>
        <a:bodyPr/>
        <a:lstStyle/>
        <a:p>
          <a:r>
            <a:rPr lang="en-US" dirty="0" err="1"/>
            <a:t>Pengembangan</a:t>
          </a:r>
          <a:r>
            <a:rPr lang="en-US" dirty="0"/>
            <a:t> </a:t>
          </a:r>
          <a:r>
            <a:rPr lang="en-US" dirty="0" err="1"/>
            <a:t>sentra-sentra</a:t>
          </a:r>
          <a:r>
            <a:rPr lang="en-US" dirty="0"/>
            <a:t> </a:t>
          </a:r>
          <a:r>
            <a:rPr lang="en-US" dirty="0" err="1"/>
            <a:t>produksi</a:t>
          </a:r>
          <a:r>
            <a:rPr lang="en-US" dirty="0"/>
            <a:t> dan </a:t>
          </a:r>
          <a:r>
            <a:rPr lang="en-US" dirty="0" err="1"/>
            <a:t>kawasan</a:t>
          </a:r>
          <a:r>
            <a:rPr lang="en-US" dirty="0"/>
            <a:t> </a:t>
          </a:r>
          <a:r>
            <a:rPr lang="en-US" dirty="0" err="1"/>
            <a:t>pertanian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arti</a:t>
          </a:r>
          <a:r>
            <a:rPr lang="en-US" dirty="0"/>
            <a:t> </a:t>
          </a:r>
          <a:r>
            <a:rPr lang="en-US" dirty="0" err="1"/>
            <a:t>luas</a:t>
          </a:r>
          <a:endParaRPr lang="en-US" dirty="0"/>
        </a:p>
      </dgm:t>
    </dgm:pt>
    <dgm:pt modelId="{D212A476-727C-4804-9247-6B38D72C0D69}" type="parTrans" cxnId="{E853F4F6-4C4E-48E1-9180-FCAAB28F003E}">
      <dgm:prSet/>
      <dgm:spPr/>
      <dgm:t>
        <a:bodyPr/>
        <a:lstStyle/>
        <a:p>
          <a:endParaRPr lang="en-US"/>
        </a:p>
      </dgm:t>
    </dgm:pt>
    <dgm:pt modelId="{796CA99D-6A50-4DF3-8A06-4A65CF8B092E}" type="sibTrans" cxnId="{E853F4F6-4C4E-48E1-9180-FCAAB28F003E}">
      <dgm:prSet/>
      <dgm:spPr/>
      <dgm:t>
        <a:bodyPr/>
        <a:lstStyle/>
        <a:p>
          <a:endParaRPr lang="en-US"/>
        </a:p>
      </dgm:t>
    </dgm:pt>
    <dgm:pt modelId="{028AE997-BA85-4349-A7DA-053D1086EC2C}" type="pres">
      <dgm:prSet presAssocID="{08DAF6A9-1E83-454C-8ACA-02971130BC0B}" presName="Name0" presStyleCnt="0">
        <dgm:presLayoutVars>
          <dgm:dir/>
          <dgm:animLvl val="lvl"/>
          <dgm:resizeHandles val="exact"/>
        </dgm:presLayoutVars>
      </dgm:prSet>
      <dgm:spPr/>
    </dgm:pt>
    <dgm:pt modelId="{9337298E-BA50-4BAC-A2C7-7F5D257F8AC7}" type="pres">
      <dgm:prSet presAssocID="{86E87D32-5A05-427D-814D-11F08DDC5133}" presName="linNode" presStyleCnt="0"/>
      <dgm:spPr/>
    </dgm:pt>
    <dgm:pt modelId="{2C196227-58D0-46F3-908B-D291BEFA9023}" type="pres">
      <dgm:prSet presAssocID="{86E87D32-5A05-427D-814D-11F08DDC5133}" presName="parentText" presStyleLbl="node1" presStyleIdx="0" presStyleCnt="1" custScaleY="26093">
        <dgm:presLayoutVars>
          <dgm:chMax val="1"/>
          <dgm:bulletEnabled val="1"/>
        </dgm:presLayoutVars>
      </dgm:prSet>
      <dgm:spPr/>
    </dgm:pt>
    <dgm:pt modelId="{1D0A91C4-0331-4A82-A288-EC47B39A74CA}" type="pres">
      <dgm:prSet presAssocID="{86E87D32-5A05-427D-814D-11F08DDC5133}" presName="descendantText" presStyleLbl="alignAccFollowNode1" presStyleIdx="0" presStyleCnt="1" custScaleY="58566" custLinFactNeighborY="4325">
        <dgm:presLayoutVars>
          <dgm:bulletEnabled val="1"/>
        </dgm:presLayoutVars>
      </dgm:prSet>
      <dgm:spPr/>
    </dgm:pt>
  </dgm:ptLst>
  <dgm:cxnLst>
    <dgm:cxn modelId="{17CD621D-D338-42EC-86D4-DF01BAE5F160}" type="presOf" srcId="{E8BC8894-D42E-404A-A1AF-0A5592403DBE}" destId="{1D0A91C4-0331-4A82-A288-EC47B39A74CA}" srcOrd="0" destOrd="0" presId="urn:microsoft.com/office/officeart/2005/8/layout/vList5"/>
    <dgm:cxn modelId="{26FE7B4E-648A-48AF-B6E6-A135008197D4}" srcId="{08DAF6A9-1E83-454C-8ACA-02971130BC0B}" destId="{86E87D32-5A05-427D-814D-11F08DDC5133}" srcOrd="0" destOrd="0" parTransId="{AFCEF87D-4E74-49CD-AD74-700BD3000CCF}" sibTransId="{0BD1A119-B400-47E7-AFF4-9DFB7899CD25}"/>
    <dgm:cxn modelId="{CF18AB85-C322-4CEC-8EA4-D03D72B3BC71}" type="presOf" srcId="{86E87D32-5A05-427D-814D-11F08DDC5133}" destId="{2C196227-58D0-46F3-908B-D291BEFA9023}" srcOrd="0" destOrd="0" presId="urn:microsoft.com/office/officeart/2005/8/layout/vList5"/>
    <dgm:cxn modelId="{4F4995DE-43C2-4BE2-A366-ABA4F68A4D28}" type="presOf" srcId="{08DAF6A9-1E83-454C-8ACA-02971130BC0B}" destId="{028AE997-BA85-4349-A7DA-053D1086EC2C}" srcOrd="0" destOrd="0" presId="urn:microsoft.com/office/officeart/2005/8/layout/vList5"/>
    <dgm:cxn modelId="{E853F4F6-4C4E-48E1-9180-FCAAB28F003E}" srcId="{86E87D32-5A05-427D-814D-11F08DDC5133}" destId="{E8BC8894-D42E-404A-A1AF-0A5592403DBE}" srcOrd="0" destOrd="0" parTransId="{D212A476-727C-4804-9247-6B38D72C0D69}" sibTransId="{796CA99D-6A50-4DF3-8A06-4A65CF8B092E}"/>
    <dgm:cxn modelId="{9CFFBC45-C8FE-4DDE-999B-DD8B50221BAF}" type="presParOf" srcId="{028AE997-BA85-4349-A7DA-053D1086EC2C}" destId="{9337298E-BA50-4BAC-A2C7-7F5D257F8AC7}" srcOrd="0" destOrd="0" presId="urn:microsoft.com/office/officeart/2005/8/layout/vList5"/>
    <dgm:cxn modelId="{BC590038-6F83-4D01-BBEF-0C056CF5D042}" type="presParOf" srcId="{9337298E-BA50-4BAC-A2C7-7F5D257F8AC7}" destId="{2C196227-58D0-46F3-908B-D291BEFA9023}" srcOrd="0" destOrd="0" presId="urn:microsoft.com/office/officeart/2005/8/layout/vList5"/>
    <dgm:cxn modelId="{DD34714F-ED11-42EC-8948-46B3AC022FC3}" type="presParOf" srcId="{9337298E-BA50-4BAC-A2C7-7F5D257F8AC7}" destId="{1D0A91C4-0331-4A82-A288-EC47B39A74C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90E411-51F8-4375-AC6C-698EF84278E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CA5DE2A-1293-486A-BFD8-4392575799A0}">
      <dgm:prSet phldrT="[Text]" custT="1"/>
      <dgm:spPr/>
      <dgm:t>
        <a:bodyPr/>
        <a:lstStyle/>
        <a:p>
          <a:r>
            <a:rPr lang="id-ID" sz="1800" dirty="0">
              <a:latin typeface="Tahoma" pitchFamily="34" charset="0"/>
              <a:ea typeface="Tahoma" pitchFamily="34" charset="0"/>
              <a:cs typeface="Tahoma" pitchFamily="34" charset="0"/>
            </a:rPr>
            <a:t>PENINGKATAN KUALITAS SUMBER DAYA MANUSIA (SDM) GUNA PERCEPATAN PEMBANGUNAN EKONOMI INKLUSIF BERBASIS PERTANIAN DAN PENANGGULANGAN KEMISKINAN</a:t>
          </a:r>
        </a:p>
      </dgm:t>
    </dgm:pt>
    <dgm:pt modelId="{8071E9C6-F4F5-438F-A05F-76E7BF3ABDAC}" type="parTrans" cxnId="{A8D1ACA9-A299-4A7F-B403-8A4B3B118B4B}">
      <dgm:prSet/>
      <dgm:spPr/>
      <dgm:t>
        <a:bodyPr/>
        <a:lstStyle/>
        <a:p>
          <a:endParaRPr lang="id-ID"/>
        </a:p>
      </dgm:t>
    </dgm:pt>
    <dgm:pt modelId="{EAFB666A-457C-464C-8B10-A1895505B17E}" type="sibTrans" cxnId="{A8D1ACA9-A299-4A7F-B403-8A4B3B118B4B}">
      <dgm:prSet/>
      <dgm:spPr/>
      <dgm:t>
        <a:bodyPr/>
        <a:lstStyle/>
        <a:p>
          <a:endParaRPr lang="id-ID"/>
        </a:p>
      </dgm:t>
    </dgm:pt>
    <dgm:pt modelId="{67001D8E-9AB0-4EAB-9B2B-6E287B43ACC1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Pemantapan Pembangunan Infrastruktur</a:t>
          </a:r>
        </a:p>
      </dgm:t>
    </dgm:pt>
    <dgm:pt modelId="{DE488967-6C61-426C-B189-FF36CFBAB84B}" type="parTrans" cxnId="{F5DBBDB0-C487-410F-A445-56164903B231}">
      <dgm:prSet/>
      <dgm:spPr/>
      <dgm:t>
        <a:bodyPr/>
        <a:lstStyle/>
        <a:p>
          <a:endParaRPr lang="id-ID"/>
        </a:p>
      </dgm:t>
    </dgm:pt>
    <dgm:pt modelId="{5F3709B0-7664-45F0-B542-EB1055ADD5FF}" type="sibTrans" cxnId="{F5DBBDB0-C487-410F-A445-56164903B231}">
      <dgm:prSet/>
      <dgm:spPr/>
      <dgm:t>
        <a:bodyPr/>
        <a:lstStyle/>
        <a:p>
          <a:endParaRPr lang="id-ID"/>
        </a:p>
      </dgm:t>
    </dgm:pt>
    <dgm:pt modelId="{15AA89C4-09AD-444E-B4E4-A4B58F41125E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Politik, Hukum, dan Tata Kelola Pemerintahan</a:t>
          </a:r>
        </a:p>
      </dgm:t>
    </dgm:pt>
    <dgm:pt modelId="{F09E9A44-0C2B-459F-9383-0C43947E9A02}" type="parTrans" cxnId="{6275EB48-DAC5-4D96-8CCC-C4206B6FE92A}">
      <dgm:prSet/>
      <dgm:spPr/>
      <dgm:t>
        <a:bodyPr/>
        <a:lstStyle/>
        <a:p>
          <a:endParaRPr lang="id-ID"/>
        </a:p>
      </dgm:t>
    </dgm:pt>
    <dgm:pt modelId="{9D0EC48A-786E-4757-B45B-9B459CE76156}" type="sibTrans" cxnId="{6275EB48-DAC5-4D96-8CCC-C4206B6FE92A}">
      <dgm:prSet/>
      <dgm:spPr/>
      <dgm:t>
        <a:bodyPr/>
        <a:lstStyle/>
        <a:p>
          <a:endParaRPr lang="id-ID"/>
        </a:p>
      </dgm:t>
    </dgm:pt>
    <dgm:pt modelId="{CCC2F664-659F-4383-AECE-A3AFF9190E92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Pembangunan Sumber Daya Manusia (SDM) Berkualitas dan Berdaya Saing</a:t>
          </a:r>
        </a:p>
      </dgm:t>
    </dgm:pt>
    <dgm:pt modelId="{435E5785-1FBE-4421-AC49-12CFD672422C}" type="parTrans" cxnId="{E6B6D2BB-4831-4350-AC7E-EBD397334357}">
      <dgm:prSet/>
      <dgm:spPr/>
      <dgm:t>
        <a:bodyPr/>
        <a:lstStyle/>
        <a:p>
          <a:endParaRPr lang="id-ID"/>
        </a:p>
      </dgm:t>
    </dgm:pt>
    <dgm:pt modelId="{1DFA6984-A086-4EF0-A2AF-00230C142D4C}" type="sibTrans" cxnId="{E6B6D2BB-4831-4350-AC7E-EBD397334357}">
      <dgm:prSet/>
      <dgm:spPr/>
      <dgm:t>
        <a:bodyPr/>
        <a:lstStyle/>
        <a:p>
          <a:endParaRPr lang="id-ID"/>
        </a:p>
      </dgm:t>
    </dgm:pt>
    <dgm:pt modelId="{D768940B-955F-45A6-BB2F-EE81D8FAD215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Pembangunan Ekonomi dengan Mendorong Sektor Pertanian Dalam Arti Luas</a:t>
          </a:r>
        </a:p>
      </dgm:t>
    </dgm:pt>
    <dgm:pt modelId="{377D83B0-0050-4AFA-B5D3-AFE329E8991D}" type="parTrans" cxnId="{5DAB3086-389B-48CB-8397-8F170E948D4F}">
      <dgm:prSet/>
      <dgm:spPr/>
      <dgm:t>
        <a:bodyPr/>
        <a:lstStyle/>
        <a:p>
          <a:endParaRPr lang="id-ID"/>
        </a:p>
      </dgm:t>
    </dgm:pt>
    <dgm:pt modelId="{6DF54AE6-C530-479F-BBCA-452FC0A5754E}" type="sibTrans" cxnId="{5DAB3086-389B-48CB-8397-8F170E948D4F}">
      <dgm:prSet/>
      <dgm:spPr/>
      <dgm:t>
        <a:bodyPr/>
        <a:lstStyle/>
        <a:p>
          <a:endParaRPr lang="id-ID"/>
        </a:p>
      </dgm:t>
    </dgm:pt>
    <dgm:pt modelId="{AA982764-8941-42D6-A659-54BBA8903799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Pembangunan Kewilayahan Berbasis Potensi Wilayah </a:t>
          </a:r>
        </a:p>
      </dgm:t>
    </dgm:pt>
    <dgm:pt modelId="{DABFFAB6-0A80-4585-92B8-3EA54E3DE9D0}" type="parTrans" cxnId="{133C7292-219D-49DC-A932-69A99EB4B017}">
      <dgm:prSet/>
      <dgm:spPr/>
      <dgm:t>
        <a:bodyPr/>
        <a:lstStyle/>
        <a:p>
          <a:endParaRPr lang="id-ID"/>
        </a:p>
      </dgm:t>
    </dgm:pt>
    <dgm:pt modelId="{C30ACE62-03E4-418E-80FE-3F145EB9A6C2}" type="sibTrans" cxnId="{133C7292-219D-49DC-A932-69A99EB4B017}">
      <dgm:prSet/>
      <dgm:spPr/>
      <dgm:t>
        <a:bodyPr/>
        <a:lstStyle/>
        <a:p>
          <a:endParaRPr lang="id-ID"/>
        </a:p>
      </dgm:t>
    </dgm:pt>
    <dgm:pt modelId="{AFFB02F4-70A0-4D34-BE5C-7FCAC67DED35}" type="pres">
      <dgm:prSet presAssocID="{CE90E411-51F8-4375-AC6C-698EF84278E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08EA7D0-7713-49CD-B214-32498A51AE92}" type="pres">
      <dgm:prSet presAssocID="{1CA5DE2A-1293-486A-BFD8-4392575799A0}" presName="root1" presStyleCnt="0"/>
      <dgm:spPr/>
    </dgm:pt>
    <dgm:pt modelId="{2131C2CE-AF08-49D1-B1BB-18DC03CC9381}" type="pres">
      <dgm:prSet presAssocID="{1CA5DE2A-1293-486A-BFD8-4392575799A0}" presName="LevelOneTextNode" presStyleLbl="node0" presStyleIdx="0" presStyleCnt="1" custScaleX="193082" custScaleY="502434" custLinFactNeighborX="-73997" custLinFactNeighborY="-20273">
        <dgm:presLayoutVars>
          <dgm:chPref val="3"/>
        </dgm:presLayoutVars>
      </dgm:prSet>
      <dgm:spPr/>
    </dgm:pt>
    <dgm:pt modelId="{8751196A-3ACA-40E7-86B4-E695B980278C}" type="pres">
      <dgm:prSet presAssocID="{1CA5DE2A-1293-486A-BFD8-4392575799A0}" presName="level2hierChild" presStyleCnt="0"/>
      <dgm:spPr/>
    </dgm:pt>
    <dgm:pt modelId="{4507A23D-6B80-4F26-B3D7-09512408257B}" type="pres">
      <dgm:prSet presAssocID="{435E5785-1FBE-4421-AC49-12CFD672422C}" presName="conn2-1" presStyleLbl="parChTrans1D2" presStyleIdx="0" presStyleCnt="5"/>
      <dgm:spPr/>
    </dgm:pt>
    <dgm:pt modelId="{DE8EF61B-21CC-4A20-8B81-502170F65709}" type="pres">
      <dgm:prSet presAssocID="{435E5785-1FBE-4421-AC49-12CFD672422C}" presName="connTx" presStyleLbl="parChTrans1D2" presStyleIdx="0" presStyleCnt="5"/>
      <dgm:spPr/>
    </dgm:pt>
    <dgm:pt modelId="{402D3B8A-FA9E-4546-B75D-736B60472B88}" type="pres">
      <dgm:prSet presAssocID="{CCC2F664-659F-4383-AECE-A3AFF9190E92}" presName="root2" presStyleCnt="0"/>
      <dgm:spPr/>
    </dgm:pt>
    <dgm:pt modelId="{83787831-5A60-4BF0-BD7C-14BC5408E111}" type="pres">
      <dgm:prSet presAssocID="{CCC2F664-659F-4383-AECE-A3AFF9190E92}" presName="LevelTwoTextNode" presStyleLbl="node2" presStyleIdx="0" presStyleCnt="5" custScaleX="405668">
        <dgm:presLayoutVars>
          <dgm:chPref val="3"/>
        </dgm:presLayoutVars>
      </dgm:prSet>
      <dgm:spPr/>
    </dgm:pt>
    <dgm:pt modelId="{5FCC707B-AA53-4350-AB4D-9C9F501482C1}" type="pres">
      <dgm:prSet presAssocID="{CCC2F664-659F-4383-AECE-A3AFF9190E92}" presName="level3hierChild" presStyleCnt="0"/>
      <dgm:spPr/>
    </dgm:pt>
    <dgm:pt modelId="{DE1295ED-5FF5-4A02-84D9-12F065C1F67E}" type="pres">
      <dgm:prSet presAssocID="{377D83B0-0050-4AFA-B5D3-AFE329E8991D}" presName="conn2-1" presStyleLbl="parChTrans1D2" presStyleIdx="1" presStyleCnt="5"/>
      <dgm:spPr/>
    </dgm:pt>
    <dgm:pt modelId="{7D96B156-7797-4DCF-8642-B96332B52A9F}" type="pres">
      <dgm:prSet presAssocID="{377D83B0-0050-4AFA-B5D3-AFE329E8991D}" presName="connTx" presStyleLbl="parChTrans1D2" presStyleIdx="1" presStyleCnt="5"/>
      <dgm:spPr/>
    </dgm:pt>
    <dgm:pt modelId="{1483E561-6E50-4B05-8A3E-60E525CF2BB2}" type="pres">
      <dgm:prSet presAssocID="{D768940B-955F-45A6-BB2F-EE81D8FAD215}" presName="root2" presStyleCnt="0"/>
      <dgm:spPr/>
    </dgm:pt>
    <dgm:pt modelId="{FAB119B0-47F1-44C9-B213-3E49C58384A3}" type="pres">
      <dgm:prSet presAssocID="{D768940B-955F-45A6-BB2F-EE81D8FAD215}" presName="LevelTwoTextNode" presStyleLbl="node2" presStyleIdx="1" presStyleCnt="5" custScaleX="405668">
        <dgm:presLayoutVars>
          <dgm:chPref val="3"/>
        </dgm:presLayoutVars>
      </dgm:prSet>
      <dgm:spPr/>
    </dgm:pt>
    <dgm:pt modelId="{22CC00F7-2239-42B1-A4B3-377B31785996}" type="pres">
      <dgm:prSet presAssocID="{D768940B-955F-45A6-BB2F-EE81D8FAD215}" presName="level3hierChild" presStyleCnt="0"/>
      <dgm:spPr/>
    </dgm:pt>
    <dgm:pt modelId="{EC7D43D4-2ED5-4629-B7BD-243859C5785B}" type="pres">
      <dgm:prSet presAssocID="{DABFFAB6-0A80-4585-92B8-3EA54E3DE9D0}" presName="conn2-1" presStyleLbl="parChTrans1D2" presStyleIdx="2" presStyleCnt="5"/>
      <dgm:spPr/>
    </dgm:pt>
    <dgm:pt modelId="{53F9F57E-C786-49B9-95BE-D9DF9A19E579}" type="pres">
      <dgm:prSet presAssocID="{DABFFAB6-0A80-4585-92B8-3EA54E3DE9D0}" presName="connTx" presStyleLbl="parChTrans1D2" presStyleIdx="2" presStyleCnt="5"/>
      <dgm:spPr/>
    </dgm:pt>
    <dgm:pt modelId="{D3C404D8-DF86-4323-9E36-6B7880E5EEA4}" type="pres">
      <dgm:prSet presAssocID="{AA982764-8941-42D6-A659-54BBA8903799}" presName="root2" presStyleCnt="0"/>
      <dgm:spPr/>
    </dgm:pt>
    <dgm:pt modelId="{F39AE2C9-D0D0-4F58-B254-78DFB73082B6}" type="pres">
      <dgm:prSet presAssocID="{AA982764-8941-42D6-A659-54BBA8903799}" presName="LevelTwoTextNode" presStyleLbl="node2" presStyleIdx="2" presStyleCnt="5" custScaleX="405668">
        <dgm:presLayoutVars>
          <dgm:chPref val="3"/>
        </dgm:presLayoutVars>
      </dgm:prSet>
      <dgm:spPr/>
    </dgm:pt>
    <dgm:pt modelId="{FB455562-13B6-4589-85F7-2EEB46103C8D}" type="pres">
      <dgm:prSet presAssocID="{AA982764-8941-42D6-A659-54BBA8903799}" presName="level3hierChild" presStyleCnt="0"/>
      <dgm:spPr/>
    </dgm:pt>
    <dgm:pt modelId="{B9185425-2864-46EC-A7FA-674B172F525F}" type="pres">
      <dgm:prSet presAssocID="{DE488967-6C61-426C-B189-FF36CFBAB84B}" presName="conn2-1" presStyleLbl="parChTrans1D2" presStyleIdx="3" presStyleCnt="5"/>
      <dgm:spPr/>
    </dgm:pt>
    <dgm:pt modelId="{3EBECC6D-CC66-46ED-A1CA-EF088CEC6CAB}" type="pres">
      <dgm:prSet presAssocID="{DE488967-6C61-426C-B189-FF36CFBAB84B}" presName="connTx" presStyleLbl="parChTrans1D2" presStyleIdx="3" presStyleCnt="5"/>
      <dgm:spPr/>
    </dgm:pt>
    <dgm:pt modelId="{845E6402-F0FA-4CF7-8D26-6A7A7B87048B}" type="pres">
      <dgm:prSet presAssocID="{67001D8E-9AB0-4EAB-9B2B-6E287B43ACC1}" presName="root2" presStyleCnt="0"/>
      <dgm:spPr/>
    </dgm:pt>
    <dgm:pt modelId="{82A160F6-60F2-42EC-9E79-0CA85EE68617}" type="pres">
      <dgm:prSet presAssocID="{67001D8E-9AB0-4EAB-9B2B-6E287B43ACC1}" presName="LevelTwoTextNode" presStyleLbl="node2" presStyleIdx="3" presStyleCnt="5" custScaleX="405668">
        <dgm:presLayoutVars>
          <dgm:chPref val="3"/>
        </dgm:presLayoutVars>
      </dgm:prSet>
      <dgm:spPr/>
    </dgm:pt>
    <dgm:pt modelId="{6B2D1290-76D7-45E1-81E3-CDB703EF197A}" type="pres">
      <dgm:prSet presAssocID="{67001D8E-9AB0-4EAB-9B2B-6E287B43ACC1}" presName="level3hierChild" presStyleCnt="0"/>
      <dgm:spPr/>
    </dgm:pt>
    <dgm:pt modelId="{2940BD64-0DEB-4E46-9882-8381A9540988}" type="pres">
      <dgm:prSet presAssocID="{F09E9A44-0C2B-459F-9383-0C43947E9A02}" presName="conn2-1" presStyleLbl="parChTrans1D2" presStyleIdx="4" presStyleCnt="5"/>
      <dgm:spPr/>
    </dgm:pt>
    <dgm:pt modelId="{2F099F50-D079-4D72-B85A-51A23B95C0F6}" type="pres">
      <dgm:prSet presAssocID="{F09E9A44-0C2B-459F-9383-0C43947E9A02}" presName="connTx" presStyleLbl="parChTrans1D2" presStyleIdx="4" presStyleCnt="5"/>
      <dgm:spPr/>
    </dgm:pt>
    <dgm:pt modelId="{6A1C7F67-7103-4102-963D-46576CB110FA}" type="pres">
      <dgm:prSet presAssocID="{15AA89C4-09AD-444E-B4E4-A4B58F41125E}" presName="root2" presStyleCnt="0"/>
      <dgm:spPr/>
    </dgm:pt>
    <dgm:pt modelId="{B0DAF25C-9537-4433-9B3B-E427DA62D442}" type="pres">
      <dgm:prSet presAssocID="{15AA89C4-09AD-444E-B4E4-A4B58F41125E}" presName="LevelTwoTextNode" presStyleLbl="node2" presStyleIdx="4" presStyleCnt="5" custScaleX="405668">
        <dgm:presLayoutVars>
          <dgm:chPref val="3"/>
        </dgm:presLayoutVars>
      </dgm:prSet>
      <dgm:spPr/>
    </dgm:pt>
    <dgm:pt modelId="{DE4E1336-4C06-47F8-8F2C-48EADA4F4823}" type="pres">
      <dgm:prSet presAssocID="{15AA89C4-09AD-444E-B4E4-A4B58F41125E}" presName="level3hierChild" presStyleCnt="0"/>
      <dgm:spPr/>
    </dgm:pt>
  </dgm:ptLst>
  <dgm:cxnLst>
    <dgm:cxn modelId="{157A0F0A-6EBD-4861-961B-9D916ED76848}" type="presOf" srcId="{DABFFAB6-0A80-4585-92B8-3EA54E3DE9D0}" destId="{53F9F57E-C786-49B9-95BE-D9DF9A19E579}" srcOrd="1" destOrd="0" presId="urn:microsoft.com/office/officeart/2005/8/layout/hierarchy2"/>
    <dgm:cxn modelId="{FE53EF1D-E4AC-4AEB-A749-1D014E88CDB1}" type="presOf" srcId="{CCC2F664-659F-4383-AECE-A3AFF9190E92}" destId="{83787831-5A60-4BF0-BD7C-14BC5408E111}" srcOrd="0" destOrd="0" presId="urn:microsoft.com/office/officeart/2005/8/layout/hierarchy2"/>
    <dgm:cxn modelId="{587B0D35-48FD-412E-98BB-D91D2C45E945}" type="presOf" srcId="{AA982764-8941-42D6-A659-54BBA8903799}" destId="{F39AE2C9-D0D0-4F58-B254-78DFB73082B6}" srcOrd="0" destOrd="0" presId="urn:microsoft.com/office/officeart/2005/8/layout/hierarchy2"/>
    <dgm:cxn modelId="{DEEF0766-8770-42F2-ADEA-B73F6A8CBE97}" type="presOf" srcId="{67001D8E-9AB0-4EAB-9B2B-6E287B43ACC1}" destId="{82A160F6-60F2-42EC-9E79-0CA85EE68617}" srcOrd="0" destOrd="0" presId="urn:microsoft.com/office/officeart/2005/8/layout/hierarchy2"/>
    <dgm:cxn modelId="{6275EB48-DAC5-4D96-8CCC-C4206B6FE92A}" srcId="{1CA5DE2A-1293-486A-BFD8-4392575799A0}" destId="{15AA89C4-09AD-444E-B4E4-A4B58F41125E}" srcOrd="4" destOrd="0" parTransId="{F09E9A44-0C2B-459F-9383-0C43947E9A02}" sibTransId="{9D0EC48A-786E-4757-B45B-9B459CE76156}"/>
    <dgm:cxn modelId="{1E9C486F-BDAA-4802-9F16-06A85F6F0BA8}" type="presOf" srcId="{377D83B0-0050-4AFA-B5D3-AFE329E8991D}" destId="{7D96B156-7797-4DCF-8642-B96332B52A9F}" srcOrd="1" destOrd="0" presId="urn:microsoft.com/office/officeart/2005/8/layout/hierarchy2"/>
    <dgm:cxn modelId="{FFCD8478-0316-41F8-BF10-5D96E819EAE6}" type="presOf" srcId="{DE488967-6C61-426C-B189-FF36CFBAB84B}" destId="{B9185425-2864-46EC-A7FA-674B172F525F}" srcOrd="0" destOrd="0" presId="urn:microsoft.com/office/officeart/2005/8/layout/hierarchy2"/>
    <dgm:cxn modelId="{73B74482-D813-4058-98BD-81F9D20998EB}" type="presOf" srcId="{D768940B-955F-45A6-BB2F-EE81D8FAD215}" destId="{FAB119B0-47F1-44C9-B213-3E49C58384A3}" srcOrd="0" destOrd="0" presId="urn:microsoft.com/office/officeart/2005/8/layout/hierarchy2"/>
    <dgm:cxn modelId="{5DAB3086-389B-48CB-8397-8F170E948D4F}" srcId="{1CA5DE2A-1293-486A-BFD8-4392575799A0}" destId="{D768940B-955F-45A6-BB2F-EE81D8FAD215}" srcOrd="1" destOrd="0" parTransId="{377D83B0-0050-4AFA-B5D3-AFE329E8991D}" sibTransId="{6DF54AE6-C530-479F-BBCA-452FC0A5754E}"/>
    <dgm:cxn modelId="{133C7292-219D-49DC-A932-69A99EB4B017}" srcId="{1CA5DE2A-1293-486A-BFD8-4392575799A0}" destId="{AA982764-8941-42D6-A659-54BBA8903799}" srcOrd="2" destOrd="0" parTransId="{DABFFAB6-0A80-4585-92B8-3EA54E3DE9D0}" sibTransId="{C30ACE62-03E4-418E-80FE-3F145EB9A6C2}"/>
    <dgm:cxn modelId="{1D865B94-2497-470A-919F-6F4412BE7F8E}" type="presOf" srcId="{F09E9A44-0C2B-459F-9383-0C43947E9A02}" destId="{2940BD64-0DEB-4E46-9882-8381A9540988}" srcOrd="0" destOrd="0" presId="urn:microsoft.com/office/officeart/2005/8/layout/hierarchy2"/>
    <dgm:cxn modelId="{AD233398-E2E8-4371-A387-051DD8BBC193}" type="presOf" srcId="{435E5785-1FBE-4421-AC49-12CFD672422C}" destId="{DE8EF61B-21CC-4A20-8B81-502170F65709}" srcOrd="1" destOrd="0" presId="urn:microsoft.com/office/officeart/2005/8/layout/hierarchy2"/>
    <dgm:cxn modelId="{A8D1ACA9-A299-4A7F-B403-8A4B3B118B4B}" srcId="{CE90E411-51F8-4375-AC6C-698EF84278E8}" destId="{1CA5DE2A-1293-486A-BFD8-4392575799A0}" srcOrd="0" destOrd="0" parTransId="{8071E9C6-F4F5-438F-A05F-76E7BF3ABDAC}" sibTransId="{EAFB666A-457C-464C-8B10-A1895505B17E}"/>
    <dgm:cxn modelId="{66D7C6A9-0F62-4FCA-B323-92397D51F013}" type="presOf" srcId="{377D83B0-0050-4AFA-B5D3-AFE329E8991D}" destId="{DE1295ED-5FF5-4A02-84D9-12F065C1F67E}" srcOrd="0" destOrd="0" presId="urn:microsoft.com/office/officeart/2005/8/layout/hierarchy2"/>
    <dgm:cxn modelId="{4B6B0DAB-4896-4E26-9C30-5B830E68DF60}" type="presOf" srcId="{F09E9A44-0C2B-459F-9383-0C43947E9A02}" destId="{2F099F50-D079-4D72-B85A-51A23B95C0F6}" srcOrd="1" destOrd="0" presId="urn:microsoft.com/office/officeart/2005/8/layout/hierarchy2"/>
    <dgm:cxn modelId="{F5DBBDB0-C487-410F-A445-56164903B231}" srcId="{1CA5DE2A-1293-486A-BFD8-4392575799A0}" destId="{67001D8E-9AB0-4EAB-9B2B-6E287B43ACC1}" srcOrd="3" destOrd="0" parTransId="{DE488967-6C61-426C-B189-FF36CFBAB84B}" sibTransId="{5F3709B0-7664-45F0-B542-EB1055ADD5FF}"/>
    <dgm:cxn modelId="{D3368CB2-10C9-40B0-AD1C-4AF15DC021FC}" type="presOf" srcId="{1CA5DE2A-1293-486A-BFD8-4392575799A0}" destId="{2131C2CE-AF08-49D1-B1BB-18DC03CC9381}" srcOrd="0" destOrd="0" presId="urn:microsoft.com/office/officeart/2005/8/layout/hierarchy2"/>
    <dgm:cxn modelId="{B037E6B3-5E43-4C8B-8AB4-EF0EFBBEF190}" type="presOf" srcId="{DE488967-6C61-426C-B189-FF36CFBAB84B}" destId="{3EBECC6D-CC66-46ED-A1CA-EF088CEC6CAB}" srcOrd="1" destOrd="0" presId="urn:microsoft.com/office/officeart/2005/8/layout/hierarchy2"/>
    <dgm:cxn modelId="{E6B6D2BB-4831-4350-AC7E-EBD397334357}" srcId="{1CA5DE2A-1293-486A-BFD8-4392575799A0}" destId="{CCC2F664-659F-4383-AECE-A3AFF9190E92}" srcOrd="0" destOrd="0" parTransId="{435E5785-1FBE-4421-AC49-12CFD672422C}" sibTransId="{1DFA6984-A086-4EF0-A2AF-00230C142D4C}"/>
    <dgm:cxn modelId="{EC9173D3-4100-418D-8649-18F6766987A4}" type="presOf" srcId="{15AA89C4-09AD-444E-B4E4-A4B58F41125E}" destId="{B0DAF25C-9537-4433-9B3B-E427DA62D442}" srcOrd="0" destOrd="0" presId="urn:microsoft.com/office/officeart/2005/8/layout/hierarchy2"/>
    <dgm:cxn modelId="{014068EC-BDC7-473C-902E-1C82D8D8A23D}" type="presOf" srcId="{435E5785-1FBE-4421-AC49-12CFD672422C}" destId="{4507A23D-6B80-4F26-B3D7-09512408257B}" srcOrd="0" destOrd="0" presId="urn:microsoft.com/office/officeart/2005/8/layout/hierarchy2"/>
    <dgm:cxn modelId="{9774A4F0-E36F-4A4F-A727-B4DA6A3FF9C1}" type="presOf" srcId="{CE90E411-51F8-4375-AC6C-698EF84278E8}" destId="{AFFB02F4-70A0-4D34-BE5C-7FCAC67DED35}" srcOrd="0" destOrd="0" presId="urn:microsoft.com/office/officeart/2005/8/layout/hierarchy2"/>
    <dgm:cxn modelId="{605D5EF2-BC67-4A8C-9F17-10A6FC0B30F9}" type="presOf" srcId="{DABFFAB6-0A80-4585-92B8-3EA54E3DE9D0}" destId="{EC7D43D4-2ED5-4629-B7BD-243859C5785B}" srcOrd="0" destOrd="0" presId="urn:microsoft.com/office/officeart/2005/8/layout/hierarchy2"/>
    <dgm:cxn modelId="{94BA3A25-F56D-4DBD-9D38-090F36B49C33}" type="presParOf" srcId="{AFFB02F4-70A0-4D34-BE5C-7FCAC67DED35}" destId="{608EA7D0-7713-49CD-B214-32498A51AE92}" srcOrd="0" destOrd="0" presId="urn:microsoft.com/office/officeart/2005/8/layout/hierarchy2"/>
    <dgm:cxn modelId="{DDB8C038-0669-48F6-A4E8-41D479D4AAAA}" type="presParOf" srcId="{608EA7D0-7713-49CD-B214-32498A51AE92}" destId="{2131C2CE-AF08-49D1-B1BB-18DC03CC9381}" srcOrd="0" destOrd="0" presId="urn:microsoft.com/office/officeart/2005/8/layout/hierarchy2"/>
    <dgm:cxn modelId="{CAC0E082-EC40-4F5C-BF2D-AF984FCE32E2}" type="presParOf" srcId="{608EA7D0-7713-49CD-B214-32498A51AE92}" destId="{8751196A-3ACA-40E7-86B4-E695B980278C}" srcOrd="1" destOrd="0" presId="urn:microsoft.com/office/officeart/2005/8/layout/hierarchy2"/>
    <dgm:cxn modelId="{732D53E0-4B5E-4A75-8BD7-7C326C54DEE9}" type="presParOf" srcId="{8751196A-3ACA-40E7-86B4-E695B980278C}" destId="{4507A23D-6B80-4F26-B3D7-09512408257B}" srcOrd="0" destOrd="0" presId="urn:microsoft.com/office/officeart/2005/8/layout/hierarchy2"/>
    <dgm:cxn modelId="{93AECD69-03AF-4645-A81B-D7E5BC17A10F}" type="presParOf" srcId="{4507A23D-6B80-4F26-B3D7-09512408257B}" destId="{DE8EF61B-21CC-4A20-8B81-502170F65709}" srcOrd="0" destOrd="0" presId="urn:microsoft.com/office/officeart/2005/8/layout/hierarchy2"/>
    <dgm:cxn modelId="{5D76B30C-EC9D-459A-857C-05BA09863B51}" type="presParOf" srcId="{8751196A-3ACA-40E7-86B4-E695B980278C}" destId="{402D3B8A-FA9E-4546-B75D-736B60472B88}" srcOrd="1" destOrd="0" presId="urn:microsoft.com/office/officeart/2005/8/layout/hierarchy2"/>
    <dgm:cxn modelId="{2BA2CF22-5FF0-4207-BB80-6F9C0347DAB4}" type="presParOf" srcId="{402D3B8A-FA9E-4546-B75D-736B60472B88}" destId="{83787831-5A60-4BF0-BD7C-14BC5408E111}" srcOrd="0" destOrd="0" presId="urn:microsoft.com/office/officeart/2005/8/layout/hierarchy2"/>
    <dgm:cxn modelId="{C65108C2-CEF0-4532-ABAA-CDA0D21DF5A7}" type="presParOf" srcId="{402D3B8A-FA9E-4546-B75D-736B60472B88}" destId="{5FCC707B-AA53-4350-AB4D-9C9F501482C1}" srcOrd="1" destOrd="0" presId="urn:microsoft.com/office/officeart/2005/8/layout/hierarchy2"/>
    <dgm:cxn modelId="{91F683A5-1292-4FEF-8331-59D048F77AFF}" type="presParOf" srcId="{8751196A-3ACA-40E7-86B4-E695B980278C}" destId="{DE1295ED-5FF5-4A02-84D9-12F065C1F67E}" srcOrd="2" destOrd="0" presId="urn:microsoft.com/office/officeart/2005/8/layout/hierarchy2"/>
    <dgm:cxn modelId="{37F5AAC9-1F42-4BC8-A7F7-D09A93AF3698}" type="presParOf" srcId="{DE1295ED-5FF5-4A02-84D9-12F065C1F67E}" destId="{7D96B156-7797-4DCF-8642-B96332B52A9F}" srcOrd="0" destOrd="0" presId="urn:microsoft.com/office/officeart/2005/8/layout/hierarchy2"/>
    <dgm:cxn modelId="{0E5FA4C2-7BD1-4F8C-8702-F6A3FE297F4A}" type="presParOf" srcId="{8751196A-3ACA-40E7-86B4-E695B980278C}" destId="{1483E561-6E50-4B05-8A3E-60E525CF2BB2}" srcOrd="3" destOrd="0" presId="urn:microsoft.com/office/officeart/2005/8/layout/hierarchy2"/>
    <dgm:cxn modelId="{A7462826-9AC6-42D4-BFDF-DEC32770FB60}" type="presParOf" srcId="{1483E561-6E50-4B05-8A3E-60E525CF2BB2}" destId="{FAB119B0-47F1-44C9-B213-3E49C58384A3}" srcOrd="0" destOrd="0" presId="urn:microsoft.com/office/officeart/2005/8/layout/hierarchy2"/>
    <dgm:cxn modelId="{5924A4B8-A1F7-4D4F-B9BC-D85404B0443E}" type="presParOf" srcId="{1483E561-6E50-4B05-8A3E-60E525CF2BB2}" destId="{22CC00F7-2239-42B1-A4B3-377B31785996}" srcOrd="1" destOrd="0" presId="urn:microsoft.com/office/officeart/2005/8/layout/hierarchy2"/>
    <dgm:cxn modelId="{1F25177F-524F-49BF-9F89-BE8E02B3A0D5}" type="presParOf" srcId="{8751196A-3ACA-40E7-86B4-E695B980278C}" destId="{EC7D43D4-2ED5-4629-B7BD-243859C5785B}" srcOrd="4" destOrd="0" presId="urn:microsoft.com/office/officeart/2005/8/layout/hierarchy2"/>
    <dgm:cxn modelId="{B8D373E7-7FEF-489E-8FFD-C73AB771CD9B}" type="presParOf" srcId="{EC7D43D4-2ED5-4629-B7BD-243859C5785B}" destId="{53F9F57E-C786-49B9-95BE-D9DF9A19E579}" srcOrd="0" destOrd="0" presId="urn:microsoft.com/office/officeart/2005/8/layout/hierarchy2"/>
    <dgm:cxn modelId="{A8D945C0-736C-418A-BE99-D34E72D4DD41}" type="presParOf" srcId="{8751196A-3ACA-40E7-86B4-E695B980278C}" destId="{D3C404D8-DF86-4323-9E36-6B7880E5EEA4}" srcOrd="5" destOrd="0" presId="urn:microsoft.com/office/officeart/2005/8/layout/hierarchy2"/>
    <dgm:cxn modelId="{094C3FF8-61C8-40E0-A5A2-0A334CE5B359}" type="presParOf" srcId="{D3C404D8-DF86-4323-9E36-6B7880E5EEA4}" destId="{F39AE2C9-D0D0-4F58-B254-78DFB73082B6}" srcOrd="0" destOrd="0" presId="urn:microsoft.com/office/officeart/2005/8/layout/hierarchy2"/>
    <dgm:cxn modelId="{4E27DB72-0771-48CD-AB0C-AE551F1CB8D8}" type="presParOf" srcId="{D3C404D8-DF86-4323-9E36-6B7880E5EEA4}" destId="{FB455562-13B6-4589-85F7-2EEB46103C8D}" srcOrd="1" destOrd="0" presId="urn:microsoft.com/office/officeart/2005/8/layout/hierarchy2"/>
    <dgm:cxn modelId="{40C3EF8E-7972-4067-83BE-D1C93FA11578}" type="presParOf" srcId="{8751196A-3ACA-40E7-86B4-E695B980278C}" destId="{B9185425-2864-46EC-A7FA-674B172F525F}" srcOrd="6" destOrd="0" presId="urn:microsoft.com/office/officeart/2005/8/layout/hierarchy2"/>
    <dgm:cxn modelId="{6FF941DA-338C-40F8-B63B-6FF5C3DADD32}" type="presParOf" srcId="{B9185425-2864-46EC-A7FA-674B172F525F}" destId="{3EBECC6D-CC66-46ED-A1CA-EF088CEC6CAB}" srcOrd="0" destOrd="0" presId="urn:microsoft.com/office/officeart/2005/8/layout/hierarchy2"/>
    <dgm:cxn modelId="{9BE454A8-B409-43A1-A5CF-4ED0A9E1223B}" type="presParOf" srcId="{8751196A-3ACA-40E7-86B4-E695B980278C}" destId="{845E6402-F0FA-4CF7-8D26-6A7A7B87048B}" srcOrd="7" destOrd="0" presId="urn:microsoft.com/office/officeart/2005/8/layout/hierarchy2"/>
    <dgm:cxn modelId="{2C9B7111-0A8B-4CBB-B05B-A13CCCDB64EB}" type="presParOf" srcId="{845E6402-F0FA-4CF7-8D26-6A7A7B87048B}" destId="{82A160F6-60F2-42EC-9E79-0CA85EE68617}" srcOrd="0" destOrd="0" presId="urn:microsoft.com/office/officeart/2005/8/layout/hierarchy2"/>
    <dgm:cxn modelId="{B5E70ED7-0EDA-403C-83F6-07848380FA24}" type="presParOf" srcId="{845E6402-F0FA-4CF7-8D26-6A7A7B87048B}" destId="{6B2D1290-76D7-45E1-81E3-CDB703EF197A}" srcOrd="1" destOrd="0" presId="urn:microsoft.com/office/officeart/2005/8/layout/hierarchy2"/>
    <dgm:cxn modelId="{8DB5D629-9114-4AAF-BDBA-E1B0E5EF3B81}" type="presParOf" srcId="{8751196A-3ACA-40E7-86B4-E695B980278C}" destId="{2940BD64-0DEB-4E46-9882-8381A9540988}" srcOrd="8" destOrd="0" presId="urn:microsoft.com/office/officeart/2005/8/layout/hierarchy2"/>
    <dgm:cxn modelId="{485C780F-D793-4820-AAD8-DFF347BFF6D4}" type="presParOf" srcId="{2940BD64-0DEB-4E46-9882-8381A9540988}" destId="{2F099F50-D079-4D72-B85A-51A23B95C0F6}" srcOrd="0" destOrd="0" presId="urn:microsoft.com/office/officeart/2005/8/layout/hierarchy2"/>
    <dgm:cxn modelId="{6EB167B2-2302-4A27-8586-DB7C0C1D7CAF}" type="presParOf" srcId="{8751196A-3ACA-40E7-86B4-E695B980278C}" destId="{6A1C7F67-7103-4102-963D-46576CB110FA}" srcOrd="9" destOrd="0" presId="urn:microsoft.com/office/officeart/2005/8/layout/hierarchy2"/>
    <dgm:cxn modelId="{E3F759B3-87C9-45B8-99D0-A776208FC1C7}" type="presParOf" srcId="{6A1C7F67-7103-4102-963D-46576CB110FA}" destId="{B0DAF25C-9537-4433-9B3B-E427DA62D442}" srcOrd="0" destOrd="0" presId="urn:microsoft.com/office/officeart/2005/8/layout/hierarchy2"/>
    <dgm:cxn modelId="{1DAD04C5-A43B-4758-AA62-3ED2B22BE72E}" type="presParOf" srcId="{6A1C7F67-7103-4102-963D-46576CB110FA}" destId="{DE4E1336-4C06-47F8-8F2C-48EADA4F48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27AE9-E177-41DA-B279-4652479356C4}">
      <dsp:nvSpPr>
        <dsp:cNvPr id="0" name=""/>
        <dsp:cNvSpPr/>
      </dsp:nvSpPr>
      <dsp:spPr>
        <a:xfrm>
          <a:off x="4245983" y="1013975"/>
          <a:ext cx="2686531" cy="26864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8A481C-B5E2-47E3-A907-9C911E5EE961}">
      <dsp:nvSpPr>
        <dsp:cNvPr id="0" name=""/>
        <dsp:cNvSpPr/>
      </dsp:nvSpPr>
      <dsp:spPr>
        <a:xfrm>
          <a:off x="4335494" y="1103541"/>
          <a:ext cx="2506912" cy="250736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PENGEMBANGAN EKONOMI KERAKYATAN YANG BERBASIS PADA PRODUK UNGGULAN DAERAH</a:t>
          </a:r>
        </a:p>
      </dsp:txBody>
      <dsp:txXfrm>
        <a:off x="4694136" y="1461803"/>
        <a:ext cx="1790822" cy="1790838"/>
      </dsp:txXfrm>
    </dsp:sp>
    <dsp:sp modelId="{DB1716BE-61CC-492C-A77E-6F315FE8AF51}">
      <dsp:nvSpPr>
        <dsp:cNvPr id="0" name=""/>
        <dsp:cNvSpPr/>
      </dsp:nvSpPr>
      <dsp:spPr>
        <a:xfrm rot="2700000">
          <a:off x="1470194" y="1013676"/>
          <a:ext cx="2686620" cy="2686620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A3F7E-CAE1-4997-AFD6-DB71547CF640}">
      <dsp:nvSpPr>
        <dsp:cNvPr id="0" name=""/>
        <dsp:cNvSpPr/>
      </dsp:nvSpPr>
      <dsp:spPr>
        <a:xfrm>
          <a:off x="1560048" y="1103541"/>
          <a:ext cx="2506912" cy="250736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TERWUJUDNYA MASYARAKAT BULELENG YANG MANDIRI, SEJAHTERA, DAMAI, DAN LESTARI BERDASARKAN TRI HITA KARANA</a:t>
          </a:r>
        </a:p>
      </dsp:txBody>
      <dsp:txXfrm>
        <a:off x="1918093" y="1461803"/>
        <a:ext cx="1790822" cy="17908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A91C4-0331-4A82-A288-EC47B39A74CA}">
      <dsp:nvSpPr>
        <dsp:cNvPr id="0" name=""/>
        <dsp:cNvSpPr/>
      </dsp:nvSpPr>
      <dsp:spPr>
        <a:xfrm rot="5400000">
          <a:off x="3060464" y="-1004716"/>
          <a:ext cx="1642048" cy="365316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Berkembangnya</a:t>
          </a:r>
          <a:r>
            <a:rPr lang="en-US" sz="2100" kern="1200" dirty="0"/>
            <a:t> </a:t>
          </a:r>
          <a:r>
            <a:rPr lang="en-US" sz="2100" kern="1200" dirty="0" err="1"/>
            <a:t>produk</a:t>
          </a:r>
          <a:r>
            <a:rPr lang="en-US" sz="2100" kern="1200" dirty="0"/>
            <a:t> </a:t>
          </a:r>
          <a:r>
            <a:rPr lang="en-US" sz="2100" kern="1200" dirty="0" err="1"/>
            <a:t>unggulan</a:t>
          </a:r>
          <a:r>
            <a:rPr lang="en-US" sz="2100" kern="1200" dirty="0"/>
            <a:t> </a:t>
          </a:r>
          <a:r>
            <a:rPr lang="en-US" sz="2100" kern="1200" dirty="0" err="1"/>
            <a:t>daerah</a:t>
          </a:r>
          <a:endParaRPr lang="en-US" sz="2100" kern="1200" dirty="0"/>
        </a:p>
      </dsp:txBody>
      <dsp:txXfrm rot="-5400000">
        <a:off x="2054905" y="81001"/>
        <a:ext cx="3573008" cy="1481732"/>
      </dsp:txXfrm>
    </dsp:sp>
    <dsp:sp modelId="{2C196227-58D0-46F3-908B-D291BEFA9023}">
      <dsp:nvSpPr>
        <dsp:cNvPr id="0" name=""/>
        <dsp:cNvSpPr/>
      </dsp:nvSpPr>
      <dsp:spPr>
        <a:xfrm>
          <a:off x="0" y="415243"/>
          <a:ext cx="2054905" cy="81324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TUJUAN</a:t>
          </a:r>
        </a:p>
      </dsp:txBody>
      <dsp:txXfrm>
        <a:off x="39699" y="454942"/>
        <a:ext cx="1975507" cy="733847"/>
      </dsp:txXfrm>
    </dsp:sp>
    <dsp:sp modelId="{381B0DFE-F384-4CBC-ADB4-74355945AA8E}">
      <dsp:nvSpPr>
        <dsp:cNvPr id="0" name=""/>
        <dsp:cNvSpPr/>
      </dsp:nvSpPr>
      <dsp:spPr>
        <a:xfrm rot="5400000">
          <a:off x="3060464" y="739960"/>
          <a:ext cx="1642048" cy="3653166"/>
        </a:xfrm>
        <a:prstGeom prst="round2SameRect">
          <a:avLst/>
        </a:prstGeom>
        <a:solidFill>
          <a:schemeClr val="accent3">
            <a:tint val="40000"/>
            <a:alpha val="90000"/>
            <a:hueOff val="1162341"/>
            <a:satOff val="26783"/>
            <a:lumOff val="2311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162341"/>
              <a:satOff val="26783"/>
              <a:lumOff val="23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Meningkatnya</a:t>
          </a:r>
          <a:r>
            <a:rPr lang="en-US" sz="2100" kern="1200" dirty="0"/>
            <a:t> </a:t>
          </a:r>
          <a:r>
            <a:rPr lang="en-US" sz="2100" kern="1200" dirty="0" err="1"/>
            <a:t>nilai</a:t>
          </a:r>
          <a:r>
            <a:rPr lang="en-US" sz="2100" kern="1200" dirty="0"/>
            <a:t> </a:t>
          </a:r>
          <a:r>
            <a:rPr lang="en-US" sz="2100" kern="1200" dirty="0" err="1"/>
            <a:t>produk</a:t>
          </a:r>
          <a:r>
            <a:rPr lang="en-US" sz="2100" kern="1200" dirty="0"/>
            <a:t> </a:t>
          </a:r>
          <a:r>
            <a:rPr lang="en-US" sz="2100" kern="1200" dirty="0" err="1"/>
            <a:t>pertanian</a:t>
          </a:r>
          <a:r>
            <a:rPr lang="en-US" sz="2100" kern="1200" dirty="0"/>
            <a:t> </a:t>
          </a:r>
          <a:r>
            <a:rPr lang="en-US" sz="2100" kern="1200" dirty="0" err="1"/>
            <a:t>dalam</a:t>
          </a:r>
          <a:r>
            <a:rPr lang="en-US" sz="2100" kern="1200" dirty="0"/>
            <a:t> </a:t>
          </a:r>
          <a:r>
            <a:rPr lang="en-US" sz="2100" kern="1200" dirty="0" err="1"/>
            <a:t>arti</a:t>
          </a:r>
          <a:r>
            <a:rPr lang="en-US" sz="2100" kern="1200" dirty="0"/>
            <a:t> </a:t>
          </a:r>
          <a:r>
            <a:rPr lang="en-US" sz="2100" kern="1200" dirty="0" err="1"/>
            <a:t>luas</a:t>
          </a:r>
          <a:endParaRPr lang="en-US" sz="2100" kern="1200" dirty="0"/>
        </a:p>
      </dsp:txBody>
      <dsp:txXfrm rot="-5400000">
        <a:off x="2054905" y="1825677"/>
        <a:ext cx="3573008" cy="1481732"/>
      </dsp:txXfrm>
    </dsp:sp>
    <dsp:sp modelId="{B251F7A3-4314-4E05-9899-EECE23B0B52B}">
      <dsp:nvSpPr>
        <dsp:cNvPr id="0" name=""/>
        <dsp:cNvSpPr/>
      </dsp:nvSpPr>
      <dsp:spPr>
        <a:xfrm>
          <a:off x="0" y="2025487"/>
          <a:ext cx="2054905" cy="1082110"/>
        </a:xfrm>
        <a:prstGeom prst="roundRect">
          <a:avLst/>
        </a:prstGeom>
        <a:solidFill>
          <a:schemeClr val="accent3">
            <a:hueOff val="1187685"/>
            <a:satOff val="6397"/>
            <a:lumOff val="8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SASARAN</a:t>
          </a:r>
        </a:p>
      </dsp:txBody>
      <dsp:txXfrm>
        <a:off x="52824" y="2078311"/>
        <a:ext cx="1949257" cy="976462"/>
      </dsp:txXfrm>
    </dsp:sp>
    <dsp:sp modelId="{FC3A81D0-8453-4C87-A702-E4953BC7EAFE}">
      <dsp:nvSpPr>
        <dsp:cNvPr id="0" name=""/>
        <dsp:cNvSpPr/>
      </dsp:nvSpPr>
      <dsp:spPr>
        <a:xfrm rot="5400000">
          <a:off x="3327420" y="2217680"/>
          <a:ext cx="1108136" cy="3653166"/>
        </a:xfrm>
        <a:prstGeom prst="round2SameRect">
          <a:avLst/>
        </a:prstGeom>
        <a:solidFill>
          <a:schemeClr val="accent3">
            <a:tint val="40000"/>
            <a:alpha val="90000"/>
            <a:hueOff val="2324682"/>
            <a:satOff val="53566"/>
            <a:lumOff val="4622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2324682"/>
              <a:satOff val="53566"/>
              <a:lumOff val="46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Mengembangkan</a:t>
          </a:r>
          <a:r>
            <a:rPr lang="en-US" sz="2100" kern="1200" dirty="0"/>
            <a:t> </a:t>
          </a:r>
          <a:r>
            <a:rPr lang="en-US" sz="2100" kern="1200" dirty="0" err="1"/>
            <a:t>kuantitas</a:t>
          </a:r>
          <a:r>
            <a:rPr lang="en-US" sz="2100" kern="1200" dirty="0"/>
            <a:t> dan </a:t>
          </a:r>
          <a:r>
            <a:rPr lang="en-US" sz="2100" kern="1200" dirty="0" err="1"/>
            <a:t>kualitas</a:t>
          </a:r>
          <a:r>
            <a:rPr lang="en-US" sz="2100" kern="1200" dirty="0"/>
            <a:t> </a:t>
          </a:r>
          <a:r>
            <a:rPr lang="en-US" sz="2100" kern="1200" dirty="0" err="1"/>
            <a:t>produk</a:t>
          </a:r>
          <a:r>
            <a:rPr lang="en-US" sz="2100" kern="1200" dirty="0"/>
            <a:t> </a:t>
          </a:r>
          <a:r>
            <a:rPr lang="en-US" sz="2100" kern="1200" dirty="0" err="1"/>
            <a:t>pertanian</a:t>
          </a:r>
          <a:r>
            <a:rPr lang="en-US" sz="2100" kern="1200" dirty="0"/>
            <a:t> </a:t>
          </a:r>
          <a:r>
            <a:rPr lang="en-US" sz="2100" kern="1200" dirty="0" err="1"/>
            <a:t>dalam</a:t>
          </a:r>
          <a:r>
            <a:rPr lang="en-US" sz="2100" kern="1200" dirty="0"/>
            <a:t> </a:t>
          </a:r>
          <a:r>
            <a:rPr lang="en-US" sz="2100" kern="1200" dirty="0" err="1"/>
            <a:t>arti</a:t>
          </a:r>
          <a:r>
            <a:rPr lang="en-US" sz="2100" kern="1200" dirty="0"/>
            <a:t> </a:t>
          </a:r>
          <a:r>
            <a:rPr lang="en-US" sz="2100" kern="1200" dirty="0" err="1"/>
            <a:t>luas</a:t>
          </a:r>
          <a:endParaRPr lang="en-US" sz="2100" kern="1200" dirty="0"/>
        </a:p>
      </dsp:txBody>
      <dsp:txXfrm rot="-5400000">
        <a:off x="2054906" y="3544290"/>
        <a:ext cx="3599071" cy="999946"/>
      </dsp:txXfrm>
    </dsp:sp>
    <dsp:sp modelId="{6798DB3A-8C3B-4B41-B2B4-D673C19E378A}">
      <dsp:nvSpPr>
        <dsp:cNvPr id="0" name=""/>
        <dsp:cNvSpPr/>
      </dsp:nvSpPr>
      <dsp:spPr>
        <a:xfrm>
          <a:off x="0" y="3497164"/>
          <a:ext cx="2054905" cy="1094199"/>
        </a:xfrm>
        <a:prstGeom prst="roundRect">
          <a:avLst/>
        </a:prstGeom>
        <a:solidFill>
          <a:schemeClr val="accent3">
            <a:hueOff val="2375371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STRATEGI</a:t>
          </a:r>
        </a:p>
      </dsp:txBody>
      <dsp:txXfrm>
        <a:off x="53414" y="3550578"/>
        <a:ext cx="1948077" cy="9873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A91C4-0331-4A82-A288-EC47B39A74CA}">
      <dsp:nvSpPr>
        <dsp:cNvPr id="0" name=""/>
        <dsp:cNvSpPr/>
      </dsp:nvSpPr>
      <dsp:spPr>
        <a:xfrm rot="5400000">
          <a:off x="3037222" y="100067"/>
          <a:ext cx="1688533" cy="365316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Pengembangan</a:t>
          </a:r>
          <a:r>
            <a:rPr lang="en-US" sz="2500" kern="1200" dirty="0"/>
            <a:t> </a:t>
          </a:r>
          <a:r>
            <a:rPr lang="en-US" sz="2500" kern="1200" dirty="0" err="1"/>
            <a:t>sentra-sentra</a:t>
          </a:r>
          <a:r>
            <a:rPr lang="en-US" sz="2500" kern="1200" dirty="0"/>
            <a:t> </a:t>
          </a:r>
          <a:r>
            <a:rPr lang="en-US" sz="2500" kern="1200" dirty="0" err="1"/>
            <a:t>produksi</a:t>
          </a:r>
          <a:r>
            <a:rPr lang="en-US" sz="2500" kern="1200" dirty="0"/>
            <a:t> dan </a:t>
          </a:r>
          <a:r>
            <a:rPr lang="en-US" sz="2500" kern="1200" dirty="0" err="1"/>
            <a:t>kawasan</a:t>
          </a:r>
          <a:r>
            <a:rPr lang="en-US" sz="2500" kern="1200" dirty="0"/>
            <a:t> </a:t>
          </a:r>
          <a:r>
            <a:rPr lang="en-US" sz="2500" kern="1200" dirty="0" err="1"/>
            <a:t>pertanian</a:t>
          </a:r>
          <a:r>
            <a:rPr lang="en-US" sz="2500" kern="1200" dirty="0"/>
            <a:t> </a:t>
          </a:r>
          <a:r>
            <a:rPr lang="en-US" sz="2500" kern="1200" dirty="0" err="1"/>
            <a:t>dalam</a:t>
          </a:r>
          <a:r>
            <a:rPr lang="en-US" sz="2500" kern="1200" dirty="0"/>
            <a:t> </a:t>
          </a:r>
          <a:r>
            <a:rPr lang="en-US" sz="2500" kern="1200" dirty="0" err="1"/>
            <a:t>arti</a:t>
          </a:r>
          <a:r>
            <a:rPr lang="en-US" sz="2500" kern="1200" dirty="0"/>
            <a:t> </a:t>
          </a:r>
          <a:r>
            <a:rPr lang="en-US" sz="2500" kern="1200" dirty="0" err="1"/>
            <a:t>luas</a:t>
          </a:r>
          <a:endParaRPr lang="en-US" sz="2500" kern="1200" dirty="0"/>
        </a:p>
      </dsp:txBody>
      <dsp:txXfrm rot="-5400000">
        <a:off x="2054906" y="1164811"/>
        <a:ext cx="3570739" cy="1523679"/>
      </dsp:txXfrm>
    </dsp:sp>
    <dsp:sp modelId="{2C196227-58D0-46F3-908B-D291BEFA9023}">
      <dsp:nvSpPr>
        <dsp:cNvPr id="0" name=""/>
        <dsp:cNvSpPr/>
      </dsp:nvSpPr>
      <dsp:spPr>
        <a:xfrm>
          <a:off x="0" y="1331771"/>
          <a:ext cx="2054905" cy="94036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ARAH KEBIJAKAN</a:t>
          </a:r>
        </a:p>
      </dsp:txBody>
      <dsp:txXfrm>
        <a:off x="45905" y="1377676"/>
        <a:ext cx="1963095" cy="8485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1C2CE-AF08-49D1-B1BB-18DC03CC9381}">
      <dsp:nvSpPr>
        <dsp:cNvPr id="0" name=""/>
        <dsp:cNvSpPr/>
      </dsp:nvSpPr>
      <dsp:spPr>
        <a:xfrm>
          <a:off x="0" y="56391"/>
          <a:ext cx="2433636" cy="3166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latin typeface="Tahoma" pitchFamily="34" charset="0"/>
              <a:ea typeface="Tahoma" pitchFamily="34" charset="0"/>
              <a:cs typeface="Tahoma" pitchFamily="34" charset="0"/>
            </a:rPr>
            <a:t>PENINGKATAN KUALITAS SUMBER DAYA MANUSIA (SDM) GUNA PERCEPATAN PEMBANGUNAN EKONOMI INKLUSIF BERBASIS PERTANIAN DAN PENANGGULANGAN KEMISKINAN</a:t>
          </a:r>
        </a:p>
      </dsp:txBody>
      <dsp:txXfrm>
        <a:off x="71279" y="127670"/>
        <a:ext cx="2291078" cy="3023821"/>
      </dsp:txXfrm>
    </dsp:sp>
    <dsp:sp modelId="{4507A23D-6B80-4F26-B3D7-09512408257B}">
      <dsp:nvSpPr>
        <dsp:cNvPr id="0" name=""/>
        <dsp:cNvSpPr/>
      </dsp:nvSpPr>
      <dsp:spPr>
        <a:xfrm rot="18034883">
          <a:off x="2056547" y="962676"/>
          <a:ext cx="153525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535259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85795" y="940341"/>
        <a:ext cx="76762" cy="76762"/>
      </dsp:txXfrm>
    </dsp:sp>
    <dsp:sp modelId="{83787831-5A60-4BF0-BD7C-14BC5408E111}">
      <dsp:nvSpPr>
        <dsp:cNvPr id="0" name=""/>
        <dsp:cNvSpPr/>
      </dsp:nvSpPr>
      <dsp:spPr>
        <a:xfrm>
          <a:off x="3214718" y="2760"/>
          <a:ext cx="5113104" cy="63020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Pembangunan Sumber Daya Manusia (SDM) Berkualitas dan Berdaya Saing</a:t>
          </a:r>
        </a:p>
      </dsp:txBody>
      <dsp:txXfrm>
        <a:off x="3233176" y="21218"/>
        <a:ext cx="5076188" cy="593292"/>
      </dsp:txXfrm>
    </dsp:sp>
    <dsp:sp modelId="{DE1295ED-5FF5-4A02-84D9-12F065C1F67E}">
      <dsp:nvSpPr>
        <dsp:cNvPr id="0" name=""/>
        <dsp:cNvSpPr/>
      </dsp:nvSpPr>
      <dsp:spPr>
        <a:xfrm rot="19356569">
          <a:off x="2332631" y="1325046"/>
          <a:ext cx="983092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983092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99600" y="1316515"/>
        <a:ext cx="49154" cy="49154"/>
      </dsp:txXfrm>
    </dsp:sp>
    <dsp:sp modelId="{FAB119B0-47F1-44C9-B213-3E49C58384A3}">
      <dsp:nvSpPr>
        <dsp:cNvPr id="0" name=""/>
        <dsp:cNvSpPr/>
      </dsp:nvSpPr>
      <dsp:spPr>
        <a:xfrm>
          <a:off x="3214718" y="727499"/>
          <a:ext cx="5113104" cy="630208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Pembangunan Ekonomi dengan Mendorong Sektor Pertanian Dalam Arti Luas</a:t>
          </a:r>
        </a:p>
      </dsp:txBody>
      <dsp:txXfrm>
        <a:off x="3233176" y="745957"/>
        <a:ext cx="5076188" cy="593292"/>
      </dsp:txXfrm>
    </dsp:sp>
    <dsp:sp modelId="{EC7D43D4-2ED5-4629-B7BD-243859C5785B}">
      <dsp:nvSpPr>
        <dsp:cNvPr id="0" name=""/>
        <dsp:cNvSpPr/>
      </dsp:nvSpPr>
      <dsp:spPr>
        <a:xfrm rot="557379">
          <a:off x="2428446" y="1687415"/>
          <a:ext cx="791461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791461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804390" y="1683675"/>
        <a:ext cx="39573" cy="39573"/>
      </dsp:txXfrm>
    </dsp:sp>
    <dsp:sp modelId="{F39AE2C9-D0D0-4F58-B254-78DFB73082B6}">
      <dsp:nvSpPr>
        <dsp:cNvPr id="0" name=""/>
        <dsp:cNvSpPr/>
      </dsp:nvSpPr>
      <dsp:spPr>
        <a:xfrm>
          <a:off x="3214718" y="1452238"/>
          <a:ext cx="5113104" cy="630208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Pembangunan Kewilayahan Berbasis Potensi Wilayah </a:t>
          </a:r>
        </a:p>
      </dsp:txBody>
      <dsp:txXfrm>
        <a:off x="3233176" y="1470696"/>
        <a:ext cx="5076188" cy="593292"/>
      </dsp:txXfrm>
    </dsp:sp>
    <dsp:sp modelId="{B9185425-2864-46EC-A7FA-674B172F525F}">
      <dsp:nvSpPr>
        <dsp:cNvPr id="0" name=""/>
        <dsp:cNvSpPr/>
      </dsp:nvSpPr>
      <dsp:spPr>
        <a:xfrm rot="2850202">
          <a:off x="2246066" y="2049785"/>
          <a:ext cx="115622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156220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500" kern="1200"/>
        </a:p>
      </dsp:txBody>
      <dsp:txXfrm>
        <a:off x="2795271" y="2036926"/>
        <a:ext cx="57811" cy="57811"/>
      </dsp:txXfrm>
    </dsp:sp>
    <dsp:sp modelId="{82A160F6-60F2-42EC-9E79-0CA85EE68617}">
      <dsp:nvSpPr>
        <dsp:cNvPr id="0" name=""/>
        <dsp:cNvSpPr/>
      </dsp:nvSpPr>
      <dsp:spPr>
        <a:xfrm>
          <a:off x="3214718" y="2176978"/>
          <a:ext cx="5113104" cy="630208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Pemantapan Pembangunan Infrastruktur</a:t>
          </a:r>
        </a:p>
      </dsp:txBody>
      <dsp:txXfrm>
        <a:off x="3233176" y="2195436"/>
        <a:ext cx="5076188" cy="593292"/>
      </dsp:txXfrm>
    </dsp:sp>
    <dsp:sp modelId="{2940BD64-0DEB-4E46-9882-8381A9540988}">
      <dsp:nvSpPr>
        <dsp:cNvPr id="0" name=""/>
        <dsp:cNvSpPr/>
      </dsp:nvSpPr>
      <dsp:spPr>
        <a:xfrm rot="3819267">
          <a:off x="1944152" y="2412154"/>
          <a:ext cx="176005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760050" y="1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600" kern="1200"/>
        </a:p>
      </dsp:txBody>
      <dsp:txXfrm>
        <a:off x="2780176" y="2384199"/>
        <a:ext cx="88002" cy="88002"/>
      </dsp:txXfrm>
    </dsp:sp>
    <dsp:sp modelId="{B0DAF25C-9537-4433-9B3B-E427DA62D442}">
      <dsp:nvSpPr>
        <dsp:cNvPr id="0" name=""/>
        <dsp:cNvSpPr/>
      </dsp:nvSpPr>
      <dsp:spPr>
        <a:xfrm>
          <a:off x="3214718" y="2901717"/>
          <a:ext cx="5113104" cy="63020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Politik, Hukum, dan Tata Kelola Pemerintahan</a:t>
          </a:r>
        </a:p>
      </dsp:txBody>
      <dsp:txXfrm>
        <a:off x="3233176" y="2920175"/>
        <a:ext cx="5076188" cy="593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77739" cy="562415"/>
          </a:xfrm>
          <a:prstGeom prst="rect">
            <a:avLst/>
          </a:prstGeom>
        </p:spPr>
        <p:txBody>
          <a:bodyPr vert="horz" lIns="104590" tIns="52295" rIns="104590" bIns="52295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6" y="0"/>
            <a:ext cx="3077739" cy="562415"/>
          </a:xfrm>
          <a:prstGeom prst="rect">
            <a:avLst/>
          </a:prstGeom>
        </p:spPr>
        <p:txBody>
          <a:bodyPr vert="horz" lIns="104590" tIns="52295" rIns="104590" bIns="52295" rtlCol="0"/>
          <a:lstStyle>
            <a:lvl1pPr algn="r">
              <a:defRPr sz="1400"/>
            </a:lvl1pPr>
          </a:lstStyle>
          <a:p>
            <a:fld id="{05C8D526-D1C4-4B84-8C34-5A20B5B4FD24}" type="datetimeFigureOut">
              <a:rPr lang="en-US" smtClean="0"/>
              <a:t>5/1/2019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2088" y="1403350"/>
            <a:ext cx="6718300" cy="37798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4590" tIns="52295" rIns="104590" bIns="5229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5394498"/>
            <a:ext cx="5681980" cy="4413677"/>
          </a:xfrm>
          <a:prstGeom prst="rect">
            <a:avLst/>
          </a:prstGeom>
        </p:spPr>
        <p:txBody>
          <a:bodyPr vert="horz" lIns="104590" tIns="52295" rIns="104590" bIns="5229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10646927"/>
            <a:ext cx="3077739" cy="562412"/>
          </a:xfrm>
          <a:prstGeom prst="rect">
            <a:avLst/>
          </a:prstGeom>
        </p:spPr>
        <p:txBody>
          <a:bodyPr vert="horz" lIns="104590" tIns="52295" rIns="104590" bIns="52295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6" y="10646927"/>
            <a:ext cx="3077739" cy="562412"/>
          </a:xfrm>
          <a:prstGeom prst="rect">
            <a:avLst/>
          </a:prstGeom>
        </p:spPr>
        <p:txBody>
          <a:bodyPr vert="horz" lIns="104590" tIns="52295" rIns="104590" bIns="52295" rtlCol="0" anchor="b"/>
          <a:lstStyle>
            <a:lvl1pPr algn="r">
              <a:defRPr sz="1400"/>
            </a:lvl1pPr>
          </a:lstStyle>
          <a:p>
            <a:fld id="{9EC53E70-642C-46C2-8349-FD55B375A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2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AAADD4-85A3-48DB-82B5-84551B7BDEE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12168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39A703-05FB-41EC-AD80-0184366495BA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21687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04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881063" y="1023938"/>
            <a:ext cx="9118601" cy="5129212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839520" indent="-322893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91568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808196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324824" indent="-258314" defTabSz="1392024" eaLnBrk="0" hangingPunct="0"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841452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358079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874706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391333" indent="-258314" defTabSz="1392024" eaLnBrk="0" fontAlgn="base" hangingPunct="0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44EF69-9326-4B7A-B9CA-C6C6E66E8FD7}" type="slidenum">
              <a:rPr lang="en-US" sz="19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9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498475" y="931863"/>
            <a:ext cx="8321675" cy="4681537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94725" indent="-305664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22654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711716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200778" indent="-244531" defTabSz="1317750" eaLnBrk="0" hangingPunct="0"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689839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3178901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667962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4157024" indent="-244531" defTabSz="131775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0" marR="0" lvl="0" indent="0" algn="r" defTabSz="13177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898E40-9E03-4514-B315-6F39A49A3B85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3177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95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799" y="5349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3"/>
            <a:ext cx="112776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064" indent="0" algn="ctr">
              <a:buNone/>
            </a:lvl2pPr>
            <a:lvl3pPr marL="914129" indent="0" algn="ctr">
              <a:buNone/>
            </a:lvl3pPr>
            <a:lvl4pPr marL="1371192" indent="0" algn="ctr">
              <a:buNone/>
            </a:lvl4pPr>
            <a:lvl5pPr marL="1828254" indent="0" algn="ctr">
              <a:buNone/>
            </a:lvl5pPr>
            <a:lvl6pPr marL="2285319" indent="0" algn="ctr">
              <a:buNone/>
            </a:lvl6pPr>
            <a:lvl7pPr marL="2742384" indent="0" algn="ctr">
              <a:buNone/>
            </a:lvl7pPr>
            <a:lvl8pPr marL="3199447" indent="0" algn="ctr">
              <a:buNone/>
            </a:lvl8pPr>
            <a:lvl9pPr marL="3656509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48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698" y="76203"/>
            <a:ext cx="3861246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38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799" y="3444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4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342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399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7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799" y="60198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9" y="5410201"/>
            <a:ext cx="11480799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9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45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8" y="1316045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3424" y="6477000"/>
            <a:ext cx="101514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7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1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64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85799" y="5849119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1"/>
            <a:ext cx="112776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2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4" y="609600"/>
            <a:ext cx="7120466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75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2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695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827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69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3999" y="549280"/>
            <a:ext cx="2438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3" y="549280"/>
            <a:ext cx="8331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91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5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6"/>
            <a:ext cx="5384799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2" y="1600206"/>
            <a:ext cx="5384799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EA1B9-9D0D-41D8-9D00-498F031F08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0316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09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0651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91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9250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189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239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352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239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4216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95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835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7044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801" y="5349906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5"/>
            <a:ext cx="112776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tx2">
                    <a:shade val="75000"/>
                  </a:schemeClr>
                </a:solidFill>
              </a:defRPr>
            </a:lvl1pPr>
            <a:lvl2pPr marL="342798" indent="0" algn="ctr">
              <a:buNone/>
            </a:lvl2pPr>
            <a:lvl3pPr marL="685597" indent="0" algn="ctr">
              <a:buNone/>
            </a:lvl3pPr>
            <a:lvl4pPr marL="1028394" indent="0" algn="ctr">
              <a:buNone/>
            </a:lvl4pPr>
            <a:lvl5pPr marL="1371191" indent="0" algn="ctr">
              <a:buNone/>
            </a:lvl5pPr>
            <a:lvl6pPr marL="1713989" indent="0" algn="ctr">
              <a:buNone/>
            </a:lvl6pPr>
            <a:lvl7pPr marL="2056788" indent="0" algn="ctr">
              <a:buNone/>
            </a:lvl7pPr>
            <a:lvl8pPr marL="2399585" indent="0" algn="ctr">
              <a:buNone/>
            </a:lvl8pPr>
            <a:lvl9pPr marL="2742382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447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698" y="76203"/>
            <a:ext cx="3861247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3416" y="6473825"/>
            <a:ext cx="101103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469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85801" y="3444904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15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5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39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399" y="1600200"/>
            <a:ext cx="5588000" cy="4724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791200" cy="4724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938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1" y="6019805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10" y="5410201"/>
            <a:ext cx="11480799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60" y="666750"/>
            <a:ext cx="5720741" cy="639762"/>
          </a:xfrm>
        </p:spPr>
        <p:txBody>
          <a:bodyPr anchor="ctr"/>
          <a:lstStyle>
            <a:lvl1pPr marL="0" indent="0">
              <a:buNone/>
              <a:defRPr sz="135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8" y="666750"/>
            <a:ext cx="5722989" cy="639762"/>
          </a:xfrm>
        </p:spPr>
        <p:txBody>
          <a:bodyPr anchor="ctr"/>
          <a:lstStyle>
            <a:lvl1pPr marL="0" indent="0">
              <a:buNone/>
              <a:defRPr sz="135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60" y="1316047"/>
            <a:ext cx="5720741" cy="3941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8" y="1316047"/>
            <a:ext cx="5718048" cy="39417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3424" y="6477000"/>
            <a:ext cx="1015144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1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839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106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85801" y="5849121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1"/>
            <a:ext cx="11277600" cy="520700"/>
          </a:xfrm>
        </p:spPr>
        <p:txBody>
          <a:bodyPr/>
          <a:lstStyle>
            <a:lvl1pPr algn="l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3" y="609600"/>
            <a:ext cx="4011084" cy="4800600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218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3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/>
          <a:lstStyle>
            <a:lvl1pPr algn="l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695" tIns="0"/>
          <a:lstStyle>
            <a:lvl1pPr marL="0" indent="0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155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029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1" y="549280"/>
            <a:ext cx="2438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3" y="549280"/>
            <a:ext cx="8331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252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7590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944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942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6673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78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012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5069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2646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81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610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1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B71C-EEB4-4FFF-8BB2-018466DD3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EC63A-C39C-43C6-AA9A-3948135F1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1B6F-5CE9-44DF-A854-BB52787C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3700F-5AC5-4D53-A281-447BB2C94B67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B2A-7220-4B0B-BD70-F0C57FC9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3DC0-F52C-4A46-9AF4-F7A19896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3373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4E94-77D4-498C-861D-72528FAF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EBB2-3385-46AD-97EC-ED1D091DE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13F-45DB-451D-A5F8-64705FC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F272F5-AC99-4E35-BBD1-12499FAC952F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84158-4C4E-4226-A92D-00F0BA96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D51FA-1132-4136-A3C8-761B6EC6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5206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6A2E-6560-4ED8-8921-24328667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DA33-5794-4895-88A6-3395B432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C330-4371-4FBD-AA17-7442B0A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62BC25-D46C-490F-93A4-4FE683D15A73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F85-0F83-4938-91BF-042A9C5C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5B4C4-6A8E-44ED-841E-D52AA6CF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1747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E954-C051-44D2-A2DE-BA122A73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FFBC-3734-4224-AE23-85B69E1CF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2EB9E-120F-4140-936C-D4191FF03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25F4-60E8-4B68-9731-71B9B716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8C2E13-FCC4-4A6F-A6F4-26F09A6EE81B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B43A-39AE-43FB-A6F6-D3BDAE18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B6D1-8B2E-48F6-AF87-90D8109B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604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18C-C369-4ACC-9250-E3F238B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80CBC-F908-4681-828E-503A584AC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BD657-C7AC-4142-8ADA-726B40576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52866-59E1-4E70-85E2-9A6702C8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A7E02-881C-4BB8-B1E9-24A09BAE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8683C-94BF-4559-8CDE-AD3ED215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C4A26-B801-49BE-8825-3D8F8F53B7E0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D17A1-C890-445F-B2D3-5E6B9ED6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E9C454-5E4C-418D-A38D-7975A01C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4279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59A5-77C4-499C-A425-0EBEB250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74DB9-D197-4363-9D66-74018E3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5756F0-9317-467C-8B73-ADF49F2D3CC1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7712F-D29C-479C-8F9C-B89E74D2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A3097-0F6C-4B49-96A3-BAE40E42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7851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E84B-7F86-4023-B52B-95815BDF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ADD9C4-596B-40CC-86B5-3836437E405E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EF3F1-023A-4A6F-9972-554A2523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5996-434E-407A-9AA0-FF213E28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8462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A4711-6138-4DDA-9502-40A1EA8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997B-DAEE-41AA-90D4-B6B371EC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78649-0E0F-4A0C-B412-FDBA490F0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2919-4DB2-4983-A542-D4338C2D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B50867-AA7D-4834-913C-B1A4A0285DC1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01902-28BD-48AC-BC77-5BF5F16E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71A1-CEB4-40AD-AF77-CD5A11E7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647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EC53-EBF7-48E7-B275-7AC7FFCAE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66A193-9935-4ED4-B0B2-6A36BC49E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BFC2A-D12A-4AF4-BDBF-8A9FE98D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44682-1F7B-44A0-A843-614042C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1D411E-B81A-47D4-B04A-A6AED6DF47B3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E3E8C-DD1C-49E4-8F46-3C00A144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D47A-446A-4B26-A302-3CEB039F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004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CCB1-6089-4F5C-A46E-3420442E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77719-9C48-41F9-8077-19F1385D0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98214-8AA0-4EFA-8A12-4695288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99183A-7160-4ACF-813D-B2B5AB3E2E13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4FB1-D369-488F-82C8-FE935A7E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73F2-3B81-4D9C-AC15-01F330C1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5665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40A23-69A3-4834-99EB-A24DE2C3C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4012-418C-4C08-8762-D3F02319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2CC6E-EF7B-465E-AE2C-2EC51302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3D11AF-6FCF-4C2C-AE73-B87506F193BE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B8BA0-1006-4F84-8DA0-EDF7F49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B904-AC53-4CE9-9D64-7F1A7F84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854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A261A-F6BC-4B4A-88C9-9586807C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DC10-B815-4D27-961F-B1E7FE2C6632}" type="datetime1">
              <a:rPr lang="id-ID" smtClean="0"/>
              <a:pPr/>
              <a:t>01/05/2019</a:t>
            </a:fld>
            <a:endParaRPr lang="id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05D1-6AB0-4FCA-A8A6-EED739A7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62D1-5435-4259-BFD6-DD2C23D6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5468-DD46-406C-AEE6-D5A2BBE6E16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647231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3" y="233179"/>
            <a:ext cx="8797617" cy="153795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863" y="233180"/>
            <a:ext cx="2486138" cy="1537957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2" y="6381793"/>
            <a:ext cx="12200022" cy="4762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00748" y="357105"/>
            <a:ext cx="8282524" cy="669117"/>
          </a:xfrm>
        </p:spPr>
        <p:txBody>
          <a:bodyPr/>
          <a:lstStyle>
            <a:lvl1pPr>
              <a:defRPr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altLang="ja-JP" dirty="0"/>
              <a:t>Slide Title</a:t>
            </a:r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-8022" y="6380416"/>
            <a:ext cx="12200022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The Power of PowerPoint  |  http://thepopp.com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834683" y="677437"/>
            <a:ext cx="2473723" cy="517696"/>
          </a:xfrm>
        </p:spPr>
        <p:txBody>
          <a:bodyPr/>
          <a:lstStyle>
            <a:lvl1pPr algn="l">
              <a:defRPr sz="26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SLIDE </a:t>
            </a:r>
            <a:fld id="{511F482C-44AA-46E6-BA1A-E4C16BAF3A94}" type="slidenum">
              <a:rPr lang="en-US" sz="4200" smtClean="0">
                <a:latin typeface="+mj-lt"/>
              </a:rPr>
              <a:pPr/>
              <a:t>‹#›</a:t>
            </a:fld>
            <a:endParaRPr lang="en-US" sz="4200" dirty="0">
              <a:latin typeface="+mj-lt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321205" y="938355"/>
            <a:ext cx="8229979" cy="304909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Description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666197" y="2349781"/>
            <a:ext cx="3825983" cy="3128599"/>
          </a:xfrm>
        </p:spPr>
        <p:txBody>
          <a:bodyPr anchor="ctr"/>
          <a:lstStyle>
            <a:lvl1pPr algn="l"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508223" y="2350169"/>
            <a:ext cx="6874639" cy="3128210"/>
          </a:xfrm>
        </p:spPr>
        <p:txBody>
          <a:bodyPr anchor="ctr">
            <a:normAutofit/>
          </a:bodyPr>
          <a:lstStyle>
            <a:lvl1pPr marL="0" marR="0" indent="0" algn="l" defTabSz="804527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08390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799" y="10509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406880" y="1554163"/>
            <a:ext cx="1158168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942" y="76203"/>
            <a:ext cx="3351618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378" y="76203"/>
            <a:ext cx="4471564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3424" y="6477001"/>
            <a:ext cx="1015144" cy="24447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880" y="457200"/>
            <a:ext cx="11581680" cy="838200"/>
          </a:xfrm>
          <a:prstGeom prst="rect">
            <a:avLst/>
          </a:prstGeom>
        </p:spPr>
        <p:txBody>
          <a:bodyPr vert="horz" lIns="91415" tIns="45707" rIns="91415" bIns="45707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799" y="105090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799" y="1057991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7765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732" r:id="rId12"/>
    <p:sldLayoutId id="214748373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06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12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192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25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798" indent="-3427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728" indent="-2856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659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599724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6788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385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0914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798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5042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39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1" y="1050905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406880" y="1554163"/>
            <a:ext cx="1158168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941" y="76203"/>
            <a:ext cx="3351619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379" y="76203"/>
            <a:ext cx="4471564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3424" y="6477003"/>
            <a:ext cx="1015144" cy="24447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880" y="457200"/>
            <a:ext cx="11581680" cy="838200"/>
          </a:xfrm>
          <a:prstGeom prst="rect">
            <a:avLst/>
          </a:prstGeom>
        </p:spPr>
        <p:txBody>
          <a:bodyPr vert="horz" lIns="91415" tIns="45707" rIns="91415" bIns="45707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1" y="1050905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1" y="1057993"/>
            <a:ext cx="1150620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1" tIns="34280" rIns="68561" bIns="34280"/>
          <a:lstStyle/>
          <a:p>
            <a:pPr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6828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5pPr>
      <a:lvl6pPr marL="342798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6pPr>
      <a:lvl7pPr marL="685597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7pPr>
      <a:lvl8pPr marL="1028394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8pPr>
      <a:lvl9pPr marL="1371191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Franklin Gothic Medium" pitchFamily="34" charset="0"/>
        </a:defRPr>
      </a:lvl9pPr>
    </p:titleStyle>
    <p:bodyStyle>
      <a:lvl1pPr marL="257099" indent="-25709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57046" indent="-2142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100" kern="1200">
          <a:solidFill>
            <a:schemeClr val="tx2"/>
          </a:solidFill>
          <a:latin typeface="+mn-lt"/>
          <a:ea typeface="+mn-ea"/>
          <a:cs typeface="+mn-cs"/>
        </a:defRPr>
      </a:lvl2pPr>
      <a:lvl3pPr marL="856994" indent="-1713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199793" indent="-1713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542591" indent="-1713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388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350" kern="1200">
          <a:solidFill>
            <a:schemeClr val="tx2"/>
          </a:solidFill>
          <a:latin typeface="+mn-lt"/>
          <a:ea typeface="+mn-ea"/>
          <a:cs typeface="+mn-cs"/>
        </a:defRPr>
      </a:lvl6pPr>
      <a:lvl7pPr marL="2228186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70985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913782" indent="-171398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7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5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3995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23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66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A8A15-F141-4E01-9E97-ACB0CCCA4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93DAF-444B-4622-A131-59BD73F12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11D3E-FB00-4725-B46B-DE3F22E71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8D43C-4FB0-474A-91B8-5F7EC2C1E619}" type="datetime1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01/05/2019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CEF8-CE09-4E6D-9213-50FA37316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C449D-8EE1-40A9-B8C4-8659B4280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E7274B-B142-4914-8B98-5D31AF1F433C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52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71429-1E40-4579-BF85-2382B76C5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477" y="2486333"/>
            <a:ext cx="10713046" cy="2209797"/>
          </a:xfrm>
        </p:spPr>
        <p:txBody>
          <a:bodyPr>
            <a:normAutofit fontScale="90000"/>
          </a:bodyPr>
          <a:lstStyle/>
          <a:p>
            <a:r>
              <a:rPr lang="en-US" dirty="0"/>
              <a:t>PROGRAM PENANGGULANGAN KEMISKINAN 2019 DAN RENCANA KERJA TAHUN 2020</a:t>
            </a:r>
            <a:br>
              <a:rPr lang="en-US" dirty="0"/>
            </a:b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Perikanan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 </a:t>
            </a:r>
            <a:r>
              <a:rPr lang="en-US" dirty="0" err="1"/>
              <a:t>buleleng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60FF8-C6D7-4BED-8539-EFDBCE18B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971" y="373639"/>
            <a:ext cx="1236530" cy="10905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CBD7FD-8DB0-425E-8B20-1EB7FACB3F44}"/>
              </a:ext>
            </a:extLst>
          </p:cNvPr>
          <p:cNvSpPr txBox="1"/>
          <p:nvPr/>
        </p:nvSpPr>
        <p:spPr>
          <a:xfrm>
            <a:off x="5029197" y="734261"/>
            <a:ext cx="53201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/>
              <a:t>DINAS PERIKANAN </a:t>
            </a:r>
          </a:p>
          <a:p>
            <a:pPr algn="ctr"/>
            <a:r>
              <a:rPr lang="en-US" sz="2300" dirty="0"/>
              <a:t>KABUPATEN BULELENG</a:t>
            </a:r>
          </a:p>
        </p:txBody>
      </p:sp>
    </p:spTree>
    <p:extLst>
      <p:ext uri="{BB962C8B-B14F-4D97-AF65-F5344CB8AC3E}">
        <p14:creationId xmlns:p14="http://schemas.microsoft.com/office/powerpoint/2010/main" val="213718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7AD7B5-12BA-418F-B553-9806BC78D86F}"/>
              </a:ext>
            </a:extLst>
          </p:cNvPr>
          <p:cNvPicPr/>
          <p:nvPr/>
        </p:nvPicPr>
        <p:blipFill rotWithShape="1">
          <a:blip r:embed="rId2"/>
          <a:srcRect l="12019" t="33923" r="7532" b="48708"/>
          <a:stretch/>
        </p:blipFill>
        <p:spPr bwMode="auto">
          <a:xfrm>
            <a:off x="110837" y="138539"/>
            <a:ext cx="11679386" cy="10806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F64420-B3D9-47DC-88A3-27A4F566E166}"/>
              </a:ext>
            </a:extLst>
          </p:cNvPr>
          <p:cNvPicPr/>
          <p:nvPr/>
        </p:nvPicPr>
        <p:blipFill rotWithShape="1">
          <a:blip r:embed="rId3"/>
          <a:srcRect l="13782" t="46598" r="7533" b="12771"/>
          <a:stretch/>
        </p:blipFill>
        <p:spPr bwMode="auto">
          <a:xfrm>
            <a:off x="353295" y="1246910"/>
            <a:ext cx="11464635" cy="26877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4696D5-2BC7-40B8-B355-ECD122871B1B}"/>
              </a:ext>
            </a:extLst>
          </p:cNvPr>
          <p:cNvPicPr/>
          <p:nvPr/>
        </p:nvPicPr>
        <p:blipFill rotWithShape="1">
          <a:blip r:embed="rId4"/>
          <a:srcRect l="13462" t="31254" r="7692" b="21324"/>
          <a:stretch/>
        </p:blipFill>
        <p:spPr bwMode="auto">
          <a:xfrm>
            <a:off x="325587" y="3796146"/>
            <a:ext cx="11464635" cy="30618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5ADEDC-2B5C-4D88-BE8E-DFDDE02C22B6}"/>
              </a:ext>
            </a:extLst>
          </p:cNvPr>
          <p:cNvSpPr/>
          <p:nvPr/>
        </p:nvSpPr>
        <p:spPr>
          <a:xfrm>
            <a:off x="9005455" y="498764"/>
            <a:ext cx="2784767" cy="62206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D2F1C0-F6E8-43E6-8C16-437750618EC3}"/>
              </a:ext>
            </a:extLst>
          </p:cNvPr>
          <p:cNvSpPr/>
          <p:nvPr/>
        </p:nvSpPr>
        <p:spPr>
          <a:xfrm rot="20423677">
            <a:off x="6493957" y="5294891"/>
            <a:ext cx="244289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Lampiran UU 23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24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ahun</a:t>
            </a:r>
            <a:r>
              <a:rPr lang="en-US" sz="2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2014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1491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955587" y="3505200"/>
            <a:ext cx="8380412" cy="4502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4763" lvl="1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dirty="0">
                <a:solidFill>
                  <a:srgbClr val="000000"/>
                </a:solidFill>
                <a:latin typeface="Cambria" pitchFamily="18" charset="0"/>
              </a:rPr>
              <a:t>KEWENANGAN DINAS PERIKANAN KABUPATEN BULELENG</a:t>
            </a:r>
          </a:p>
        </p:txBody>
      </p:sp>
      <p:sp>
        <p:nvSpPr>
          <p:cNvPr id="5" name="Down Arrow 4"/>
          <p:cNvSpPr/>
          <p:nvPr/>
        </p:nvSpPr>
        <p:spPr>
          <a:xfrm>
            <a:off x="5618977" y="4038600"/>
            <a:ext cx="1020352" cy="609600"/>
          </a:xfrm>
          <a:prstGeom prst="downArrow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922309" y="4666838"/>
            <a:ext cx="8413691" cy="8195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100013" lvl="1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PEMBERDAYAAN NELAYAN KECIL DAN USAHA KECIL PEMBUDIDAYAAN IKAN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E2491-41C0-49CE-B6A1-01E282F90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587" y="677455"/>
            <a:ext cx="8486368" cy="22130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3DE6D14-7E5E-49F6-9655-356EC9EB019D}"/>
              </a:ext>
            </a:extLst>
          </p:cNvPr>
          <p:cNvSpPr/>
          <p:nvPr/>
        </p:nvSpPr>
        <p:spPr>
          <a:xfrm rot="20229553">
            <a:off x="598969" y="822520"/>
            <a:ext cx="1756244" cy="7814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2017</a:t>
            </a:r>
            <a:endParaRPr lang="en-US" sz="4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6501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4476" y="1219200"/>
            <a:ext cx="8490154" cy="419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80" name="Text Box 18"/>
          <p:cNvSpPr txBox="1">
            <a:spLocks noChangeArrowheads="1"/>
          </p:cNvSpPr>
          <p:nvPr/>
        </p:nvSpPr>
        <p:spPr bwMode="auto">
          <a:xfrm>
            <a:off x="1814900" y="1447800"/>
            <a:ext cx="7529305" cy="3054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41" tIns="40070" rIns="80141" bIns="40070">
            <a:spAutoFit/>
          </a:bodyPr>
          <a:lstStyle/>
          <a:p>
            <a:pPr marL="400050" indent="-400050" defTabSz="801688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Masih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rendahnya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produksi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perikanan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dibandingkan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dengan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potensi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perikanan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yang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ada</a:t>
            </a:r>
            <a:endParaRPr lang="en-US" sz="2800" b="1" dirty="0">
              <a:latin typeface="Calibri" pitchFamily="34" charset="0"/>
              <a:ea typeface="MS Gothic" pitchFamily="49" charset="-128"/>
            </a:endParaRPr>
          </a:p>
          <a:p>
            <a:pPr marL="400050" indent="-400050" defTabSz="801688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Belum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tertatanya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kawasan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perikanan</a:t>
            </a:r>
            <a:endParaRPr lang="en-US" sz="2800" b="1" dirty="0">
              <a:latin typeface="Calibri" pitchFamily="34" charset="0"/>
              <a:ea typeface="MS Gothic" pitchFamily="49" charset="-128"/>
            </a:endParaRPr>
          </a:p>
          <a:p>
            <a:pPr marL="400050" indent="-400050" defTabSz="801688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Masih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rendahnya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konsumsi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ikan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per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kapita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masyarakat</a:t>
            </a:r>
            <a:endParaRPr lang="en-US" sz="2800" b="1" dirty="0">
              <a:latin typeface="Calibri" pitchFamily="34" charset="0"/>
              <a:ea typeface="MS Gothic" pitchFamily="49" charset="-128"/>
            </a:endParaRPr>
          </a:p>
          <a:p>
            <a:pPr marL="400050" indent="-400050" defTabSz="801688">
              <a:lnSpc>
                <a:spcPct val="90000"/>
              </a:lnSpc>
              <a:spcBef>
                <a:spcPct val="20000"/>
              </a:spcBef>
              <a:buFont typeface="Arial" charset="0"/>
              <a:buAutoNum type="arabicPeriod"/>
            </a:pP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Masih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rendahnya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SDM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masyarakat</a:t>
            </a:r>
            <a:r>
              <a:rPr lang="en-US" sz="2800" b="1" dirty="0"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800" b="1" dirty="0" err="1">
                <a:latin typeface="Calibri" pitchFamily="34" charset="0"/>
                <a:ea typeface="MS Gothic" pitchFamily="49" charset="-128"/>
              </a:rPr>
              <a:t>perikanan</a:t>
            </a:r>
            <a:endParaRPr lang="en-US" sz="2800" b="1" dirty="0">
              <a:latin typeface="Calibri" pitchFamily="34" charset="0"/>
              <a:ea typeface="MS Gothic" pitchFamily="49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34476" y="310844"/>
            <a:ext cx="6909872" cy="66255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76200" dist="12700" dir="8100000" sy="-23000" kx="800400" algn="br" rotWithShape="0">
              <a:prstClr val="black">
                <a:alpha val="74000"/>
              </a:prstClr>
            </a:outerShdw>
          </a:effectLst>
          <a:scene3d>
            <a:camera prst="obliqueTopLeft"/>
            <a:lightRig rig="threePt" dir="t"/>
          </a:scene3d>
          <a:sp3d prstMaterial="translucentPowder">
            <a:bevelB/>
          </a:sp3d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Rockwell Extra Bold" pitchFamily="18" charset="0"/>
              </a:rPr>
              <a:t>ISU STRATEGIS SEKTOR PERIKANAN</a:t>
            </a:r>
          </a:p>
        </p:txBody>
      </p:sp>
    </p:spTree>
    <p:extLst>
      <p:ext uri="{BB962C8B-B14F-4D97-AF65-F5344CB8AC3E}">
        <p14:creationId xmlns:p14="http://schemas.microsoft.com/office/powerpoint/2010/main" val="3170313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61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85708" y="2182753"/>
            <a:ext cx="9824856" cy="456934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Luas Wilayah		: 1.365,88 Km</a:t>
            </a:r>
            <a:r>
              <a:rPr lang="en-US" sz="2000" baseline="30000" dirty="0">
                <a:solidFill>
                  <a:schemeClr val="tx1"/>
                </a:solidFill>
                <a:latin typeface="Sylfaen" pitchFamily="18" charset="0"/>
              </a:rPr>
              <a:t>2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baseline="30000" dirty="0">
                <a:solidFill>
                  <a:schemeClr val="tx1"/>
                </a:solidFill>
                <a:latin typeface="Sylfaen" pitchFamily="18" charset="0"/>
              </a:rPr>
              <a:t>				 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(24%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Luas Bali)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Panjang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Pantai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: 1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57,05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Km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Luas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Perairan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Laut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: 1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.166,75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Km</a:t>
            </a:r>
            <a:r>
              <a:rPr lang="en-US" sz="2000" baseline="30000" dirty="0">
                <a:solidFill>
                  <a:schemeClr val="tx1"/>
                </a:solidFill>
                <a:latin typeface="Sylfaen" pitchFamily="18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( 4 mil 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   			 	  3,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500,25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Km</a:t>
            </a:r>
            <a:r>
              <a:rPr lang="en-US" sz="2000" baseline="30000" dirty="0">
                <a:solidFill>
                  <a:schemeClr val="tx1"/>
                </a:solidFill>
                <a:latin typeface="Sylfaen" pitchFamily="18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 ( 12 mil )</a:t>
            </a:r>
          </a:p>
          <a:p>
            <a:pPr eaLnBrk="1" hangingPunct="1">
              <a:lnSpc>
                <a:spcPct val="9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PENDUDUK DENGAN MATA PENCARIAN PERIKANAN :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Nelayan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Laut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: 5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.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341 orang (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1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68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KUB)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Nelayan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Danau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	: 67 orang (2 KUB)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Pokdakan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	: 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3.759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orang (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86 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POKDAKAN)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Poklahsar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	: 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1.216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orang (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52 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POKLAHSAR)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Pokmaswas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	: 10 POKMASWAS (335 orang)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KUGAR		: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Kec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Gerokgak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= 16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Kelompok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(143 orang)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			 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Kec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Tejakula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= 7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Kelompok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(63 orang)	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endParaRPr lang="en-US" sz="20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FD9E1C-0474-4914-A448-C0282C63E6D7}"/>
              </a:ext>
            </a:extLst>
          </p:cNvPr>
          <p:cNvSpPr/>
          <p:nvPr/>
        </p:nvSpPr>
        <p:spPr>
          <a:xfrm rot="21311219">
            <a:off x="927306" y="414929"/>
            <a:ext cx="2523485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KONDISI UMUM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B303F8-C0F5-4846-9532-5596B70CF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142" y="119669"/>
            <a:ext cx="5272558" cy="373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EA9C5A-20B0-4E34-9211-0D7B0CEB6EDB}"/>
              </a:ext>
            </a:extLst>
          </p:cNvPr>
          <p:cNvSpPr txBox="1"/>
          <p:nvPr/>
        </p:nvSpPr>
        <p:spPr>
          <a:xfrm>
            <a:off x="442199" y="723581"/>
            <a:ext cx="5168893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KETERKAITAN RPJMD 2017 – 2022 DENGAN PEMBANGUNAN SEKTOR PERIKANAN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BD8C3EC-3CE5-4752-BF57-9B6CBA08E004}"/>
              </a:ext>
            </a:extLst>
          </p:cNvPr>
          <p:cNvGraphicFramePr/>
          <p:nvPr>
            <p:extLst/>
          </p:nvPr>
        </p:nvGraphicFramePr>
        <p:xfrm>
          <a:off x="-1239971" y="1487664"/>
          <a:ext cx="7846292" cy="4713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7D6FC48-DFF8-48BE-855F-848EEC8842C6}"/>
              </a:ext>
            </a:extLst>
          </p:cNvPr>
          <p:cNvSpPr txBox="1"/>
          <p:nvPr/>
        </p:nvSpPr>
        <p:spPr>
          <a:xfrm>
            <a:off x="1113762" y="1842494"/>
            <a:ext cx="10631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Visi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5773CB-3F66-4ED7-9151-B79CF902CB22}"/>
              </a:ext>
            </a:extLst>
          </p:cNvPr>
          <p:cNvSpPr txBox="1"/>
          <p:nvPr/>
        </p:nvSpPr>
        <p:spPr>
          <a:xfrm>
            <a:off x="3651199" y="1769958"/>
            <a:ext cx="17588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Misi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207BB2F-2D48-4F3C-BE26-52291164F0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7330451"/>
              </p:ext>
            </p:extLst>
          </p:nvPr>
        </p:nvGraphicFramePr>
        <p:xfrm>
          <a:off x="6317673" y="265500"/>
          <a:ext cx="5708072" cy="4599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3DD9FB4-6997-4AA0-B766-C8FA9E76E9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2504161"/>
              </p:ext>
            </p:extLst>
          </p:nvPr>
        </p:nvGraphicFramePr>
        <p:xfrm>
          <a:off x="6317673" y="3934690"/>
          <a:ext cx="5708072" cy="3603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879199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1011384" y="55419"/>
            <a:ext cx="10127671" cy="1252191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64132" y="98290"/>
            <a:ext cx="10008108" cy="866775"/>
          </a:xfr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DAN KEGIATAN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KABUPATEN BULELENG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541680"/>
              </p:ext>
            </p:extLst>
          </p:nvPr>
        </p:nvGraphicFramePr>
        <p:xfrm>
          <a:off x="2808005" y="1364674"/>
          <a:ext cx="8305800" cy="3620659"/>
        </p:xfrm>
        <a:graphic>
          <a:graphicData uri="http://schemas.openxmlformats.org/drawingml/2006/table">
            <a:tbl>
              <a:tblPr>
                <a:solidFill>
                  <a:schemeClr val="accent1">
                    <a:lumMod val="20000"/>
                    <a:lumOff val="80000"/>
                  </a:schemeClr>
                </a:solidFill>
                <a:tableStyleId>{5C22544A-7EE6-4342-B048-85BDC9FD1C3A}</a:tableStyleId>
              </a:tblPr>
              <a:tblGrid>
                <a:gridCol w="55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1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64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2500" b="1" u="none" strike="noStrike" dirty="0">
                          <a:effectLst/>
                        </a:rPr>
                        <a:t>PROGRAM</a:t>
                      </a:r>
                      <a:endParaRPr lang="id-ID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0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1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</a:t>
                      </a:r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Pengembangan Budidaya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2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</a:t>
                      </a:r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Pengembangan Perikanan Tangkap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3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Pengelolaan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dan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Pemasaran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Produksi</a:t>
                      </a:r>
                      <a:r>
                        <a:rPr lang="en-US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800" b="0" u="none" strike="noStrike" dirty="0" err="1">
                          <a:effectLst/>
                          <a:latin typeface="Century Gothic" panose="020B0502020202020204" pitchFamily="34" charset="0"/>
                        </a:rPr>
                        <a:t>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20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4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Pemberdayaan Masyarakat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5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u="none" strike="noStrike" dirty="0">
                          <a:effectLst/>
                          <a:latin typeface="Century Gothic" panose="020B0502020202020204" pitchFamily="34" charset="0"/>
                        </a:rPr>
                        <a:t>Program Pengembangan Kawasan Budidaya Perikanan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15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6</a:t>
                      </a:r>
                      <a:endParaRPr lang="id-ID" sz="1800" b="0" dirty="0"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Program Informasi Pembangunan Daerah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726718"/>
                  </a:ext>
                </a:extLst>
              </a:tr>
            </a:tbl>
          </a:graphicData>
        </a:graphic>
      </p:graphicFrame>
      <p:sp>
        <p:nvSpPr>
          <p:cNvPr id="4" name="Arrow: Striped Right 3">
            <a:extLst>
              <a:ext uri="{FF2B5EF4-FFF2-40B4-BE49-F238E27FC236}">
                <a16:creationId xmlns:a16="http://schemas.microsoft.com/office/drawing/2014/main" id="{11456DF2-0D13-42C0-9F54-F271810D261C}"/>
              </a:ext>
            </a:extLst>
          </p:cNvPr>
          <p:cNvSpPr/>
          <p:nvPr/>
        </p:nvSpPr>
        <p:spPr>
          <a:xfrm flipH="1">
            <a:off x="1921315" y="1967345"/>
            <a:ext cx="845125" cy="1066800"/>
          </a:xfrm>
          <a:prstGeom prst="stripedRightArrow">
            <a:avLst>
              <a:gd name="adj1" fmla="val 50000"/>
              <a:gd name="adj2" fmla="val 516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A66FE8-1C2F-4E1C-84D2-2361F74CE1EC}"/>
              </a:ext>
            </a:extLst>
          </p:cNvPr>
          <p:cNvSpPr/>
          <p:nvPr/>
        </p:nvSpPr>
        <p:spPr>
          <a:xfrm rot="20229553">
            <a:off x="-111717" y="2108329"/>
            <a:ext cx="2351698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Prioritas</a:t>
            </a:r>
            <a:r>
              <a:rPr lang="en-US" sz="4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6770ED-9105-4B6E-A9CE-30D50741B010}"/>
              </a:ext>
            </a:extLst>
          </p:cNvPr>
          <p:cNvSpPr/>
          <p:nvPr/>
        </p:nvSpPr>
        <p:spPr>
          <a:xfrm>
            <a:off x="2752793" y="1720807"/>
            <a:ext cx="600214" cy="2565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4A6174-6684-473B-9635-880730E240E5}"/>
              </a:ext>
            </a:extLst>
          </p:cNvPr>
          <p:cNvSpPr/>
          <p:nvPr/>
        </p:nvSpPr>
        <p:spPr>
          <a:xfrm rot="20229553">
            <a:off x="-42330" y="4154907"/>
            <a:ext cx="2502948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800" b="1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Penunjang</a:t>
            </a:r>
            <a:endParaRPr lang="en-US" sz="38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9E74940-6B15-4155-B996-53B13B282705}"/>
              </a:ext>
            </a:extLst>
          </p:cNvPr>
          <p:cNvSpPr/>
          <p:nvPr/>
        </p:nvSpPr>
        <p:spPr>
          <a:xfrm>
            <a:off x="2767061" y="4350917"/>
            <a:ext cx="600214" cy="70117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80BD34EC-30BF-4942-9207-E371625C47A6}"/>
              </a:ext>
            </a:extLst>
          </p:cNvPr>
          <p:cNvSpPr/>
          <p:nvPr/>
        </p:nvSpPr>
        <p:spPr>
          <a:xfrm flipH="1">
            <a:off x="2133397" y="4350916"/>
            <a:ext cx="609691" cy="701171"/>
          </a:xfrm>
          <a:prstGeom prst="stripedRightArrow">
            <a:avLst>
              <a:gd name="adj1" fmla="val 50000"/>
              <a:gd name="adj2" fmla="val 516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07555E66-FB92-4F2A-9DE3-9488718592B3}"/>
              </a:ext>
            </a:extLst>
          </p:cNvPr>
          <p:cNvSpPr/>
          <p:nvPr/>
        </p:nvSpPr>
        <p:spPr>
          <a:xfrm>
            <a:off x="9892145" y="1967345"/>
            <a:ext cx="2161310" cy="3864811"/>
          </a:xfrm>
          <a:prstGeom prst="curvedLef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4E69B-6AE9-4338-845E-F4A70FD0EB78}"/>
              </a:ext>
            </a:extLst>
          </p:cNvPr>
          <p:cNvSpPr/>
          <p:nvPr/>
        </p:nvSpPr>
        <p:spPr>
          <a:xfrm>
            <a:off x="284892" y="5438965"/>
            <a:ext cx="1871855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Kegiatan</a:t>
            </a:r>
            <a:r>
              <a:rPr 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en-US" sz="3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rioritas</a:t>
            </a:r>
            <a:endParaRPr lang="en-US" sz="3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EE433CDD-4701-4CDF-9128-21702FF80361}"/>
              </a:ext>
            </a:extLst>
          </p:cNvPr>
          <p:cNvSpPr/>
          <p:nvPr/>
        </p:nvSpPr>
        <p:spPr>
          <a:xfrm>
            <a:off x="9130443" y="1967345"/>
            <a:ext cx="600214" cy="67887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B9FAED5F-66BE-4327-80A2-DF1014A5AB44}"/>
              </a:ext>
            </a:extLst>
          </p:cNvPr>
          <p:cNvSpPr/>
          <p:nvPr/>
        </p:nvSpPr>
        <p:spPr>
          <a:xfrm>
            <a:off x="9845613" y="2937770"/>
            <a:ext cx="1451801" cy="3864811"/>
          </a:xfrm>
          <a:prstGeom prst="curvedLef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632B6D0C-96BB-4188-A83F-C9A316E0B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397" y="5050129"/>
            <a:ext cx="7550728" cy="482254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457200" indent="-457200" algn="ctr" defTabSz="914400" eaLnBrk="1" hangingPunct="1">
              <a:buAutoNum type="arabicPeriod"/>
              <a:defRPr/>
            </a:pP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Pengembangan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Prasarana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Budidaya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E4A8425C-2F3A-4EDC-A1CF-A6A1017EE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3111" y="6082460"/>
            <a:ext cx="6269034" cy="588356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3.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Pemantapan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Pemasaran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Produksi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884C4FEA-A886-4ED9-9A4C-4EF74CBD3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6747" y="5466696"/>
            <a:ext cx="7901856" cy="482254"/>
          </a:xfrm>
          <a:prstGeom prst="rect">
            <a:avLst/>
          </a:prstGeom>
          <a:extLst/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0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12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192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2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2.  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Pengembangan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dan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Prasarana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Perikanan</a:t>
            </a:r>
            <a:r>
              <a:rPr lang="en-US" sz="25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en-US" sz="2500" b="1" cap="none" dirty="0" err="1">
                <a:solidFill>
                  <a:schemeClr val="tx1"/>
                </a:solidFill>
                <a:effectLst/>
                <a:latin typeface="Calibri" pitchFamily="34" charset="0"/>
              </a:rPr>
              <a:t>Tangkap</a:t>
            </a:r>
            <a:endParaRPr lang="en-US" sz="25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58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4F5E-2B36-4E10-928F-415AF4CCF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59" y="1194619"/>
            <a:ext cx="10112969" cy="3273412"/>
          </a:xfrm>
        </p:spPr>
        <p:txBody>
          <a:bodyPr/>
          <a:lstStyle/>
          <a:p>
            <a:r>
              <a:rPr lang="en-US" sz="6600" dirty="0"/>
              <a:t>PROGRAM PENANGGULANGAN KEMISKINAN DINAS </a:t>
            </a:r>
            <a:r>
              <a:rPr lang="en-US" sz="6600" dirty="0" err="1"/>
              <a:t>perikanan</a:t>
            </a:r>
            <a:r>
              <a:rPr lang="en-US" sz="6600" dirty="0"/>
              <a:t> </a:t>
            </a:r>
            <a:r>
              <a:rPr lang="en-US" sz="6600" dirty="0" err="1"/>
              <a:t>kabupaten</a:t>
            </a:r>
            <a:r>
              <a:rPr lang="en-US" sz="6600" dirty="0"/>
              <a:t> </a:t>
            </a:r>
            <a:r>
              <a:rPr lang="en-US" sz="6600" dirty="0" err="1"/>
              <a:t>buleleng</a:t>
            </a:r>
            <a:r>
              <a:rPr lang="en-US" sz="6600" dirty="0"/>
              <a:t> </a:t>
            </a:r>
            <a:r>
              <a:rPr lang="en-US" sz="6600" dirty="0" err="1"/>
              <a:t>tahun</a:t>
            </a:r>
            <a:r>
              <a:rPr lang="en-US" sz="6600" dirty="0"/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3385332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471061"/>
              </p:ext>
            </p:extLst>
          </p:nvPr>
        </p:nvGraphicFramePr>
        <p:xfrm>
          <a:off x="884903" y="1386349"/>
          <a:ext cx="10559844" cy="3073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5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2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2159">
                  <a:extLst>
                    <a:ext uri="{9D8B030D-6E8A-4147-A177-3AD203B41FA5}">
                      <a16:colId xmlns:a16="http://schemas.microsoft.com/office/drawing/2014/main" val="2043019858"/>
                    </a:ext>
                  </a:extLst>
                </a:gridCol>
              </a:tblGrid>
              <a:tr h="312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Program</a:t>
                      </a:r>
                      <a:r>
                        <a:rPr lang="id-ID" sz="1600" baseline="0" dirty="0"/>
                        <a:t> Prioritas</a:t>
                      </a:r>
                      <a:endParaRPr lang="id-ID" sz="1600" b="1" dirty="0"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Program </a:t>
                      </a:r>
                      <a:r>
                        <a:rPr lang="en-IN" sz="1600" dirty="0" err="1"/>
                        <a:t>Pengembangan</a:t>
                      </a:r>
                      <a:r>
                        <a:rPr lang="en-IN" sz="1600" dirty="0"/>
                        <a:t> </a:t>
                      </a:r>
                      <a:r>
                        <a:rPr lang="en-IN" sz="1600" dirty="0" err="1"/>
                        <a:t>Budidaya</a:t>
                      </a:r>
                      <a:r>
                        <a:rPr lang="en-IN" sz="1600" dirty="0"/>
                        <a:t> </a:t>
                      </a:r>
                      <a:r>
                        <a:rPr lang="en-IN" sz="1600" dirty="0" err="1"/>
                        <a:t>Perikanan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132">
                <a:tc>
                  <a:txBody>
                    <a:bodyPr/>
                    <a:lstStyle/>
                    <a:p>
                      <a:r>
                        <a:rPr lang="id-ID" sz="1600" dirty="0"/>
                        <a:t>Kegiatan</a:t>
                      </a:r>
                      <a:endParaRPr lang="id-ID" sz="1600" b="1" dirty="0"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en-IN" sz="1600" kern="1200" dirty="0" err="1"/>
                        <a:t>Pengembangan</a:t>
                      </a:r>
                      <a:r>
                        <a:rPr lang="en-IN" sz="1600" kern="1200" dirty="0"/>
                        <a:t> </a:t>
                      </a:r>
                      <a:r>
                        <a:rPr lang="en-IN" sz="1600" kern="1200" dirty="0" err="1"/>
                        <a:t>Sarana</a:t>
                      </a:r>
                      <a:r>
                        <a:rPr lang="en-IN" sz="1600" kern="1200" dirty="0"/>
                        <a:t> </a:t>
                      </a:r>
                      <a:r>
                        <a:rPr lang="en-IN" sz="1600" kern="1200" dirty="0" err="1"/>
                        <a:t>Prasarana</a:t>
                      </a:r>
                      <a:r>
                        <a:rPr lang="en-IN" sz="1600" kern="1200" dirty="0"/>
                        <a:t> </a:t>
                      </a:r>
                      <a:r>
                        <a:rPr lang="en-IN" sz="1600" kern="1200" dirty="0" err="1"/>
                        <a:t>Perikanan</a:t>
                      </a:r>
                      <a:r>
                        <a:rPr lang="en-IN" sz="1600" kern="1200" dirty="0"/>
                        <a:t> </a:t>
                      </a:r>
                      <a:r>
                        <a:rPr lang="en-IN" sz="1600" kern="1200" dirty="0" err="1"/>
                        <a:t>Budidaya</a:t>
                      </a:r>
                      <a:endParaRPr lang="id-ID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54864" marB="5486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6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Branding Program/Kegiatan Inovatif </a:t>
                      </a:r>
                      <a:endParaRPr lang="id-ID" sz="1600" b="1" dirty="0"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kern="1200" dirty="0"/>
                        <a:t>Budidaya Patin di Kolam</a:t>
                      </a:r>
                      <a:endParaRPr lang="id-ID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POKDAKAN Mina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Maju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Jaya,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Pegayaman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Kecamatan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Sukasada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POKDAKAN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Sanjiwani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Suwug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Kecamatan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Sawan</a:t>
                      </a:r>
                      <a:endParaRPr lang="id-ID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962">
                <a:tc>
                  <a:txBody>
                    <a:bodyPr/>
                    <a:lstStyle/>
                    <a:p>
                      <a:r>
                        <a:rPr lang="en-US" sz="1600" dirty="0" err="1"/>
                        <a:t>Jenis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Bantuan</a:t>
                      </a:r>
                      <a:r>
                        <a:rPr lang="en-US" sz="1600" dirty="0"/>
                        <a:t> </a:t>
                      </a:r>
                    </a:p>
                    <a:p>
                      <a:r>
                        <a:rPr lang="en-US" sz="1600" dirty="0"/>
                        <a:t>(per </a:t>
                      </a:r>
                      <a:r>
                        <a:rPr lang="en-US" sz="1600" dirty="0" err="1"/>
                        <a:t>paket</a:t>
                      </a:r>
                      <a:r>
                        <a:rPr lang="en-US" sz="1600" dirty="0"/>
                        <a:t>)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marL="265113" indent="-265113">
                        <a:buFont typeface="+mj-lt"/>
                        <a:buAutoNum type="arabicPeriod"/>
                      </a:pPr>
                      <a:r>
                        <a:rPr lang="en-US" sz="1600" dirty="0"/>
                        <a:t>Kolam </a:t>
                      </a:r>
                      <a:r>
                        <a:rPr lang="en-US" sz="1600" dirty="0" err="1"/>
                        <a:t>ikan</a:t>
                      </a:r>
                      <a:r>
                        <a:rPr lang="en-US" sz="1600" dirty="0"/>
                        <a:t>		: 1 unit</a:t>
                      </a:r>
                      <a:endParaRPr lang="id-ID" sz="1600" dirty="0"/>
                    </a:p>
                    <a:p>
                      <a:pPr marL="265113" indent="-265113">
                        <a:buFont typeface="+mj-lt"/>
                        <a:buAutoNum type="arabicPeriod"/>
                      </a:pPr>
                      <a:r>
                        <a:rPr lang="en-US" sz="1600" dirty="0" err="1"/>
                        <a:t>Bibit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ikan</a:t>
                      </a:r>
                      <a:r>
                        <a:rPr lang="en-US" sz="1600" dirty="0"/>
                        <a:t>		: 2.500 </a:t>
                      </a:r>
                      <a:r>
                        <a:rPr lang="en-US" sz="1600" dirty="0" err="1"/>
                        <a:t>ekor</a:t>
                      </a:r>
                      <a:endParaRPr lang="id-ID" sz="1600" dirty="0"/>
                    </a:p>
                    <a:p>
                      <a:pPr marL="265113" indent="-265113">
                        <a:buFont typeface="+mj-lt"/>
                        <a:buAutoNum type="arabicPeriod"/>
                      </a:pPr>
                      <a:r>
                        <a:rPr lang="en-US" sz="1600" dirty="0" err="1"/>
                        <a:t>Pakan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ikan</a:t>
                      </a:r>
                      <a:r>
                        <a:rPr lang="en-US" sz="1600" dirty="0"/>
                        <a:t>		: 1.100 Kg</a:t>
                      </a:r>
                      <a:endParaRPr lang="id-ID" sz="1600" dirty="0"/>
                    </a:p>
                    <a:p>
                      <a:pPr marL="265113" indent="-265113">
                        <a:buFont typeface="+mj-lt"/>
                        <a:buAutoNum type="arabicPeriod"/>
                      </a:pPr>
                      <a:r>
                        <a:rPr lang="en-US" sz="1600" dirty="0" err="1"/>
                        <a:t>Peralatan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perikanan</a:t>
                      </a:r>
                      <a:r>
                        <a:rPr lang="en-US" sz="1600" dirty="0"/>
                        <a:t>	: 1 </a:t>
                      </a:r>
                      <a:r>
                        <a:rPr lang="en-US" sz="1600" dirty="0" err="1"/>
                        <a:t>paket</a:t>
                      </a:r>
                      <a:endParaRPr lang="id-ID" sz="1600" b="0" dirty="0">
                        <a:solidFill>
                          <a:prstClr val="black"/>
                        </a:solidFill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Nilai per </a:t>
                      </a: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paket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Rp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. 58.500.000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Jumlah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penerima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manfaat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 40 orang </a:t>
                      </a:r>
                      <a:endParaRPr lang="id-ID" sz="1600" b="0" dirty="0">
                        <a:solidFill>
                          <a:prstClr val="black"/>
                        </a:solidFill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 bwMode="ltGray">
          <a:xfrm>
            <a:off x="5916" y="-10535"/>
            <a:ext cx="12186083" cy="4677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" name="Rectangle 5"/>
          <p:cNvSpPr/>
          <p:nvPr/>
        </p:nvSpPr>
        <p:spPr>
          <a:xfrm>
            <a:off x="-1" y="6449663"/>
            <a:ext cx="12186083" cy="4083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EE9C2E-187F-47FA-B2B8-6112A7F19DF4}"/>
              </a:ext>
            </a:extLst>
          </p:cNvPr>
          <p:cNvSpPr txBox="1"/>
          <p:nvPr/>
        </p:nvSpPr>
        <p:spPr>
          <a:xfrm>
            <a:off x="884903" y="632921"/>
            <a:ext cx="10706209" cy="7035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lIns="109728" tIns="54864" rIns="109728" bIns="54864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defRPr sz="2200" b="1">
                <a:solidFill>
                  <a:srgbClr val="1970C0"/>
                </a:solidFill>
                <a:latin typeface="Arial Narrow"/>
                <a:cs typeface="Arial Narrow"/>
              </a:defRPr>
            </a:lvl1pPr>
          </a:lstStyle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PROGRAM PENGEMBANGAN </a:t>
            </a:r>
            <a:r>
              <a:rPr lang="en-US" sz="2400" dirty="0">
                <a:solidFill>
                  <a:srgbClr val="A5A5A5">
                    <a:lumMod val="50000"/>
                  </a:srgbClr>
                </a:solidFill>
                <a:latin typeface="Arial Narrow" pitchFamily="34" charset="0"/>
              </a:rPr>
              <a:t>BUDIDAYA PERIKANAN</a:t>
            </a:r>
            <a:b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</a:rPr>
            </a:b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pitchFamily="34" charset="0"/>
              <a:ea typeface="+mn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9BD3B3-EDB6-4ABA-AB26-E6E6B8B911A4}"/>
              </a:ext>
            </a:extLst>
          </p:cNvPr>
          <p:cNvSpPr/>
          <p:nvPr/>
        </p:nvSpPr>
        <p:spPr>
          <a:xfrm>
            <a:off x="7482098" y="4509417"/>
            <a:ext cx="244289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Total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anggaran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Rp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117.000.000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4524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343489"/>
              </p:ext>
            </p:extLst>
          </p:nvPr>
        </p:nvGraphicFramePr>
        <p:xfrm>
          <a:off x="457199" y="941479"/>
          <a:ext cx="11356258" cy="4536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5173">
                  <a:extLst>
                    <a:ext uri="{9D8B030D-6E8A-4147-A177-3AD203B41FA5}">
                      <a16:colId xmlns:a16="http://schemas.microsoft.com/office/drawing/2014/main" val="2043019858"/>
                    </a:ext>
                  </a:extLst>
                </a:gridCol>
              </a:tblGrid>
              <a:tr h="312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Program</a:t>
                      </a:r>
                      <a:r>
                        <a:rPr lang="id-ID" sz="1600" baseline="0" dirty="0"/>
                        <a:t> Prioritas</a:t>
                      </a:r>
                      <a:endParaRPr lang="id-ID" sz="1600" b="1" dirty="0"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/>
                        <a:t>Program </a:t>
                      </a:r>
                      <a:r>
                        <a:rPr lang="en-IN" sz="1600" dirty="0" err="1"/>
                        <a:t>Pengembangan</a:t>
                      </a:r>
                      <a:r>
                        <a:rPr lang="en-IN" sz="1600" dirty="0"/>
                        <a:t> </a:t>
                      </a:r>
                      <a:r>
                        <a:rPr lang="en-IN" sz="1600" dirty="0" err="1"/>
                        <a:t>Perikanan</a:t>
                      </a:r>
                      <a:r>
                        <a:rPr lang="en-IN" sz="1600" dirty="0"/>
                        <a:t> </a:t>
                      </a:r>
                      <a:r>
                        <a:rPr lang="en-IN" sz="1600" dirty="0" err="1"/>
                        <a:t>Tangkap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132">
                <a:tc>
                  <a:txBody>
                    <a:bodyPr/>
                    <a:lstStyle/>
                    <a:p>
                      <a:r>
                        <a:rPr lang="id-ID" sz="1600" dirty="0"/>
                        <a:t>Kegiatan</a:t>
                      </a:r>
                      <a:endParaRPr lang="id-ID" sz="1600" b="1" dirty="0"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en-IN" sz="1600" kern="1200" dirty="0" err="1"/>
                        <a:t>Pengembangan</a:t>
                      </a:r>
                      <a:r>
                        <a:rPr lang="en-IN" sz="1600" kern="1200" dirty="0"/>
                        <a:t> </a:t>
                      </a:r>
                      <a:r>
                        <a:rPr lang="en-IN" sz="1600" kern="1200" dirty="0" err="1"/>
                        <a:t>Sarana</a:t>
                      </a:r>
                      <a:r>
                        <a:rPr lang="en-IN" sz="1600" kern="1200" dirty="0"/>
                        <a:t> </a:t>
                      </a:r>
                      <a:r>
                        <a:rPr lang="en-IN" sz="1600" kern="1200" dirty="0" err="1"/>
                        <a:t>Prasarana</a:t>
                      </a:r>
                      <a:r>
                        <a:rPr lang="en-IN" sz="1600" kern="1200" dirty="0"/>
                        <a:t> </a:t>
                      </a:r>
                      <a:r>
                        <a:rPr lang="en-IN" sz="1600" kern="1200" dirty="0" err="1"/>
                        <a:t>Perikanan</a:t>
                      </a:r>
                      <a:r>
                        <a:rPr lang="en-IN" sz="1600" kern="1200" dirty="0"/>
                        <a:t> </a:t>
                      </a:r>
                      <a:r>
                        <a:rPr lang="en-IN" sz="1600" kern="1200" dirty="0" err="1"/>
                        <a:t>Tangkap</a:t>
                      </a:r>
                      <a:endParaRPr lang="id-ID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54864" marB="5486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6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Branding Program/Kegiatan Inovatif </a:t>
                      </a:r>
                      <a:endParaRPr lang="id-ID" sz="1600" b="1" dirty="0"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/>
                        <a:t>Pengadaan</a:t>
                      </a:r>
                      <a:r>
                        <a:rPr lang="en-US" sz="1600" kern="1200" dirty="0"/>
                        <a:t> </a:t>
                      </a:r>
                      <a:r>
                        <a:rPr lang="en-US" sz="1600" kern="1200" dirty="0" err="1"/>
                        <a:t>Sarana</a:t>
                      </a:r>
                      <a:r>
                        <a:rPr lang="en-US" sz="1600" kern="1200" dirty="0"/>
                        <a:t> </a:t>
                      </a:r>
                      <a:r>
                        <a:rPr lang="en-US" sz="1600" kern="1200" dirty="0" err="1"/>
                        <a:t>Penangkapan</a:t>
                      </a:r>
                      <a:r>
                        <a:rPr lang="en-US" sz="1600" kern="1200" dirty="0"/>
                        <a:t> </a:t>
                      </a:r>
                      <a:r>
                        <a:rPr lang="en-US" sz="1600" kern="1200" dirty="0" err="1"/>
                        <a:t>Ikan</a:t>
                      </a:r>
                      <a:r>
                        <a:rPr lang="en-US" sz="1600" kern="1200" dirty="0"/>
                        <a:t> </a:t>
                      </a:r>
                      <a:endParaRPr lang="id-ID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 Vatu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Gangga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Sari,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Pacung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Tejakula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 Samudra Jaya,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Pacung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Tejakula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id-ID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 Arta Bakti Baruna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Bondalem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Tejakula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id-ID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 Candi Segara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Bondalem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Tejakula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id-ID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 Baruna Bahari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Kelurahan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Kampung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Baru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Buleleng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id-ID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 Wisnu Murti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Kubutambahan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Kubutambahan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id-ID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 Bunga Indah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Sumberkelampok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Gerokgak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id-ID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 Mekar Sari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Celukan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Bawang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Gerokgak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KUB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Cinta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Mina Samudra,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Desa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Pemuteran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Kec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Gerokgak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id-ID" sz="16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962">
                <a:tc>
                  <a:txBody>
                    <a:bodyPr/>
                    <a:lstStyle/>
                    <a:p>
                      <a:r>
                        <a:rPr lang="en-US" sz="1600" dirty="0" err="1"/>
                        <a:t>Jenis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Bantuan</a:t>
                      </a:r>
                      <a:r>
                        <a:rPr lang="en-US" sz="1600" dirty="0"/>
                        <a:t> </a:t>
                      </a:r>
                    </a:p>
                    <a:p>
                      <a:r>
                        <a:rPr lang="en-US" sz="1600" dirty="0"/>
                        <a:t>(per </a:t>
                      </a:r>
                      <a:r>
                        <a:rPr lang="en-US" sz="1600" dirty="0" err="1"/>
                        <a:t>paket</a:t>
                      </a:r>
                      <a:r>
                        <a:rPr lang="en-US" sz="1600" dirty="0"/>
                        <a:t>)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marL="265113" indent="-265113">
                        <a:buFont typeface="+mj-lt"/>
                        <a:buAutoNum type="arabicPeriod"/>
                      </a:pPr>
                      <a:r>
                        <a:rPr lang="en-US" sz="1600" dirty="0" err="1"/>
                        <a:t>Perahu</a:t>
                      </a:r>
                      <a:r>
                        <a:rPr lang="en-US" sz="1600" dirty="0"/>
                        <a:t> / </a:t>
                      </a:r>
                      <a:r>
                        <a:rPr lang="en-US" sz="1600" dirty="0" err="1"/>
                        <a:t>Jukung</a:t>
                      </a:r>
                      <a:r>
                        <a:rPr lang="en-US" sz="1600" dirty="0"/>
                        <a:t> &lt; 3 GT	: 1 unit</a:t>
                      </a:r>
                      <a:endParaRPr lang="id-ID" sz="1600" dirty="0"/>
                    </a:p>
                    <a:p>
                      <a:pPr marL="265113" indent="-265113">
                        <a:buFont typeface="+mj-lt"/>
                        <a:buAutoNum type="arabicPeriod"/>
                      </a:pPr>
                      <a:r>
                        <a:rPr lang="en-US" sz="1600" dirty="0" err="1"/>
                        <a:t>Mesin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tempel</a:t>
                      </a:r>
                      <a:r>
                        <a:rPr lang="en-US" sz="1600" dirty="0"/>
                        <a:t> 15 PK	: 1 unit</a:t>
                      </a:r>
                      <a:endParaRPr lang="id-ID" sz="1600" dirty="0"/>
                    </a:p>
                    <a:p>
                      <a:pPr marL="265113" indent="-265113">
                        <a:buFont typeface="+mj-lt"/>
                        <a:buAutoNum type="arabicPeriod"/>
                      </a:pPr>
                      <a:r>
                        <a:rPr lang="en-US" sz="1600" dirty="0" err="1"/>
                        <a:t>Alat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tangkap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ikan</a:t>
                      </a:r>
                      <a:r>
                        <a:rPr lang="en-US" sz="1600" dirty="0"/>
                        <a:t>		: 1 </a:t>
                      </a:r>
                      <a:r>
                        <a:rPr lang="en-US" sz="1600" dirty="0" err="1"/>
                        <a:t>paket</a:t>
                      </a:r>
                      <a:endParaRPr lang="id-ID" sz="1600" dirty="0"/>
                    </a:p>
                    <a:p>
                      <a:pPr marL="265113" indent="-265113">
                        <a:buFont typeface="+mj-lt"/>
                        <a:buAutoNum type="arabicPeriod"/>
                      </a:pPr>
                      <a:r>
                        <a:rPr lang="en-US" sz="1600" dirty="0" err="1"/>
                        <a:t>Alat</a:t>
                      </a:r>
                      <a:r>
                        <a:rPr lang="en-US" sz="1600" dirty="0"/>
                        <a:t> bantu </a:t>
                      </a:r>
                      <a:r>
                        <a:rPr lang="en-US" sz="1600" dirty="0" err="1"/>
                        <a:t>penangkapan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ikan</a:t>
                      </a:r>
                      <a:r>
                        <a:rPr lang="en-US" sz="1600" dirty="0"/>
                        <a:t> 	: 1 </a:t>
                      </a:r>
                      <a:r>
                        <a:rPr lang="en-US" sz="1600" dirty="0" err="1"/>
                        <a:t>paket</a:t>
                      </a:r>
                      <a:endParaRPr lang="id-ID" sz="1600" b="0" dirty="0">
                        <a:solidFill>
                          <a:prstClr val="black"/>
                        </a:solidFill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Nilai per </a:t>
                      </a: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paket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Rp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. 87.500.000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Jumlah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penerima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manfaat</a:t>
                      </a:r>
                      <a:r>
                        <a:rPr lang="en-US" sz="1600" b="0" dirty="0">
                          <a:solidFill>
                            <a:prstClr val="black"/>
                          </a:solidFill>
                          <a:latin typeface="Arial Narrow" pitchFamily="34" charset="0"/>
                        </a:rPr>
                        <a:t> 200 orang </a:t>
                      </a:r>
                      <a:endParaRPr lang="id-ID" sz="1600" b="0" dirty="0">
                        <a:solidFill>
                          <a:prstClr val="black"/>
                        </a:solidFill>
                        <a:latin typeface="Arial Narrow" pitchFamily="34" charset="0"/>
                      </a:endParaRP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 bwMode="ltGray">
          <a:xfrm>
            <a:off x="5916" y="-10535"/>
            <a:ext cx="12186083" cy="4677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" y="6449663"/>
            <a:ext cx="12186083" cy="4083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EE9C2E-187F-47FA-B2B8-6112A7F19DF4}"/>
              </a:ext>
            </a:extLst>
          </p:cNvPr>
          <p:cNvSpPr txBox="1"/>
          <p:nvPr/>
        </p:nvSpPr>
        <p:spPr>
          <a:xfrm>
            <a:off x="782224" y="387196"/>
            <a:ext cx="10706209" cy="88490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lIns="109728" tIns="54864" rIns="109728" bIns="54864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defRPr sz="2200" b="1">
                <a:solidFill>
                  <a:srgbClr val="1970C0"/>
                </a:solidFill>
                <a:latin typeface="Arial Narrow"/>
                <a:cs typeface="Arial Narrow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PROGRAM PENGEMBANGAN PERIKANAN TANGKAP</a:t>
            </a:r>
            <a:b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</a:rPr>
            </a:b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pitchFamily="34" charset="0"/>
              <a:ea typeface="+mn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C054A8-A12D-4CF0-B43C-B440C758CF21}"/>
              </a:ext>
            </a:extLst>
          </p:cNvPr>
          <p:cNvSpPr/>
          <p:nvPr/>
        </p:nvSpPr>
        <p:spPr>
          <a:xfrm>
            <a:off x="7378859" y="5482504"/>
            <a:ext cx="2576302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Total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anggaran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Rp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787.500.000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4219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1EE9C2E-187F-47FA-B2B8-6112A7F19DF4}"/>
              </a:ext>
            </a:extLst>
          </p:cNvPr>
          <p:cNvSpPr txBox="1"/>
          <p:nvPr/>
        </p:nvSpPr>
        <p:spPr>
          <a:xfrm>
            <a:off x="739935" y="181899"/>
            <a:ext cx="10706209" cy="88490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lIns="109728" tIns="54864" rIns="109728" bIns="54864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defRPr sz="2200" b="1">
                <a:solidFill>
                  <a:srgbClr val="1970C0"/>
                </a:solidFill>
                <a:latin typeface="Arial Narrow"/>
                <a:cs typeface="Arial Narrow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PEMBINAAN DAN PELATIHAN</a:t>
            </a:r>
            <a:b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</a:rPr>
            </a:b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pitchFamily="34" charset="0"/>
              <a:ea typeface="+mn-ea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BA65FFF-9CFF-4429-8FC1-F5B611464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692866"/>
              </p:ext>
            </p:extLst>
          </p:nvPr>
        </p:nvGraphicFramePr>
        <p:xfrm>
          <a:off x="215807" y="862632"/>
          <a:ext cx="11754464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144">
                  <a:extLst>
                    <a:ext uri="{9D8B030D-6E8A-4147-A177-3AD203B41FA5}">
                      <a16:colId xmlns:a16="http://schemas.microsoft.com/office/drawing/2014/main" val="2220024893"/>
                    </a:ext>
                  </a:extLst>
                </a:gridCol>
                <a:gridCol w="2735192">
                  <a:extLst>
                    <a:ext uri="{9D8B030D-6E8A-4147-A177-3AD203B41FA5}">
                      <a16:colId xmlns:a16="http://schemas.microsoft.com/office/drawing/2014/main" val="1142638420"/>
                    </a:ext>
                  </a:extLst>
                </a:gridCol>
                <a:gridCol w="1609071">
                  <a:extLst>
                    <a:ext uri="{9D8B030D-6E8A-4147-A177-3AD203B41FA5}">
                      <a16:colId xmlns:a16="http://schemas.microsoft.com/office/drawing/2014/main" val="2297227783"/>
                    </a:ext>
                  </a:extLst>
                </a:gridCol>
                <a:gridCol w="1828266">
                  <a:extLst>
                    <a:ext uri="{9D8B030D-6E8A-4147-A177-3AD203B41FA5}">
                      <a16:colId xmlns:a16="http://schemas.microsoft.com/office/drawing/2014/main" val="1599110612"/>
                    </a:ext>
                  </a:extLst>
                </a:gridCol>
                <a:gridCol w="1404591">
                  <a:extLst>
                    <a:ext uri="{9D8B030D-6E8A-4147-A177-3AD203B41FA5}">
                      <a16:colId xmlns:a16="http://schemas.microsoft.com/office/drawing/2014/main" val="1828877384"/>
                    </a:ext>
                  </a:extLst>
                </a:gridCol>
                <a:gridCol w="1445342">
                  <a:extLst>
                    <a:ext uri="{9D8B030D-6E8A-4147-A177-3AD203B41FA5}">
                      <a16:colId xmlns:a16="http://schemas.microsoft.com/office/drawing/2014/main" val="3199796103"/>
                    </a:ext>
                  </a:extLst>
                </a:gridCol>
                <a:gridCol w="2029858">
                  <a:extLst>
                    <a:ext uri="{9D8B030D-6E8A-4147-A177-3AD203B41FA5}">
                      <a16:colId xmlns:a16="http://schemas.microsoft.com/office/drawing/2014/main" val="35453390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KEGIATAN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LOKASI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JENIS BANTUAN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TARGET SASARAN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JUMLAH PENERIMA MANFAAT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ANGGARAN (</a:t>
                      </a:r>
                      <a:r>
                        <a:rPr lang="en-US" dirty="0" err="1"/>
                        <a:t>Rp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51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Pembinaan dan Pengembangan Pembenihan Ikan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 </a:t>
                      </a:r>
                      <a:r>
                        <a:rPr lang="en-US" sz="1600" dirty="0" err="1"/>
                        <a:t>Kecamatan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dirty="0"/>
                        <a:t>Pembinaan Kelompok Pembenihan Ikan / UPR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 </a:t>
                      </a:r>
                      <a:r>
                        <a:rPr lang="en-US" sz="1600" dirty="0" err="1"/>
                        <a:t>Kelompok</a:t>
                      </a:r>
                      <a:r>
                        <a:rPr lang="en-US" sz="1600" dirty="0"/>
                        <a:t> UPR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225 Orang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51.300.000</a:t>
                      </a:r>
                    </a:p>
                    <a:p>
                      <a:pPr algn="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88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Pembinaan</a:t>
                      </a: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pengembangan</a:t>
                      </a: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perikanan</a:t>
                      </a: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budidaya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 </a:t>
                      </a:r>
                      <a:r>
                        <a:rPr lang="en-US" sz="1600" dirty="0" err="1"/>
                        <a:t>Kecamatan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Pembinaan</a:t>
                      </a:r>
                      <a:r>
                        <a:rPr lang="en-US" sz="1600" dirty="0"/>
                        <a:t> POKDAKAN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 POKDAKAN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150 Orang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114.180.000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dirty="0"/>
                        <a:t>Pembinaan dan Pengolahan Mutu Hasil Perikanan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 </a:t>
                      </a:r>
                      <a:r>
                        <a:rPr lang="en-US" sz="1600" dirty="0" err="1"/>
                        <a:t>Kecamatan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Pembinaan</a:t>
                      </a:r>
                      <a:r>
                        <a:rPr lang="en-US" sz="1600" dirty="0"/>
                        <a:t> POKLAHSAR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 POKLAHSAR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240 Orang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96.760.000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3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Peningkatan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Sumberdaya</a:t>
                      </a:r>
                      <a:r>
                        <a:rPr lang="en-US" sz="1600" dirty="0"/>
                        <a:t> Masyarakat </a:t>
                      </a:r>
                      <a:r>
                        <a:rPr lang="en-US" sz="1600" dirty="0" err="1"/>
                        <a:t>Perikanan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 </a:t>
                      </a:r>
                      <a:r>
                        <a:rPr lang="en-US" sz="1600" dirty="0" err="1"/>
                        <a:t>Kecamatan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Pelatihan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kelompok</a:t>
                      </a:r>
                      <a:r>
                        <a:rPr lang="en-US" sz="1600" dirty="0"/>
                        <a:t> Masyarakat </a:t>
                      </a:r>
                      <a:r>
                        <a:rPr lang="en-US" sz="1600" dirty="0" err="1"/>
                        <a:t>Perikanan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 </a:t>
                      </a:r>
                      <a:r>
                        <a:rPr lang="en-US" sz="1600" dirty="0" err="1"/>
                        <a:t>Paket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Pelatihan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60 Orang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115.050.000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14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dirty="0"/>
                        <a:t>Pembinaan dan Penumbuhan Kelompok Masyarakat Perikanan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 </a:t>
                      </a:r>
                      <a:r>
                        <a:rPr lang="en-US" sz="1600" dirty="0" err="1"/>
                        <a:t>Kecamatan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dirty="0"/>
                        <a:t>Pembinaan Kelembagaan Kelompok Masyarakat Perikanan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 </a:t>
                      </a:r>
                      <a:r>
                        <a:rPr lang="en-US" sz="1600" dirty="0" err="1"/>
                        <a:t>Kelompok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300 Orang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67.440.000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658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9406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AC99ED-C6EB-43E9-876C-467E9E733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5298" y="3373860"/>
            <a:ext cx="1779639" cy="19302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BE92E1-B72E-4C1F-9985-CA8DACDB4F14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FF20F-AD0D-0342-A1F6-DBA52DECF925}"/>
              </a:ext>
            </a:extLst>
          </p:cNvPr>
          <p:cNvSpPr/>
          <p:nvPr/>
        </p:nvSpPr>
        <p:spPr>
          <a:xfrm>
            <a:off x="4631465" y="1490008"/>
            <a:ext cx="68013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black">
                    <a:lumMod val="85000"/>
                    <a:lumOff val="15000"/>
                  </a:prstClr>
                </a:solidFill>
                <a:latin typeface="Goudy Old Style" panose="02020502050305020303" pitchFamily="18" charset="0"/>
              </a:rPr>
              <a:t>RENCANA KERJA </a:t>
            </a:r>
            <a:r>
              <a:rPr kumimoji="0" lang="id-ID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oudy Old Style" panose="02020502050305020303" pitchFamily="18" charset="0"/>
                <a:ea typeface="+mn-ea"/>
                <a:cs typeface="+mn-cs"/>
              </a:rPr>
              <a:t>TAHUN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2E149E-8F91-4925-8239-11B71CBC2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27" y="1622322"/>
            <a:ext cx="2539421" cy="25394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356FF9-07C4-4B5C-8E6D-E668B8207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535" y="3283974"/>
            <a:ext cx="2816419" cy="31189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5916" y="-10535"/>
            <a:ext cx="12186083" cy="4677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1" y="6449663"/>
            <a:ext cx="12186083" cy="4083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779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1756330" y="591377"/>
            <a:ext cx="6279306" cy="511383"/>
          </a:xfrm>
          <a:prstGeom prst="rect">
            <a:avLst/>
          </a:prstGeom>
        </p:spPr>
        <p:txBody>
          <a:bodyPr lIns="49513" tIns="24756" rIns="49513" bIns="24756" anchor="ctr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323" b="1" i="0" u="none" strike="noStrike" kern="1200" cap="none" spc="0" normalizeH="0" baseline="0" noProof="0" dirty="0">
                <a:ln w="900" cmpd="sng">
                  <a:solidFill>
                    <a:srgbClr val="4472C4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4472C4">
                    <a:satMod val="200000"/>
                    <a:tint val="3000"/>
                  </a:srgbClr>
                </a:solidFill>
                <a:effectLst>
                  <a:innerShdw blurRad="101600" dist="76200" dir="5400000">
                    <a:srgbClr val="4472C4">
                      <a:satMod val="190000"/>
                      <a:tint val="100000"/>
                      <a:alpha val="74000"/>
                    </a:srgbClr>
                  </a:innerShdw>
                </a:effectLst>
                <a:uLnTx/>
                <a:uFillTx/>
                <a:latin typeface="Impact" pitchFamily="34" charset="0"/>
                <a:ea typeface="+mn-ea"/>
                <a:cs typeface="+mn-cs"/>
              </a:rPr>
              <a:t>TEMA &amp; PRIORITAS RKPD  KABUPATEN BULELENG TAHUN 2020</a:t>
            </a:r>
            <a:endParaRPr kumimoji="0" lang="en-ID" sz="3323" b="1" i="0" u="none" strike="noStrike" kern="1200" cap="none" spc="0" normalizeH="0" baseline="0" noProof="0" dirty="0">
              <a:ln w="900" cmpd="sng">
                <a:solidFill>
                  <a:srgbClr val="4472C4">
                    <a:satMod val="190000"/>
                    <a:alpha val="55000"/>
                  </a:srgbClr>
                </a:solidFill>
                <a:prstDash val="solid"/>
              </a:ln>
              <a:solidFill>
                <a:srgbClr val="4472C4">
                  <a:satMod val="200000"/>
                  <a:tint val="3000"/>
                </a:srgbClr>
              </a:solidFill>
              <a:effectLst>
                <a:innerShdw blurRad="101600" dist="76200" dir="5400000">
                  <a:srgbClr val="4472C4">
                    <a:satMod val="190000"/>
                    <a:tint val="100000"/>
                    <a:alpha val="74000"/>
                  </a:srgbClr>
                </a:innerShdw>
              </a:effectLst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pic>
        <p:nvPicPr>
          <p:cNvPr id="17411" name="Picture 1">
            <a:extLst>
              <a:ext uri="{FF2B5EF4-FFF2-40B4-BE49-F238E27FC236}">
                <a16:creationId xmlns:a16="http://schemas.microsoft.com/office/drawing/2014/main" id="{24CB770A-EBA4-440D-BB73-9161E0929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807" y="239730"/>
            <a:ext cx="1101725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Diagram 35">
            <a:extLst>
              <a:ext uri="{FF2B5EF4-FFF2-40B4-BE49-F238E27FC236}">
                <a16:creationId xmlns:a16="http://schemas.microsoft.com/office/drawing/2014/main" id="{67C6AB2D-A527-4016-A627-A3AACC24C271}"/>
              </a:ext>
            </a:extLst>
          </p:cNvPr>
          <p:cNvGraphicFramePr/>
          <p:nvPr/>
        </p:nvGraphicFramePr>
        <p:xfrm>
          <a:off x="1756330" y="2476245"/>
          <a:ext cx="8604738" cy="3534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7" name="Title 1">
            <a:extLst>
              <a:ext uri="{FF2B5EF4-FFF2-40B4-BE49-F238E27FC236}">
                <a16:creationId xmlns:a16="http://schemas.microsoft.com/office/drawing/2014/main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2201825" y="1977270"/>
            <a:ext cx="1330037" cy="511383"/>
          </a:xfrm>
          <a:prstGeom prst="rect">
            <a:avLst/>
          </a:prstGeom>
        </p:spPr>
        <p:txBody>
          <a:bodyPr lIns="49513" tIns="24756" rIns="49513" bIns="24756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62" b="1" i="0" u="none" strike="noStrike" kern="1200" cap="none" spc="0" normalizeH="0" baseline="0" noProof="0" dirty="0">
                <a:ln w="50800"/>
                <a:solidFill>
                  <a:prstClr val="black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TEMA </a:t>
            </a:r>
            <a:endParaRPr kumimoji="0" lang="en-ID" sz="4062" b="1" i="0" u="none" strike="noStrike" kern="1200" cap="none" spc="0" normalizeH="0" baseline="0" noProof="0" dirty="0">
              <a:ln w="50800"/>
              <a:solidFill>
                <a:prstClr val="black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00F715A4-1855-4BF1-BB3F-0EE5144CBB8D}"/>
              </a:ext>
            </a:extLst>
          </p:cNvPr>
          <p:cNvSpPr txBox="1">
            <a:spLocks/>
          </p:cNvSpPr>
          <p:nvPr/>
        </p:nvSpPr>
        <p:spPr>
          <a:xfrm>
            <a:off x="6076817" y="1977270"/>
            <a:ext cx="2353142" cy="511383"/>
          </a:xfrm>
          <a:prstGeom prst="rect">
            <a:avLst/>
          </a:prstGeom>
        </p:spPr>
        <p:txBody>
          <a:bodyPr lIns="49513" tIns="24756" rIns="49513" bIns="24756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062" b="1" i="0" u="none" strike="noStrike" kern="1200" cap="none" spc="0" normalizeH="0" baseline="0" noProof="0" dirty="0">
                <a:ln w="50800"/>
                <a:solidFill>
                  <a:prstClr val="black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PRIORITAS</a:t>
            </a:r>
            <a:endParaRPr kumimoji="0" lang="en-ID" sz="4062" b="1" i="0" u="none" strike="noStrike" kern="1200" cap="none" spc="0" normalizeH="0" baseline="0" noProof="0" dirty="0">
              <a:ln w="50800"/>
              <a:solidFill>
                <a:prstClr val="black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94978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ED1C2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/>
          <p:nvPr/>
        </p:nvSpPr>
        <p:spPr>
          <a:xfrm>
            <a:off x="7516869" y="1904680"/>
            <a:ext cx="3084963" cy="42126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194111" y="1907913"/>
            <a:ext cx="3084963" cy="42126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14530" y="1907329"/>
            <a:ext cx="3084963" cy="421265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931384" y="879521"/>
            <a:ext cx="9575994" cy="9334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50" name="Group 149"/>
          <p:cNvGrpSpPr/>
          <p:nvPr/>
        </p:nvGrpSpPr>
        <p:grpSpPr>
          <a:xfrm>
            <a:off x="696464" y="-33996"/>
            <a:ext cx="5568287" cy="432000"/>
            <a:chOff x="0" y="6445041"/>
            <a:chExt cx="5568287" cy="432000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530A10F9-18A0-4F2B-AEE2-A38B8BA57C4D}"/>
                </a:ext>
              </a:extLst>
            </p:cNvPr>
            <p:cNvGrpSpPr/>
            <p:nvPr/>
          </p:nvGrpSpPr>
          <p:grpSpPr>
            <a:xfrm rot="10800000" flipH="1">
              <a:off x="0" y="6445041"/>
              <a:ext cx="5568287" cy="432000"/>
              <a:chOff x="0" y="3151"/>
              <a:chExt cx="1962525" cy="321485"/>
            </a:xfrm>
          </p:grpSpPr>
          <p:pic>
            <p:nvPicPr>
              <p:cNvPr id="166" name="Picture 165">
                <a:extLst>
                  <a:ext uri="{FF2B5EF4-FFF2-40B4-BE49-F238E27FC236}">
                    <a16:creationId xmlns:a16="http://schemas.microsoft.com/office/drawing/2014/main" id="{1B396F22-D0CD-469D-A65A-A94960B63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131889" y="8370"/>
                <a:ext cx="830636" cy="170297"/>
              </a:xfrm>
              <a:prstGeom prst="rect">
                <a:avLst/>
              </a:prstGeom>
            </p:spPr>
          </p:pic>
          <p:pic>
            <p:nvPicPr>
              <p:cNvPr id="167" name="Picture 166">
                <a:extLst>
                  <a:ext uri="{FF2B5EF4-FFF2-40B4-BE49-F238E27FC236}">
                    <a16:creationId xmlns:a16="http://schemas.microsoft.com/office/drawing/2014/main" id="{5866EF6C-BC8B-434B-9454-388BD59E1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35058" y="8370"/>
                <a:ext cx="1164519" cy="235172"/>
              </a:xfrm>
              <a:prstGeom prst="rect">
                <a:avLst/>
              </a:prstGeom>
            </p:spPr>
          </p:pic>
          <p:pic>
            <p:nvPicPr>
              <p:cNvPr id="168" name="Picture 167">
                <a:extLst>
                  <a:ext uri="{FF2B5EF4-FFF2-40B4-BE49-F238E27FC236}">
                    <a16:creationId xmlns:a16="http://schemas.microsoft.com/office/drawing/2014/main" id="{F6BF2F4F-F0DE-4A3E-9AD8-85B352D7F6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0" y="8370"/>
                <a:ext cx="1563549" cy="316266"/>
              </a:xfrm>
              <a:prstGeom prst="rect">
                <a:avLst/>
              </a:prstGeom>
            </p:spPr>
          </p:pic>
          <p:pic>
            <p:nvPicPr>
              <p:cNvPr id="169" name="Picture 168">
                <a:extLst>
                  <a:ext uri="{FF2B5EF4-FFF2-40B4-BE49-F238E27FC236}">
                    <a16:creationId xmlns:a16="http://schemas.microsoft.com/office/drawing/2014/main" id="{379E1CC8-BD7F-4D4F-AD9C-01C0BA0070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06" y="3151"/>
                <a:ext cx="114544" cy="321485"/>
              </a:xfrm>
              <a:prstGeom prst="rect">
                <a:avLst/>
              </a:prstGeom>
            </p:spPr>
          </p:pic>
          <p:pic>
            <p:nvPicPr>
              <p:cNvPr id="170" name="Picture 169">
                <a:extLst>
                  <a:ext uri="{FF2B5EF4-FFF2-40B4-BE49-F238E27FC236}">
                    <a16:creationId xmlns:a16="http://schemas.microsoft.com/office/drawing/2014/main" id="{AF08D713-7402-44EA-9B24-38A05E5242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359962" y="8370"/>
                <a:ext cx="203587" cy="235172"/>
              </a:xfrm>
              <a:prstGeom prst="rect">
                <a:avLst/>
              </a:prstGeom>
            </p:spPr>
          </p:pic>
          <p:pic>
            <p:nvPicPr>
              <p:cNvPr id="171" name="Picture 170">
                <a:extLst>
                  <a:ext uri="{FF2B5EF4-FFF2-40B4-BE49-F238E27FC236}">
                    <a16:creationId xmlns:a16="http://schemas.microsoft.com/office/drawing/2014/main" id="{B5E2C757-CD8E-4800-93CF-7BF331978F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644853" y="8370"/>
                <a:ext cx="154726" cy="170297"/>
              </a:xfrm>
              <a:prstGeom prst="rect">
                <a:avLst/>
              </a:prstGeom>
            </p:spPr>
          </p:pic>
        </p:grp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973E7806-366B-4D25-BF71-B9B1A0732416}"/>
                </a:ext>
              </a:extLst>
            </p:cNvPr>
            <p:cNvSpPr txBox="1"/>
            <p:nvPr/>
          </p:nvSpPr>
          <p:spPr>
            <a:xfrm>
              <a:off x="187085" y="6493928"/>
              <a:ext cx="3280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charset="0"/>
                </a:rPr>
                <a:t>PEMERINTAH KABUPATEN BULELENG</a:t>
              </a: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064E815-0602-43C4-85AE-827DDFDA65E5}"/>
              </a:ext>
            </a:extLst>
          </p:cNvPr>
          <p:cNvGrpSpPr/>
          <p:nvPr/>
        </p:nvGrpSpPr>
        <p:grpSpPr>
          <a:xfrm flipH="1">
            <a:off x="7322858" y="-14514"/>
            <a:ext cx="4864625" cy="592620"/>
            <a:chOff x="0" y="3151"/>
            <a:chExt cx="1962525" cy="370011"/>
          </a:xfrm>
        </p:grpSpPr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F9560A86-BD73-402D-B704-3B996C65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1889" y="8370"/>
              <a:ext cx="830636" cy="170297"/>
            </a:xfrm>
            <a:prstGeom prst="rect">
              <a:avLst/>
            </a:prstGeom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9190EE09-0388-4A8E-8E5A-9A44091B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058" y="8370"/>
              <a:ext cx="1146844" cy="259567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085B9306-7D6C-4F88-83DE-0E3E3FBDD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370"/>
              <a:ext cx="1563549" cy="364792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AC3E997B-CC77-4FBD-8ED4-2D05EABE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" y="3151"/>
              <a:ext cx="114544" cy="321485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08662449-9E07-4EE8-8B60-0D8127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6510" y="6884"/>
              <a:ext cx="186238" cy="25956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0126F8F7-E8D1-44CF-8BB9-AB58C481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4853" y="8370"/>
              <a:ext cx="137255" cy="170297"/>
            </a:xfrm>
            <a:prstGeom prst="rect">
              <a:avLst/>
            </a:prstGeom>
          </p:spPr>
        </p:pic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6414A6BB-DB0C-4EFF-AF18-F65C56C05BF4}"/>
              </a:ext>
            </a:extLst>
          </p:cNvPr>
          <p:cNvSpPr txBox="1"/>
          <p:nvPr/>
        </p:nvSpPr>
        <p:spPr>
          <a:xfrm>
            <a:off x="8372409" y="60214"/>
            <a:ext cx="3670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BADAN PERENCANAAN PEMBANGUNAN DAERAH, </a:t>
            </a:r>
          </a:p>
          <a:p>
            <a:pPr marL="0" marR="0" lvl="0" indent="0" algn="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PENELITIAN DAN PENGEMBANGAN</a:t>
            </a:r>
            <a:endParaRPr kumimoji="0" lang="en-A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Adobe Gothic Std B" panose="020B08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404B2C6-6753-4A92-A337-27CDC05D7A88}"/>
              </a:ext>
            </a:extLst>
          </p:cNvPr>
          <p:cNvGrpSpPr/>
          <p:nvPr/>
        </p:nvGrpSpPr>
        <p:grpSpPr>
          <a:xfrm>
            <a:off x="208820" y="-19041"/>
            <a:ext cx="614646" cy="1211970"/>
            <a:chOff x="1095470" y="1146633"/>
            <a:chExt cx="755937" cy="1766816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9A6526F4-8EFF-47B2-8473-D9077370C497}"/>
                </a:ext>
              </a:extLst>
            </p:cNvPr>
            <p:cNvGrpSpPr/>
            <p:nvPr/>
          </p:nvGrpSpPr>
          <p:grpSpPr>
            <a:xfrm>
              <a:off x="1095473" y="1146633"/>
              <a:ext cx="755934" cy="1766816"/>
              <a:chOff x="1095473" y="1146633"/>
              <a:chExt cx="755934" cy="1766816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8C0A0C94-F08E-418B-A2E1-04ADF76A5DB8}"/>
                  </a:ext>
                </a:extLst>
              </p:cNvPr>
              <p:cNvSpPr/>
              <p:nvPr/>
            </p:nvSpPr>
            <p:spPr>
              <a:xfrm>
                <a:off x="1095473" y="1146633"/>
                <a:ext cx="755934" cy="1758180"/>
              </a:xfrm>
              <a:prstGeom prst="rect">
                <a:avLst/>
              </a:prstGeom>
              <a:solidFill>
                <a:srgbClr val="D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8" name="Right Triangle 97">
                <a:extLst>
                  <a:ext uri="{FF2B5EF4-FFF2-40B4-BE49-F238E27FC236}">
                    <a16:creationId xmlns:a16="http://schemas.microsoft.com/office/drawing/2014/main" id="{9E3E4CFB-FDA6-4EFA-B09E-DE3E4170C177}"/>
                  </a:ext>
                </a:extLst>
              </p:cNvPr>
              <p:cNvSpPr/>
              <p:nvPr/>
            </p:nvSpPr>
            <p:spPr>
              <a:xfrm rot="10800000">
                <a:off x="1752599" y="1155269"/>
                <a:ext cx="98805" cy="1758180"/>
              </a:xfrm>
              <a:prstGeom prst="rtTriangle">
                <a:avLst/>
              </a:prstGeom>
              <a:solidFill>
                <a:srgbClr val="FF2F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B4689D80-EBD4-43D7-B761-AA3B512B19E7}"/>
                </a:ext>
              </a:extLst>
            </p:cNvPr>
            <p:cNvSpPr/>
            <p:nvPr/>
          </p:nvSpPr>
          <p:spPr>
            <a:xfrm>
              <a:off x="1095470" y="2588419"/>
              <a:ext cx="755934" cy="31639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78" name="Picture 7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9" y="68972"/>
            <a:ext cx="830485" cy="77858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137F0154-229A-4E1D-9C77-B4214B567962}"/>
              </a:ext>
            </a:extLst>
          </p:cNvPr>
          <p:cNvGrpSpPr/>
          <p:nvPr/>
        </p:nvGrpSpPr>
        <p:grpSpPr>
          <a:xfrm>
            <a:off x="6644191" y="3238190"/>
            <a:ext cx="4138060" cy="1207154"/>
            <a:chOff x="-2574780" y="1568357"/>
            <a:chExt cx="3670755" cy="115834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5B275B-83FC-4448-953F-901FF54AE819}"/>
                </a:ext>
              </a:extLst>
            </p:cNvPr>
            <p:cNvSpPr txBox="1"/>
            <p:nvPr/>
          </p:nvSpPr>
          <p:spPr>
            <a:xfrm>
              <a:off x="-2574780" y="1568357"/>
              <a:ext cx="2937088" cy="3248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KECAMATAN TEJAKULA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85C38F0-A245-425F-B1E2-45C628C334E7}"/>
                </a:ext>
              </a:extLst>
            </p:cNvPr>
            <p:cNvSpPr txBox="1"/>
            <p:nvPr/>
          </p:nvSpPr>
          <p:spPr>
            <a:xfrm>
              <a:off x="-1219404" y="1811173"/>
              <a:ext cx="2315379" cy="9155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Alternatif Desa Sasaran</a:t>
              </a: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Bondalem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Les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Tejakula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37F0154-229A-4E1D-9C77-B4214B567962}"/>
              </a:ext>
            </a:extLst>
          </p:cNvPr>
          <p:cNvGrpSpPr/>
          <p:nvPr/>
        </p:nvGrpSpPr>
        <p:grpSpPr>
          <a:xfrm>
            <a:off x="-318470" y="3297536"/>
            <a:ext cx="4465071" cy="1217541"/>
            <a:chOff x="-15330" y="1022849"/>
            <a:chExt cx="3681935" cy="116831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5B275B-83FC-4448-953F-901FF54AE819}"/>
                </a:ext>
              </a:extLst>
            </p:cNvPr>
            <p:cNvSpPr txBox="1"/>
            <p:nvPr/>
          </p:nvSpPr>
          <p:spPr>
            <a:xfrm>
              <a:off x="-15330" y="1022849"/>
              <a:ext cx="2937088" cy="3248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KECAMATAN SUKASADA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5C38F0-A245-425F-B1E2-45C628C334E7}"/>
                </a:ext>
              </a:extLst>
            </p:cNvPr>
            <p:cNvSpPr txBox="1"/>
            <p:nvPr/>
          </p:nvSpPr>
          <p:spPr>
            <a:xfrm>
              <a:off x="1351226" y="1275631"/>
              <a:ext cx="2315379" cy="9155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Alternatif Desa Sasaran 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Tegal Linggah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Panji Anom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Selat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37F0154-229A-4E1D-9C77-B4214B567962}"/>
              </a:ext>
            </a:extLst>
          </p:cNvPr>
          <p:cNvGrpSpPr/>
          <p:nvPr/>
        </p:nvGrpSpPr>
        <p:grpSpPr>
          <a:xfrm>
            <a:off x="922282" y="1852927"/>
            <a:ext cx="3032419" cy="1207755"/>
            <a:chOff x="-1415540" y="2957309"/>
            <a:chExt cx="2689972" cy="94159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C5B275B-83FC-4448-953F-901FF54AE819}"/>
                </a:ext>
              </a:extLst>
            </p:cNvPr>
            <p:cNvSpPr txBox="1"/>
            <p:nvPr/>
          </p:nvSpPr>
          <p:spPr>
            <a:xfrm>
              <a:off x="-1415540" y="2957309"/>
              <a:ext cx="1836211" cy="2639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KECAMATAN BANJAR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85C38F0-A245-425F-B1E2-45C628C334E7}"/>
                </a:ext>
              </a:extLst>
            </p:cNvPr>
            <p:cNvSpPr txBox="1"/>
            <p:nvPr/>
          </p:nvSpPr>
          <p:spPr>
            <a:xfrm>
              <a:off x="-1040947" y="3155060"/>
              <a:ext cx="2315379" cy="7438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Alternatif Desa Sasaran 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Sidetapa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Cempaga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Tigawasa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37F0154-229A-4E1D-9C77-B4214B567962}"/>
              </a:ext>
            </a:extLst>
          </p:cNvPr>
          <p:cNvGrpSpPr/>
          <p:nvPr/>
        </p:nvGrpSpPr>
        <p:grpSpPr>
          <a:xfrm>
            <a:off x="2949306" y="3272984"/>
            <a:ext cx="4351717" cy="1226790"/>
            <a:chOff x="-4205786" y="2171640"/>
            <a:chExt cx="3860285" cy="117718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5B275B-83FC-4448-953F-901FF54AE819}"/>
                </a:ext>
              </a:extLst>
            </p:cNvPr>
            <p:cNvSpPr txBox="1"/>
            <p:nvPr/>
          </p:nvSpPr>
          <p:spPr>
            <a:xfrm>
              <a:off x="-4205786" y="2171640"/>
              <a:ext cx="2937088" cy="3248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KECAMATAN SAWAN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5C38F0-A245-425F-B1E2-45C628C334E7}"/>
                </a:ext>
              </a:extLst>
            </p:cNvPr>
            <p:cNvSpPr txBox="1"/>
            <p:nvPr/>
          </p:nvSpPr>
          <p:spPr>
            <a:xfrm>
              <a:off x="-2660880" y="2433298"/>
              <a:ext cx="2315379" cy="9155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Alternatif Desa Sasaran 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Galungan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Sekumpul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Lemukih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37F0154-229A-4E1D-9C77-B4214B567962}"/>
              </a:ext>
            </a:extLst>
          </p:cNvPr>
          <p:cNvGrpSpPr/>
          <p:nvPr/>
        </p:nvGrpSpPr>
        <p:grpSpPr>
          <a:xfrm>
            <a:off x="4025023" y="1874653"/>
            <a:ext cx="3350313" cy="1204864"/>
            <a:chOff x="-2465665" y="1604612"/>
            <a:chExt cx="2971967" cy="115615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5B275B-83FC-4448-953F-901FF54AE819}"/>
                </a:ext>
              </a:extLst>
            </p:cNvPr>
            <p:cNvSpPr txBox="1"/>
            <p:nvPr/>
          </p:nvSpPr>
          <p:spPr>
            <a:xfrm>
              <a:off x="-2465665" y="1604612"/>
              <a:ext cx="2031290" cy="3248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KECAMATAN SERIRIT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85C38F0-A245-425F-B1E2-45C628C334E7}"/>
                </a:ext>
              </a:extLst>
            </p:cNvPr>
            <p:cNvSpPr txBox="1"/>
            <p:nvPr/>
          </p:nvSpPr>
          <p:spPr>
            <a:xfrm>
              <a:off x="-1809077" y="1845231"/>
              <a:ext cx="2315379" cy="9155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Alternatif Desa Sasaran 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Lokapaksa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Umeanyar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Pangkung paruk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37F0154-229A-4E1D-9C77-B4214B567962}"/>
              </a:ext>
            </a:extLst>
          </p:cNvPr>
          <p:cNvGrpSpPr/>
          <p:nvPr/>
        </p:nvGrpSpPr>
        <p:grpSpPr>
          <a:xfrm>
            <a:off x="6706418" y="1868056"/>
            <a:ext cx="4138060" cy="1207154"/>
            <a:chOff x="-2574780" y="1568357"/>
            <a:chExt cx="3670755" cy="115834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C5B275B-83FC-4448-953F-901FF54AE819}"/>
                </a:ext>
              </a:extLst>
            </p:cNvPr>
            <p:cNvSpPr txBox="1"/>
            <p:nvPr/>
          </p:nvSpPr>
          <p:spPr>
            <a:xfrm>
              <a:off x="-2574780" y="1568357"/>
              <a:ext cx="2937088" cy="3248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KECAMATAN GEROKGAK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85C38F0-A245-425F-B1E2-45C628C334E7}"/>
                </a:ext>
              </a:extLst>
            </p:cNvPr>
            <p:cNvSpPr txBox="1"/>
            <p:nvPr/>
          </p:nvSpPr>
          <p:spPr>
            <a:xfrm>
              <a:off x="-1219404" y="1811173"/>
              <a:ext cx="2315379" cy="9155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Alternatif Desa Sasaran</a:t>
              </a: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Tukad Sumaga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Pengulon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Tinga Tinga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37F0154-229A-4E1D-9C77-B4214B567962}"/>
              </a:ext>
            </a:extLst>
          </p:cNvPr>
          <p:cNvGrpSpPr/>
          <p:nvPr/>
        </p:nvGrpSpPr>
        <p:grpSpPr>
          <a:xfrm>
            <a:off x="581288" y="4812367"/>
            <a:ext cx="3362335" cy="1224256"/>
            <a:chOff x="-2574780" y="1568357"/>
            <a:chExt cx="2982631" cy="117475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5B275B-83FC-4448-953F-901FF54AE819}"/>
                </a:ext>
              </a:extLst>
            </p:cNvPr>
            <p:cNvSpPr txBox="1"/>
            <p:nvPr/>
          </p:nvSpPr>
          <p:spPr>
            <a:xfrm>
              <a:off x="-2574780" y="1568357"/>
              <a:ext cx="2937088" cy="3248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KECAMATAN KUBUTAMBAHAN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85C38F0-A245-425F-B1E2-45C628C334E7}"/>
                </a:ext>
              </a:extLst>
            </p:cNvPr>
            <p:cNvSpPr txBox="1"/>
            <p:nvPr/>
          </p:nvSpPr>
          <p:spPr>
            <a:xfrm>
              <a:off x="-1907528" y="1827584"/>
              <a:ext cx="2315379" cy="9155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Alternatif Desa Sasaran 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Tunjung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Depeha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Bulian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7F0154-229A-4E1D-9C77-B4214B567962}"/>
              </a:ext>
            </a:extLst>
          </p:cNvPr>
          <p:cNvGrpSpPr/>
          <p:nvPr/>
        </p:nvGrpSpPr>
        <p:grpSpPr>
          <a:xfrm>
            <a:off x="3224888" y="4829469"/>
            <a:ext cx="4138060" cy="1207154"/>
            <a:chOff x="-2574780" y="1568357"/>
            <a:chExt cx="3670755" cy="115834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5B275B-83FC-4448-953F-901FF54AE819}"/>
                </a:ext>
              </a:extLst>
            </p:cNvPr>
            <p:cNvSpPr txBox="1"/>
            <p:nvPr/>
          </p:nvSpPr>
          <p:spPr>
            <a:xfrm>
              <a:off x="-2574780" y="1568357"/>
              <a:ext cx="2937088" cy="3248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KECAMATAN BULELENG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85C38F0-A245-425F-B1E2-45C628C334E7}"/>
                </a:ext>
              </a:extLst>
            </p:cNvPr>
            <p:cNvSpPr txBox="1"/>
            <p:nvPr/>
          </p:nvSpPr>
          <p:spPr>
            <a:xfrm>
              <a:off x="-1219404" y="1811173"/>
              <a:ext cx="2315379" cy="9155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Alternatif Desa Sasaran 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Alasangker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Poh Bergong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Petandakan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37F0154-229A-4E1D-9C77-B4214B567962}"/>
              </a:ext>
            </a:extLst>
          </p:cNvPr>
          <p:cNvGrpSpPr/>
          <p:nvPr/>
        </p:nvGrpSpPr>
        <p:grpSpPr>
          <a:xfrm>
            <a:off x="6836250" y="4810687"/>
            <a:ext cx="3926000" cy="1199566"/>
            <a:chOff x="-1005461" y="1575638"/>
            <a:chExt cx="3482643" cy="11510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C5B275B-83FC-4448-953F-901FF54AE819}"/>
                </a:ext>
              </a:extLst>
            </p:cNvPr>
            <p:cNvSpPr txBox="1"/>
            <p:nvPr/>
          </p:nvSpPr>
          <p:spPr>
            <a:xfrm>
              <a:off x="-1005461" y="1575638"/>
              <a:ext cx="2937088" cy="3248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KECAMATAN BUSUNGBIU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85C38F0-A245-425F-B1E2-45C628C334E7}"/>
                </a:ext>
              </a:extLst>
            </p:cNvPr>
            <p:cNvSpPr txBox="1"/>
            <p:nvPr/>
          </p:nvSpPr>
          <p:spPr>
            <a:xfrm>
              <a:off x="161803" y="1811173"/>
              <a:ext cx="2315379" cy="9155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Alternatif Desa Sasaran 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Sepang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Sepang Kelod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Desa Pucak Sari </a:t>
              </a:r>
              <a:endPara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58" name="Rectangle 57"/>
          <p:cNvSpPr/>
          <p:nvPr/>
        </p:nvSpPr>
        <p:spPr>
          <a:xfrm>
            <a:off x="826057" y="827808"/>
            <a:ext cx="9067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MAPPING  PENGEMBANGAN KAWASAN PERDESAAN TERKAIT PENANGGULANGAN KEMISKINAN BERBASIS PEMBANGUNAN PERTANIAN TERPADU DI KABUPATEN BULELENG TAHUN 2020</a:t>
            </a:r>
          </a:p>
        </p:txBody>
      </p:sp>
      <p:sp>
        <p:nvSpPr>
          <p:cNvPr id="60" name="Right Triangle 59"/>
          <p:cNvSpPr/>
          <p:nvPr/>
        </p:nvSpPr>
        <p:spPr>
          <a:xfrm rot="16200000">
            <a:off x="9274112" y="540239"/>
            <a:ext cx="1210388" cy="1455154"/>
          </a:xfrm>
          <a:prstGeom prst="rtTriangle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901700" y="3238500"/>
            <a:ext cx="3124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4178300" y="3238500"/>
            <a:ext cx="3124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7480300" y="3238500"/>
            <a:ext cx="3124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901700" y="4762500"/>
            <a:ext cx="3124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4178300" y="4762500"/>
            <a:ext cx="3124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480300" y="4762500"/>
            <a:ext cx="3124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901700" y="6108700"/>
            <a:ext cx="3124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178300" y="6108700"/>
            <a:ext cx="3124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480300" y="6108700"/>
            <a:ext cx="31242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778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5916" y="-10535"/>
            <a:ext cx="12186083" cy="4677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" y="6449663"/>
            <a:ext cx="12186083" cy="4083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EE9C2E-187F-47FA-B2B8-6112A7F19DF4}"/>
              </a:ext>
            </a:extLst>
          </p:cNvPr>
          <p:cNvSpPr txBox="1"/>
          <p:nvPr/>
        </p:nvSpPr>
        <p:spPr>
          <a:xfrm>
            <a:off x="884903" y="491073"/>
            <a:ext cx="10706209" cy="14833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lIns="109728" tIns="54864" rIns="109728" bIns="54864" rtlCol="0" anchor="ctr">
            <a:noAutofit/>
          </a:bodyPr>
          <a:lstStyle>
            <a:defPPr>
              <a:defRPr lang="en-US"/>
            </a:defPPr>
            <a:lvl1pPr>
              <a:spcBef>
                <a:spcPct val="0"/>
              </a:spcBef>
              <a:defRPr sz="2200" b="1">
                <a:solidFill>
                  <a:srgbClr val="1970C0"/>
                </a:solidFill>
                <a:latin typeface="Arial Narrow"/>
                <a:cs typeface="Arial Narrow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KEGIATAN SEKTOR PERIKANAN DI DESA SASARAN PENANGGULANGAN KEMISKINAN TAHUN 2020</a:t>
            </a:r>
            <a:b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Hasil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identifikasi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dan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verifikasi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bersama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Bappeda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Litbang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Kab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Buleleng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dan stakeholder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lainnya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pada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Rapat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tanggal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1 April 2019 di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Ruang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Rapat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Bappeda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Litbang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Kab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</a:rPr>
              <a:t>Buleleng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pitchFamily="34" charset="0"/>
              <a:ea typeface="+mn-ea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932C41C-0917-4FE3-B2AE-A3DC26A65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912762"/>
              </p:ext>
            </p:extLst>
          </p:nvPr>
        </p:nvGraphicFramePr>
        <p:xfrm>
          <a:off x="884903" y="2008305"/>
          <a:ext cx="10459884" cy="377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745">
                  <a:extLst>
                    <a:ext uri="{9D8B030D-6E8A-4147-A177-3AD203B41FA5}">
                      <a16:colId xmlns:a16="http://schemas.microsoft.com/office/drawing/2014/main" val="1318411035"/>
                    </a:ext>
                  </a:extLst>
                </a:gridCol>
                <a:gridCol w="4733695">
                  <a:extLst>
                    <a:ext uri="{9D8B030D-6E8A-4147-A177-3AD203B41FA5}">
                      <a16:colId xmlns:a16="http://schemas.microsoft.com/office/drawing/2014/main" val="2882943931"/>
                    </a:ext>
                  </a:extLst>
                </a:gridCol>
                <a:gridCol w="4944444">
                  <a:extLst>
                    <a:ext uri="{9D8B030D-6E8A-4147-A177-3AD203B41FA5}">
                      <a16:colId xmlns:a16="http://schemas.microsoft.com/office/drawing/2014/main" val="1746810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LOKASI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JENIS KEGIATAN / BANTUAN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05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Desa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Pengulon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Kec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Gerokgak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 err="1"/>
                        <a:t>Percontohan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budidaya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lele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bioflok</a:t>
                      </a:r>
                      <a:endParaRPr lang="en-US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 err="1"/>
                        <a:t>Pengadaan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sarana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penangkapan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ikan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79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Desa</a:t>
                      </a:r>
                      <a:r>
                        <a:rPr lang="en-US" dirty="0"/>
                        <a:t> Les, </a:t>
                      </a:r>
                      <a:r>
                        <a:rPr lang="en-US" dirty="0" err="1"/>
                        <a:t>Kecamatan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Tejakula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Pengadaan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sarana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penangkapan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ikan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65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Desa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Alasangker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Kec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Buleleng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Percontohan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Budidaya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nila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pelatihannya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944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Desa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Petandakan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Kec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Buleleng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Percontohan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Budidaya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nila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pelatihannya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85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Desa</a:t>
                      </a:r>
                      <a:r>
                        <a:rPr lang="en-US" dirty="0"/>
                        <a:t> Sepang, </a:t>
                      </a:r>
                      <a:r>
                        <a:rPr lang="en-US" dirty="0" err="1"/>
                        <a:t>Kec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Busungbiu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Percontohan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Budidaya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nila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pelatihannya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39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Desa</a:t>
                      </a:r>
                      <a:r>
                        <a:rPr lang="en-US" dirty="0"/>
                        <a:t> Sepang </a:t>
                      </a:r>
                      <a:r>
                        <a:rPr lang="en-US" dirty="0" err="1"/>
                        <a:t>Kelod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Kec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Busungbiu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Percontohan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Budidaya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nila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pelatihannya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5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Desa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Pucak</a:t>
                      </a:r>
                      <a:r>
                        <a:rPr lang="en-US" dirty="0"/>
                        <a:t> Sari, </a:t>
                      </a:r>
                      <a:r>
                        <a:rPr lang="en-US" dirty="0" err="1"/>
                        <a:t>Kec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Busungbiu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Percontohan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Budidaya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nila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pelatihannya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10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547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7"/>
          <p:cNvGrpSpPr>
            <a:grpSpLocks/>
          </p:cNvGrpSpPr>
          <p:nvPr/>
        </p:nvGrpSpPr>
        <p:grpSpPr bwMode="auto">
          <a:xfrm>
            <a:off x="1504902" y="138545"/>
            <a:ext cx="9177792" cy="1461655"/>
            <a:chOff x="0" y="0"/>
            <a:chExt cx="5760" cy="845"/>
          </a:xfrm>
          <a:gradFill>
            <a:gsLst>
              <a:gs pos="0">
                <a:srgbClr val="5E9EFF"/>
              </a:gs>
              <a:gs pos="40000">
                <a:srgbClr val="85C2FF"/>
              </a:gs>
              <a:gs pos="60000">
                <a:srgbClr val="C4D6EB"/>
              </a:gs>
              <a:gs pos="99000">
                <a:srgbClr val="D5DCEF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marL="0" marR="0" lvl="0" indent="0" algn="ctr" defTabSz="80145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marL="0" marR="0" lvl="0" indent="0" algn="ctr" defTabSz="80145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77201" y="457200"/>
            <a:ext cx="9128125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sz="32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TARGET RPJMD DAN RENSTRA DISKAN TAHUN 2020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705536"/>
              </p:ext>
            </p:extLst>
          </p:nvPr>
        </p:nvGraphicFramePr>
        <p:xfrm>
          <a:off x="1677201" y="1790852"/>
          <a:ext cx="8708745" cy="4757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2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76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2288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NO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SASARAN STRATEGIS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INDIKATOR KINERJA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u="none" strike="noStrike" dirty="0">
                          <a:effectLst/>
                        </a:rPr>
                        <a:t>TARGET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44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fi-FI" sz="1600" u="none" strike="noStrike" dirty="0">
                          <a:effectLst/>
                        </a:rPr>
                        <a:t>Meningkatnya produksi perikanan 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budidaya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3.501,31 </a:t>
                      </a:r>
                      <a:r>
                        <a:rPr lang="id-ID" sz="1600" u="none" strike="noStrike" dirty="0">
                          <a:effectLst/>
                        </a:rPr>
                        <a:t>ton    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46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Tangkap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16.608,66 </a:t>
                      </a:r>
                      <a:r>
                        <a:rPr lang="id-ID" sz="1600" u="none" strike="noStrike" dirty="0">
                          <a:effectLst/>
                        </a:rPr>
                        <a:t>ton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241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Tingkat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37,91 kg/</a:t>
                      </a:r>
                      <a:r>
                        <a:rPr lang="en-US" sz="1600" u="none" strike="noStrike" dirty="0" err="1">
                          <a:effectLst/>
                        </a:rPr>
                        <a:t>kapita</a:t>
                      </a:r>
                      <a:r>
                        <a:rPr lang="en-US" sz="1600" u="none" strike="noStrike" dirty="0">
                          <a:effectLst/>
                        </a:rPr>
                        <a:t>/</a:t>
                      </a:r>
                      <a:r>
                        <a:rPr lang="en-US" sz="1600" u="none" strike="noStrike" dirty="0" err="1">
                          <a:effectLst/>
                        </a:rPr>
                        <a:t>tahun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86854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SDM</a:t>
                      </a:r>
                      <a:r>
                        <a:rPr lang="en-US" sz="1600" u="none" strike="noStrike" dirty="0">
                          <a:effectLst/>
                        </a:rPr>
                        <a:t> Masyarakat</a:t>
                      </a:r>
                      <a:r>
                        <a:rPr lang="id-ID" sz="1600" u="none" strike="noStrike" dirty="0">
                          <a:effectLst/>
                        </a:rPr>
                        <a:t>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Cakupan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bina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kelompok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r>
                        <a:rPr lang="id-ID" sz="1600" u="none" strike="noStrike" dirty="0">
                          <a:effectLst/>
                        </a:rPr>
                        <a:t> kelompok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459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Pengembangan Kawasan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Jumlah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1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923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6108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A0BAA1-2EA3-4BCA-A2CC-D7AD2FB21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7" t="53994" r="8937" b="12240"/>
          <a:stretch/>
        </p:blipFill>
        <p:spPr>
          <a:xfrm>
            <a:off x="182016" y="4235096"/>
            <a:ext cx="11886960" cy="2506023"/>
          </a:xfrm>
          <a:prstGeom prst="rect">
            <a:avLst/>
          </a:prstGeom>
        </p:spPr>
      </p:pic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696861" y="116881"/>
            <a:ext cx="10618839" cy="866775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algn="ctr" defTabSz="601088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275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algn="ctr" defTabSz="601088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endParaRPr lang="id-ID" sz="1275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5ECE816A-8877-4371-9864-A2FC43CF3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49373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USULAN MUSRENBANGKAB 2019 UNTUK RENJA DISKAN 2020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endParaRPr lang="en-US" sz="3400" b="1" cap="none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279D2B-D839-4300-A939-7A1DF4F1BF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4" t="44298" r="8937" b="11379"/>
          <a:stretch/>
        </p:blipFill>
        <p:spPr>
          <a:xfrm>
            <a:off x="167268" y="1012378"/>
            <a:ext cx="11886960" cy="33141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3944CED-1738-4E16-80C6-D2C340EBE328}"/>
              </a:ext>
            </a:extLst>
          </p:cNvPr>
          <p:cNvSpPr/>
          <p:nvPr/>
        </p:nvSpPr>
        <p:spPr>
          <a:xfrm rot="20876202">
            <a:off x="1110795" y="3952979"/>
            <a:ext cx="24428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Budidaya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8566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696861" y="116881"/>
            <a:ext cx="10618839" cy="866775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5ECE816A-8877-4371-9864-A2FC43CF3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49373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MUSRENBANGKAB 2019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FCFB8E-D790-4752-BB31-E447666619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3" t="44513" r="9033" b="23428"/>
          <a:stretch/>
        </p:blipFill>
        <p:spPr>
          <a:xfrm>
            <a:off x="143796" y="1087426"/>
            <a:ext cx="11914056" cy="243845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3944CED-1738-4E16-80C6-D2C340EBE328}"/>
              </a:ext>
            </a:extLst>
          </p:cNvPr>
          <p:cNvSpPr/>
          <p:nvPr/>
        </p:nvSpPr>
        <p:spPr>
          <a:xfrm>
            <a:off x="876300" y="1844115"/>
            <a:ext cx="2812278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400" b="1" i="0" u="sng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Budidaya</a:t>
            </a:r>
            <a:r>
              <a:rPr kumimoji="0" lang="en-US" sz="2400" b="1" i="0" u="sng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,</a:t>
            </a:r>
            <a:br>
              <a:rPr kumimoji="0" lang="en-US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Masuk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: 18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b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Hasil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Musrenbangkab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: 4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9B5EF-4B68-4464-A1B3-9846693C7F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9" t="44298" r="8937" b="12455"/>
          <a:stretch/>
        </p:blipFill>
        <p:spPr>
          <a:xfrm>
            <a:off x="143796" y="3525879"/>
            <a:ext cx="11914056" cy="327371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271967-2C4C-41E3-B261-CC05E5473FEB}"/>
              </a:ext>
            </a:extLst>
          </p:cNvPr>
          <p:cNvSpPr/>
          <p:nvPr/>
        </p:nvSpPr>
        <p:spPr>
          <a:xfrm rot="20876202">
            <a:off x="1060991" y="5058733"/>
            <a:ext cx="24428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Tangkap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1791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696861" y="116881"/>
            <a:ext cx="10618839" cy="866775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5ECE816A-8877-4371-9864-A2FC43CF3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49373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MUSRENBANGKAB 2019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E770E2-84BD-45DA-8068-C196AEA6C5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3" t="44083" r="9033" b="14176"/>
          <a:stretch/>
        </p:blipFill>
        <p:spPr>
          <a:xfrm>
            <a:off x="298649" y="1056622"/>
            <a:ext cx="11677037" cy="31117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331957-3F02-4B04-A83D-E7CC8D73D785}"/>
              </a:ext>
            </a:extLst>
          </p:cNvPr>
          <p:cNvSpPr/>
          <p:nvPr/>
        </p:nvSpPr>
        <p:spPr>
          <a:xfrm>
            <a:off x="1053281" y="2193573"/>
            <a:ext cx="2812278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400" b="1" i="0" u="sng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Tangkap</a:t>
            </a:r>
            <a:r>
              <a:rPr kumimoji="0" lang="en-US" sz="2400" b="1" i="0" u="sng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,</a:t>
            </a:r>
            <a:br>
              <a:rPr kumimoji="0" lang="en-US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Masuk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: 16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b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Hasil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Musrenbangkab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: 10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64141A-A4A3-47DE-A2CD-CE11506B00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03" t="54841" r="9033" b="35047"/>
          <a:stretch/>
        </p:blipFill>
        <p:spPr>
          <a:xfrm>
            <a:off x="298649" y="4193287"/>
            <a:ext cx="11677037" cy="78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21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E94552FD-982D-4357-AC45-AA9DA3CEA45F}"/>
              </a:ext>
            </a:extLst>
          </p:cNvPr>
          <p:cNvGrpSpPr>
            <a:grpSpLocks/>
          </p:cNvGrpSpPr>
          <p:nvPr/>
        </p:nvGrpSpPr>
        <p:grpSpPr bwMode="auto">
          <a:xfrm>
            <a:off x="696861" y="116881"/>
            <a:ext cx="10618839" cy="866775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5759E512-448E-4B5A-A3FB-24A118A6E7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875DFE82-2E96-4C6F-88EA-F2D2A7393C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110" tIns="30056" rIns="60110" bIns="30056" anchor="ctr"/>
            <a:lstStyle/>
            <a:p>
              <a:pPr marL="0" marR="0" lvl="0" indent="0" algn="ctr" defTabSz="601088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2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5ECE816A-8877-4371-9864-A2FC43CF3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49373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MUSRENBANGKAB 2019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01BDFF-EB66-4E4B-8B99-36A2078F5C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1" t="44513" r="9395" b="15162"/>
          <a:stretch/>
        </p:blipFill>
        <p:spPr>
          <a:xfrm>
            <a:off x="195415" y="1035540"/>
            <a:ext cx="11834354" cy="30827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5AABB23-B236-4FB8-AB04-5CD1596C8164}"/>
              </a:ext>
            </a:extLst>
          </p:cNvPr>
          <p:cNvSpPr/>
          <p:nvPr/>
        </p:nvSpPr>
        <p:spPr>
          <a:xfrm rot="20876202">
            <a:off x="633288" y="2883035"/>
            <a:ext cx="244289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Perbenihan</a:t>
            </a:r>
            <a:endParaRPr lang="en-US" sz="2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762A474-26C5-428A-9F88-9A9E70231B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7" t="68396" r="9395" b="21707"/>
          <a:stretch/>
        </p:blipFill>
        <p:spPr>
          <a:xfrm>
            <a:off x="195416" y="4118302"/>
            <a:ext cx="11834354" cy="73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63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248841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382108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F1D6D-EAC8-4053-961E-BFCC530551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7" t="44513" r="9395" b="26655"/>
          <a:stretch/>
        </p:blipFill>
        <p:spPr>
          <a:xfrm>
            <a:off x="162232" y="1069739"/>
            <a:ext cx="11887201" cy="23089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28F7AF-2A93-4973-B9D8-B40B3723DB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9" t="44729" r="9273" b="11809"/>
          <a:stretch/>
        </p:blipFill>
        <p:spPr>
          <a:xfrm>
            <a:off x="162232" y="3378733"/>
            <a:ext cx="11887201" cy="333039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7515A5-3811-495E-94D5-5CB8FF92498A}"/>
              </a:ext>
            </a:extLst>
          </p:cNvPr>
          <p:cNvSpPr/>
          <p:nvPr/>
        </p:nvSpPr>
        <p:spPr>
          <a:xfrm rot="20876202">
            <a:off x="766022" y="5073481"/>
            <a:ext cx="24428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BPI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AEF6DA-261C-4601-8CB0-2031BA7A767F}"/>
              </a:ext>
            </a:extLst>
          </p:cNvPr>
          <p:cNvSpPr/>
          <p:nvPr/>
        </p:nvSpPr>
        <p:spPr>
          <a:xfrm>
            <a:off x="876300" y="2236212"/>
            <a:ext cx="2442894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Penanggulangan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Hama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Penyakit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Ikan</a:t>
            </a:r>
            <a:endParaRPr lang="en-US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7386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248841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382108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7FF0AA-E754-4374-AA45-CFAD6CD889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7" t="44513" r="9395" b="25365"/>
          <a:stretch/>
        </p:blipFill>
        <p:spPr>
          <a:xfrm>
            <a:off x="201560" y="1054456"/>
            <a:ext cx="11788879" cy="22798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1ADAC8-55CC-48ED-85BA-95717733ABDD}"/>
              </a:ext>
            </a:extLst>
          </p:cNvPr>
          <p:cNvSpPr/>
          <p:nvPr/>
        </p:nvSpPr>
        <p:spPr>
          <a:xfrm rot="20876202">
            <a:off x="870531" y="2444560"/>
            <a:ext cx="24428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BPI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4C52AC-1D60-4A9E-A6B1-950F9217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9" t="44513" r="9274" b="17189"/>
          <a:stretch/>
        </p:blipFill>
        <p:spPr>
          <a:xfrm>
            <a:off x="201560" y="3378554"/>
            <a:ext cx="11807215" cy="291900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8A4BF1-9D0A-43EB-9253-CD793CAE60CE}"/>
              </a:ext>
            </a:extLst>
          </p:cNvPr>
          <p:cNvSpPr/>
          <p:nvPr/>
        </p:nvSpPr>
        <p:spPr>
          <a:xfrm>
            <a:off x="849261" y="4838056"/>
            <a:ext cx="2442894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Penataan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Kawasan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Perikanan</a:t>
            </a:r>
            <a:endParaRPr lang="en-US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1420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F75785-5C7F-44A0-9A16-BE98CF85C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6" t="54626" r="9396" b="14606"/>
          <a:stretch/>
        </p:blipFill>
        <p:spPr>
          <a:xfrm>
            <a:off x="250724" y="4365523"/>
            <a:ext cx="11790222" cy="2338422"/>
          </a:xfrm>
          <a:prstGeom prst="rect">
            <a:avLst/>
          </a:prstGeom>
        </p:spPr>
      </p:pic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248841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382108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961537-C3E0-4F08-9580-78107EAB1B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9" t="44729" r="9274" b="11379"/>
          <a:stretch/>
        </p:blipFill>
        <p:spPr>
          <a:xfrm>
            <a:off x="265472" y="1054457"/>
            <a:ext cx="11790222" cy="33405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6BA85E7-7B64-4711-8229-01D467222981}"/>
              </a:ext>
            </a:extLst>
          </p:cNvPr>
          <p:cNvSpPr/>
          <p:nvPr/>
        </p:nvSpPr>
        <p:spPr>
          <a:xfrm rot="20854770">
            <a:off x="591564" y="5323029"/>
            <a:ext cx="2983501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Usulan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Pemberdayaan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Masyarakat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Perikanan</a:t>
            </a:r>
            <a:endParaRPr lang="en-US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0147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86613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05132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31230D-5DEF-4F34-B056-96F228155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7" t="44513" r="9395" b="22353"/>
          <a:stretch/>
        </p:blipFill>
        <p:spPr>
          <a:xfrm>
            <a:off x="221226" y="892284"/>
            <a:ext cx="11756570" cy="2514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F8C7AD-7BFB-4522-8C84-EFB3C8243F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9" t="44298" r="9274" b="11379"/>
          <a:stretch/>
        </p:blipFill>
        <p:spPr>
          <a:xfrm>
            <a:off x="235974" y="3421687"/>
            <a:ext cx="11756570" cy="336368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6BA85E7-7B64-4711-8229-01D467222981}"/>
              </a:ext>
            </a:extLst>
          </p:cNvPr>
          <p:cNvSpPr/>
          <p:nvPr/>
        </p:nvSpPr>
        <p:spPr>
          <a:xfrm>
            <a:off x="591563" y="2386429"/>
            <a:ext cx="2983501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Pemberdayaan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Masyarakat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Perikanan</a:t>
            </a:r>
            <a:endParaRPr kumimoji="0" lang="en-US" sz="2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D7F2DE-B4B9-4C64-B0C1-0D75756FED1C}"/>
              </a:ext>
            </a:extLst>
          </p:cNvPr>
          <p:cNvSpPr/>
          <p:nvPr/>
        </p:nvSpPr>
        <p:spPr>
          <a:xfrm>
            <a:off x="469178" y="4595697"/>
            <a:ext cx="322827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Pengelolaan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dan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Pemasaran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Produksi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Perikanan</a:t>
            </a:r>
            <a:endParaRPr kumimoji="0" lang="en-US" sz="2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265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>
            <a:extLst>
              <a:ext uri="{FF2B5EF4-FFF2-40B4-BE49-F238E27FC236}">
                <a16:creationId xmlns:a16="http://schemas.microsoft.com/office/drawing/2014/main" id="{59CAB810-A720-4D22-9753-E5C18D1B4E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9261" y="86613"/>
            <a:ext cx="10493478" cy="790868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110" tIns="30056" rIns="60110" bIns="30056" anchor="ctr"/>
          <a:lstStyle/>
          <a:p>
            <a:pPr marL="0" marR="0" lvl="0" indent="0" algn="ctr" defTabSz="6010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7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MS Gothic" pitchFamily="49" charset="-128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EA4036F-F3F2-4686-8A88-D6D9249A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05132"/>
            <a:ext cx="10439400" cy="866775"/>
          </a:xfrm>
          <a:prstGeom prst="rect">
            <a:avLst/>
          </a:prstGeom>
          <a:extLst/>
        </p:spPr>
        <p:txBody>
          <a:bodyPr vert="horz" wrap="square" lIns="75935" tIns="37967" rIns="75935" bIns="37967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5pPr>
            <a:lvl6pPr marL="342798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6pPr>
            <a:lvl7pPr marL="685597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028394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371191" algn="l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USULAN PROGRAM / KEGIATAN UNTUK RENJA DISKAN 2020</a:t>
            </a:r>
            <a:b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2AD6C6-D230-4A93-B4ED-E8E5BADCB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8" t="44513" r="9395" b="28592"/>
          <a:stretch/>
        </p:blipFill>
        <p:spPr>
          <a:xfrm>
            <a:off x="159462" y="1071907"/>
            <a:ext cx="11873752" cy="20694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D7F2DE-B4B9-4C64-B0C1-0D75756FED1C}"/>
              </a:ext>
            </a:extLst>
          </p:cNvPr>
          <p:cNvSpPr/>
          <p:nvPr/>
        </p:nvSpPr>
        <p:spPr>
          <a:xfrm rot="20739347">
            <a:off x="234280" y="2921168"/>
            <a:ext cx="322827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Usulan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Pengelolaan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dan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Pemasaran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Produksi</a:t>
            </a: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/>
                <a:ea typeface="+mn-ea"/>
                <a:cs typeface="+mn-cs"/>
              </a:rPr>
              <a:t>Perikanan</a:t>
            </a:r>
            <a:endParaRPr kumimoji="0" lang="en-US" sz="2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44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9E3E3-6102-4019-814B-2B0090998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6031" y="1352808"/>
            <a:ext cx="5473170" cy="1348828"/>
          </a:xfrm>
        </p:spPr>
        <p:txBody>
          <a:bodyPr>
            <a:normAutofit/>
          </a:bodyPr>
          <a:lstStyle/>
          <a:p>
            <a:r>
              <a:rPr lang="en-US" sz="4600" dirty="0">
                <a:latin typeface="Segoe Script" panose="020B0504020000000003" pitchFamily="34" charset="0"/>
              </a:rPr>
              <a:t>TERIMA KASIH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65A5D-550A-4D71-B34B-56E8F11D6638}"/>
              </a:ext>
            </a:extLst>
          </p:cNvPr>
          <p:cNvSpPr txBox="1"/>
          <p:nvPr/>
        </p:nvSpPr>
        <p:spPr>
          <a:xfrm>
            <a:off x="4558153" y="5171212"/>
            <a:ext cx="53201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DINAS PERIKANAN KABUPATEN BULELENG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40DD63-AAEB-4118-8951-EC832FE2A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298" y="4849061"/>
            <a:ext cx="1236530" cy="109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0604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4.xml><?xml version="1.0" encoding="utf-8"?>
<a:theme xmlns:a="http://schemas.openxmlformats.org/drawingml/2006/main" name="1_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5264</TotalTime>
  <Words>1025</Words>
  <Application>Microsoft Office PowerPoint</Application>
  <PresentationFormat>Widescreen</PresentationFormat>
  <Paragraphs>291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26</vt:i4>
      </vt:variant>
    </vt:vector>
  </HeadingPairs>
  <TitlesOfParts>
    <vt:vector size="53" baseType="lpstr">
      <vt:lpstr>Arial</vt:lpstr>
      <vt:lpstr>Arial Narrow</vt:lpstr>
      <vt:lpstr>Calibri</vt:lpstr>
      <vt:lpstr>Calibri Light</vt:lpstr>
      <vt:lpstr>Cambria</vt:lpstr>
      <vt:lpstr>Century Gothic</vt:lpstr>
      <vt:lpstr>Franklin Gothic Book</vt:lpstr>
      <vt:lpstr>Franklin Gothic Medium</vt:lpstr>
      <vt:lpstr>Garamond</vt:lpstr>
      <vt:lpstr>Goudy Old Style</vt:lpstr>
      <vt:lpstr>Impact</vt:lpstr>
      <vt:lpstr>Rockwell</vt:lpstr>
      <vt:lpstr>Rockwell Condensed</vt:lpstr>
      <vt:lpstr>Rockwell Extra Bold</vt:lpstr>
      <vt:lpstr>Segoe Print</vt:lpstr>
      <vt:lpstr>Segoe Script</vt:lpstr>
      <vt:lpstr>Sylfaen</vt:lpstr>
      <vt:lpstr>Tahoma</vt:lpstr>
      <vt:lpstr>Tw Cen MT</vt:lpstr>
      <vt:lpstr>Wingdings</vt:lpstr>
      <vt:lpstr>Wingdings 2</vt:lpstr>
      <vt:lpstr>Droplet</vt:lpstr>
      <vt:lpstr>Trek</vt:lpstr>
      <vt:lpstr>Wood Type</vt:lpstr>
      <vt:lpstr>1_Trek</vt:lpstr>
      <vt:lpstr>Office Theme</vt:lpstr>
      <vt:lpstr>3_Office Theme</vt:lpstr>
      <vt:lpstr>PROGRAM PENANGGULANGAN KEMISKINAN 2019 DAN RENCANA KERJA TAHUN 2020 dinas Perikanan kabupaten buleleng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 DAN KEGIATAN PRIORITAS DINAS PERIKANAN KABUPATEN BULELENG</vt:lpstr>
      <vt:lpstr>PROGRAM PENANGGULANGAN KEMISKINAN DINAS perikanan kabupaten buleleng tahun 2019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TARGET RPJMD DAN RENSTRA DISKAN TAHUN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AKUNTABILITAS KINERJA INSTANSI PEMERINTAHAN 2016</dc:title>
  <dc:creator>Personal</dc:creator>
  <cp:lastModifiedBy>dewa rahjana</cp:lastModifiedBy>
  <cp:revision>263</cp:revision>
  <cp:lastPrinted>2019-04-08T02:40:48Z</cp:lastPrinted>
  <dcterms:created xsi:type="dcterms:W3CDTF">2017-08-24T14:56:03Z</dcterms:created>
  <dcterms:modified xsi:type="dcterms:W3CDTF">2019-05-01T07:49:37Z</dcterms:modified>
</cp:coreProperties>
</file>