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26"/>
  </p:notesMasterIdLst>
  <p:handoutMasterIdLst>
    <p:handoutMasterId r:id="rId27"/>
  </p:handoutMasterIdLst>
  <p:sldIdLst>
    <p:sldId id="281" r:id="rId3"/>
    <p:sldId id="282" r:id="rId4"/>
    <p:sldId id="1163" r:id="rId5"/>
    <p:sldId id="288" r:id="rId6"/>
    <p:sldId id="300" r:id="rId7"/>
    <p:sldId id="301" r:id="rId8"/>
    <p:sldId id="1169" r:id="rId9"/>
    <p:sldId id="1165" r:id="rId10"/>
    <p:sldId id="894" r:id="rId11"/>
    <p:sldId id="1194" r:id="rId12"/>
    <p:sldId id="1168" r:id="rId13"/>
    <p:sldId id="312" r:id="rId14"/>
    <p:sldId id="265" r:id="rId15"/>
    <p:sldId id="302" r:id="rId16"/>
    <p:sldId id="307" r:id="rId17"/>
    <p:sldId id="308" r:id="rId18"/>
    <p:sldId id="309" r:id="rId19"/>
    <p:sldId id="310" r:id="rId20"/>
    <p:sldId id="304" r:id="rId21"/>
    <p:sldId id="303" r:id="rId22"/>
    <p:sldId id="306" r:id="rId23"/>
    <p:sldId id="311" r:id="rId24"/>
    <p:sldId id="286" r:id="rId25"/>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88" autoAdjust="0"/>
    <p:restoredTop sz="94061" autoAdjust="0"/>
  </p:normalViewPr>
  <p:slideViewPr>
    <p:cSldViewPr>
      <p:cViewPr varScale="1">
        <p:scale>
          <a:sx n="61" d="100"/>
          <a:sy n="61" d="100"/>
        </p:scale>
        <p:origin x="156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0" cy="501015"/>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3901699" y="0"/>
            <a:ext cx="2984870" cy="501015"/>
          </a:xfrm>
          <a:prstGeom prst="rect">
            <a:avLst/>
          </a:prstGeom>
        </p:spPr>
        <p:txBody>
          <a:bodyPr vert="horz" lIns="94229" tIns="47114" rIns="94229" bIns="47114" rtlCol="0"/>
          <a:lstStyle>
            <a:lvl1pPr algn="r">
              <a:defRPr sz="1200"/>
            </a:lvl1pPr>
          </a:lstStyle>
          <a:p>
            <a:fld id="{7E946F99-5015-4DE7-89C6-06D18DC42C27}" type="datetimeFigureOut">
              <a:rPr lang="en-US" smtClean="0"/>
              <a:t>5/16/2019</a:t>
            </a:fld>
            <a:endParaRPr lang="en-US"/>
          </a:p>
        </p:txBody>
      </p:sp>
      <p:sp>
        <p:nvSpPr>
          <p:cNvPr id="4" name="Footer Placeholder 3"/>
          <p:cNvSpPr>
            <a:spLocks noGrp="1"/>
          </p:cNvSpPr>
          <p:nvPr>
            <p:ph type="ftr" sz="quarter" idx="2"/>
          </p:nvPr>
        </p:nvSpPr>
        <p:spPr>
          <a:xfrm>
            <a:off x="1" y="9517546"/>
            <a:ext cx="2984870" cy="501015"/>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3901699" y="9517546"/>
            <a:ext cx="2984870" cy="501015"/>
          </a:xfrm>
          <a:prstGeom prst="rect">
            <a:avLst/>
          </a:prstGeom>
        </p:spPr>
        <p:txBody>
          <a:bodyPr vert="horz" lIns="94229" tIns="47114" rIns="94229" bIns="47114" rtlCol="0" anchor="b"/>
          <a:lstStyle>
            <a:lvl1pPr algn="r">
              <a:defRPr sz="1200"/>
            </a:lvl1pPr>
          </a:lstStyle>
          <a:p>
            <a:fld id="{A6F5D9A5-127A-462B-B8D4-D9ED8BDBB8A2}" type="slidenum">
              <a:rPr lang="en-US" smtClean="0"/>
              <a:t>‹#›</a:t>
            </a:fld>
            <a:endParaRPr lang="en-US"/>
          </a:p>
        </p:txBody>
      </p:sp>
    </p:spTree>
    <p:extLst>
      <p:ext uri="{BB962C8B-B14F-4D97-AF65-F5344CB8AC3E}">
        <p14:creationId xmlns:p14="http://schemas.microsoft.com/office/powerpoint/2010/main" val="37280950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0" cy="501015"/>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3901699" y="0"/>
            <a:ext cx="2984870" cy="501015"/>
          </a:xfrm>
          <a:prstGeom prst="rect">
            <a:avLst/>
          </a:prstGeom>
        </p:spPr>
        <p:txBody>
          <a:bodyPr vert="horz" lIns="94229" tIns="47114" rIns="94229" bIns="47114" rtlCol="0"/>
          <a:lstStyle>
            <a:lvl1pPr algn="r">
              <a:defRPr sz="1200"/>
            </a:lvl1pPr>
          </a:lstStyle>
          <a:p>
            <a:fld id="{CDB08762-5835-4322-A42A-59236B6C0C6C}" type="datetimeFigureOut">
              <a:rPr lang="en-US" smtClean="0"/>
              <a:t>5/16/2019</a:t>
            </a:fld>
            <a:endParaRPr lang="en-US"/>
          </a:p>
        </p:txBody>
      </p:sp>
      <p:sp>
        <p:nvSpPr>
          <p:cNvPr id="4" name="Slide Image Placeholder 3"/>
          <p:cNvSpPr>
            <a:spLocks noGrp="1" noRot="1" noChangeAspect="1"/>
          </p:cNvSpPr>
          <p:nvPr>
            <p:ph type="sldImg" idx="2"/>
          </p:nvPr>
        </p:nvSpPr>
        <p:spPr>
          <a:xfrm>
            <a:off x="941388" y="752475"/>
            <a:ext cx="5005387" cy="3756025"/>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517546"/>
            <a:ext cx="2984870" cy="501015"/>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3901699" y="9517546"/>
            <a:ext cx="2984870" cy="501015"/>
          </a:xfrm>
          <a:prstGeom prst="rect">
            <a:avLst/>
          </a:prstGeom>
        </p:spPr>
        <p:txBody>
          <a:bodyPr vert="horz" lIns="94229" tIns="47114" rIns="94229" bIns="47114" rtlCol="0" anchor="b"/>
          <a:lstStyle>
            <a:lvl1pPr algn="r">
              <a:defRPr sz="1200"/>
            </a:lvl1pPr>
          </a:lstStyle>
          <a:p>
            <a:fld id="{A73B88E7-FA5A-44B6-9F7F-6A7690ECBFA1}" type="slidenum">
              <a:rPr lang="en-US" smtClean="0"/>
              <a:t>‹#›</a:t>
            </a:fld>
            <a:endParaRPr lang="en-US"/>
          </a:p>
        </p:txBody>
      </p:sp>
    </p:spTree>
    <p:extLst>
      <p:ext uri="{BB962C8B-B14F-4D97-AF65-F5344CB8AC3E}">
        <p14:creationId xmlns:p14="http://schemas.microsoft.com/office/powerpoint/2010/main" val="339775391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939800" y="750888"/>
            <a:ext cx="5008563" cy="3757612"/>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8817" y="4759642"/>
            <a:ext cx="5510530" cy="4509135"/>
          </a:xfrm>
          <a:prstGeom prst="rect">
            <a:avLst/>
          </a:prstGeom>
        </p:spPr>
        <p:txBody>
          <a:bodyPr spcFirstLastPara="1" wrap="square" lIns="109869" tIns="109869" rIns="109869" bIns="109869" anchor="t" anchorCtr="0">
            <a:noAutofit/>
          </a:bodyPr>
          <a:lstStyle/>
          <a:p>
            <a:pPr marL="0" indent="0">
              <a:buNone/>
            </a:pPr>
            <a:endParaRPr/>
          </a:p>
        </p:txBody>
      </p:sp>
    </p:spTree>
    <p:extLst>
      <p:ext uri="{BB962C8B-B14F-4D97-AF65-F5344CB8AC3E}">
        <p14:creationId xmlns:p14="http://schemas.microsoft.com/office/powerpoint/2010/main" val="1707622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939800" y="750888"/>
            <a:ext cx="5008563" cy="3757612"/>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8817" y="4759642"/>
            <a:ext cx="5510530" cy="4509135"/>
          </a:xfrm>
          <a:prstGeom prst="rect">
            <a:avLst/>
          </a:prstGeom>
        </p:spPr>
        <p:txBody>
          <a:bodyPr spcFirstLastPara="1" wrap="square" lIns="109869" tIns="109869" rIns="109869" bIns="109869" anchor="t" anchorCtr="0">
            <a:noAutofit/>
          </a:bodyPr>
          <a:lstStyle/>
          <a:p>
            <a:pPr marL="0" indent="0">
              <a:buNone/>
            </a:pPr>
            <a:endParaRPr/>
          </a:p>
        </p:txBody>
      </p:sp>
    </p:spTree>
    <p:extLst>
      <p:ext uri="{BB962C8B-B14F-4D97-AF65-F5344CB8AC3E}">
        <p14:creationId xmlns:p14="http://schemas.microsoft.com/office/powerpoint/2010/main" val="416089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id-ID"/>
          </a:p>
        </p:txBody>
      </p:sp>
      <p:sp>
        <p:nvSpPr>
          <p:cNvPr id="51204" name="Slide Number Placeholder 3"/>
          <p:cNvSpPr>
            <a:spLocks noGrp="1"/>
          </p:cNvSpPr>
          <p:nvPr>
            <p:ph type="sldNum" sz="quarter" idx="5"/>
          </p:nvPr>
        </p:nvSpPr>
        <p:spPr>
          <a:noFill/>
        </p:spPr>
        <p:txBody>
          <a:bodyPr/>
          <a:lstStyle/>
          <a:p>
            <a:pPr marL="0" marR="0" lvl="0" indent="0" algn="r" defTabSz="1216871" rtl="0" eaLnBrk="0" fontAlgn="base" latinLnBrk="0" hangingPunct="0">
              <a:lnSpc>
                <a:spcPct val="100000"/>
              </a:lnSpc>
              <a:spcBef>
                <a:spcPct val="0"/>
              </a:spcBef>
              <a:spcAft>
                <a:spcPct val="0"/>
              </a:spcAft>
              <a:buClrTx/>
              <a:buSzTx/>
              <a:buFontTx/>
              <a:buNone/>
              <a:tabLst/>
              <a:defRPr/>
            </a:pPr>
            <a:fld id="{0839A703-05FB-41EC-AD80-0184366495BA}" type="slidenum">
              <a:rPr kumimoji="0" lang="en-US" sz="17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1216871" rtl="0" eaLnBrk="0" fontAlgn="base" latinLnBrk="0" hangingPunct="0">
                <a:lnSpc>
                  <a:spcPct val="100000"/>
                </a:lnSpc>
                <a:spcBef>
                  <a:spcPct val="0"/>
                </a:spcBef>
                <a:spcAft>
                  <a:spcPct val="0"/>
                </a:spcAft>
                <a:buClrTx/>
                <a:buSzTx/>
                <a:buFontTx/>
                <a:buNone/>
                <a:tabLst/>
                <a:defRPr/>
              </a:pPr>
              <a:t>7</a:t>
            </a:fld>
            <a:endPar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47204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763588" y="835025"/>
            <a:ext cx="5576887" cy="4183063"/>
          </a:xfrm>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216871" eaLnBrk="0" hangingPunct="0">
              <a:defRPr sz="3200">
                <a:solidFill>
                  <a:schemeClr val="tx1"/>
                </a:solidFill>
                <a:latin typeface="Arial Black" pitchFamily="34" charset="0"/>
                <a:cs typeface="Arial" charset="0"/>
              </a:defRPr>
            </a:lvl1pPr>
            <a:lvl2pPr marL="733886" indent="-282264" defTabSz="1216871" eaLnBrk="0" hangingPunct="0">
              <a:defRPr sz="3200">
                <a:solidFill>
                  <a:schemeClr val="tx1"/>
                </a:solidFill>
                <a:latin typeface="Arial Black" pitchFamily="34" charset="0"/>
                <a:cs typeface="Arial" charset="0"/>
              </a:defRPr>
            </a:lvl2pPr>
            <a:lvl3pPr marL="1129055" indent="-225811" defTabSz="1216871" eaLnBrk="0" hangingPunct="0">
              <a:defRPr sz="3200">
                <a:solidFill>
                  <a:schemeClr val="tx1"/>
                </a:solidFill>
                <a:latin typeface="Arial Black" pitchFamily="34" charset="0"/>
                <a:cs typeface="Arial" charset="0"/>
              </a:defRPr>
            </a:lvl3pPr>
            <a:lvl4pPr marL="1580678" indent="-225811" defTabSz="1216871" eaLnBrk="0" hangingPunct="0">
              <a:defRPr sz="3200">
                <a:solidFill>
                  <a:schemeClr val="tx1"/>
                </a:solidFill>
                <a:latin typeface="Arial Black" pitchFamily="34" charset="0"/>
                <a:cs typeface="Arial" charset="0"/>
              </a:defRPr>
            </a:lvl4pPr>
            <a:lvl5pPr marL="2032300" indent="-225811" defTabSz="1216871" eaLnBrk="0" hangingPunct="0">
              <a:defRPr sz="3200">
                <a:solidFill>
                  <a:schemeClr val="tx1"/>
                </a:solidFill>
                <a:latin typeface="Arial Black" pitchFamily="34" charset="0"/>
                <a:cs typeface="Arial" charset="0"/>
              </a:defRPr>
            </a:lvl5pPr>
            <a:lvl6pPr marL="2483922" indent="-225811" defTabSz="1216871" eaLnBrk="0" fontAlgn="base" hangingPunct="0">
              <a:spcBef>
                <a:spcPct val="0"/>
              </a:spcBef>
              <a:spcAft>
                <a:spcPct val="0"/>
              </a:spcAft>
              <a:defRPr sz="3200">
                <a:solidFill>
                  <a:schemeClr val="tx1"/>
                </a:solidFill>
                <a:latin typeface="Arial Black" pitchFamily="34" charset="0"/>
                <a:cs typeface="Arial" charset="0"/>
              </a:defRPr>
            </a:lvl6pPr>
            <a:lvl7pPr marL="2935544" indent="-225811" defTabSz="1216871" eaLnBrk="0" fontAlgn="base" hangingPunct="0">
              <a:spcBef>
                <a:spcPct val="0"/>
              </a:spcBef>
              <a:spcAft>
                <a:spcPct val="0"/>
              </a:spcAft>
              <a:defRPr sz="3200">
                <a:solidFill>
                  <a:schemeClr val="tx1"/>
                </a:solidFill>
                <a:latin typeface="Arial Black" pitchFamily="34" charset="0"/>
                <a:cs typeface="Arial" charset="0"/>
              </a:defRPr>
            </a:lvl7pPr>
            <a:lvl8pPr marL="3387166" indent="-225811" defTabSz="1216871" eaLnBrk="0" fontAlgn="base" hangingPunct="0">
              <a:spcBef>
                <a:spcPct val="0"/>
              </a:spcBef>
              <a:spcAft>
                <a:spcPct val="0"/>
              </a:spcAft>
              <a:defRPr sz="3200">
                <a:solidFill>
                  <a:schemeClr val="tx1"/>
                </a:solidFill>
                <a:latin typeface="Arial Black" pitchFamily="34" charset="0"/>
                <a:cs typeface="Arial" charset="0"/>
              </a:defRPr>
            </a:lvl8pPr>
            <a:lvl9pPr marL="3838788" indent="-225811" defTabSz="1216871" eaLnBrk="0" fontAlgn="base" hangingPunct="0">
              <a:spcBef>
                <a:spcPct val="0"/>
              </a:spcBef>
              <a:spcAft>
                <a:spcPct val="0"/>
              </a:spcAft>
              <a:defRPr sz="3200">
                <a:solidFill>
                  <a:schemeClr val="tx1"/>
                </a:solidFill>
                <a:latin typeface="Arial Black" pitchFamily="34" charset="0"/>
                <a:cs typeface="Arial" charset="0"/>
              </a:defRPr>
            </a:lvl9pPr>
          </a:lstStyle>
          <a:p>
            <a:pPr marL="0" marR="0" lvl="0" indent="0" algn="r" defTabSz="1216871" rtl="0" eaLnBrk="0" fontAlgn="base" latinLnBrk="0" hangingPunct="0">
              <a:lnSpc>
                <a:spcPct val="100000"/>
              </a:lnSpc>
              <a:spcBef>
                <a:spcPct val="0"/>
              </a:spcBef>
              <a:spcAft>
                <a:spcPct val="0"/>
              </a:spcAft>
              <a:buClrTx/>
              <a:buSzTx/>
              <a:buFontTx/>
              <a:buNone/>
              <a:tabLst/>
              <a:defRPr/>
            </a:pPr>
            <a:fld id="{FDC89A94-C1DE-4715-8686-F57F9BFAB0F5}" type="slidenum">
              <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rPr>
              <a:pPr marL="0" marR="0" lvl="0" indent="0" algn="r" defTabSz="1216871" rtl="0" eaLnBrk="0" fontAlgn="base" latinLnBrk="0" hangingPunct="0">
                <a:lnSpc>
                  <a:spcPct val="100000"/>
                </a:lnSpc>
                <a:spcBef>
                  <a:spcPct val="0"/>
                </a:spcBef>
                <a:spcAft>
                  <a:spcPct val="0"/>
                </a:spcAft>
                <a:buClrTx/>
                <a:buSzTx/>
                <a:buFontTx/>
                <a:buNone/>
                <a:tabLst/>
                <a:defRPr/>
              </a:pPr>
              <a:t>9</a:t>
            </a:fld>
            <a:endPar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3291284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id-ID"/>
          </a:p>
        </p:txBody>
      </p:sp>
      <p:sp>
        <p:nvSpPr>
          <p:cNvPr id="54276" name="Slide Number Placeholder 3"/>
          <p:cNvSpPr>
            <a:spLocks noGrp="1"/>
          </p:cNvSpPr>
          <p:nvPr>
            <p:ph type="sldNum" sz="quarter" idx="5"/>
          </p:nvPr>
        </p:nvSpPr>
        <p:spPr>
          <a:noFill/>
        </p:spPr>
        <p:txBody>
          <a:bodyPr/>
          <a:lstStyle/>
          <a:p>
            <a:pPr marL="0" marR="0" lvl="0" indent="0" algn="r" defTabSz="1216871" rtl="0" eaLnBrk="0" fontAlgn="base" latinLnBrk="0" hangingPunct="0">
              <a:lnSpc>
                <a:spcPct val="100000"/>
              </a:lnSpc>
              <a:spcBef>
                <a:spcPct val="0"/>
              </a:spcBef>
              <a:spcAft>
                <a:spcPct val="0"/>
              </a:spcAft>
              <a:buClrTx/>
              <a:buSzTx/>
              <a:buFontTx/>
              <a:buNone/>
              <a:tabLst/>
              <a:defRPr/>
            </a:pPr>
            <a:fld id="{28AAADD4-85A3-48DB-82B5-84551B7BDEEF}" type="slidenum">
              <a:rPr kumimoji="0" lang="en-US" sz="17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1216871" rtl="0" eaLnBrk="0" fontAlgn="base" latinLnBrk="0" hangingPunct="0">
                <a:lnSpc>
                  <a:spcPct val="100000"/>
                </a:lnSpc>
                <a:spcBef>
                  <a:spcPct val="0"/>
                </a:spcBef>
                <a:spcAft>
                  <a:spcPct val="0"/>
                </a:spcAft>
                <a:buClrTx/>
                <a:buSzTx/>
                <a:buFontTx/>
                <a:buNone/>
                <a:tabLst/>
                <a:defRPr/>
              </a:pPr>
              <a:t>10</a:t>
            </a:fld>
            <a:endParaRPr kumimoji="0" lang="en-US" sz="17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31001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749300" y="839788"/>
            <a:ext cx="5603875" cy="4203700"/>
          </a:xfrm>
          <a:ln/>
        </p:spPr>
      </p:sp>
      <p:sp>
        <p:nvSpPr>
          <p:cNvPr id="54275" name="Rectangle 3"/>
          <p:cNvSpPr>
            <a:spLocks noGrp="1" noChangeArrowheads="1"/>
          </p:cNvSpPr>
          <p:nvPr>
            <p:ph type="body" idx="1"/>
          </p:nvPr>
        </p:nvSpPr>
        <p:spPr>
          <a:xfrm>
            <a:off x="947738" y="5323047"/>
            <a:ext cx="5207000" cy="5045815"/>
          </a:xfrm>
          <a:noFill/>
          <a:ln/>
        </p:spPr>
        <p:txBody>
          <a:bodyPr/>
          <a:lstStyle/>
          <a:p>
            <a:pPr eaLnBrk="1" hangingPunct="1"/>
            <a:r>
              <a:rPr lang="en-US"/>
              <a:t>Kebijakan</a:t>
            </a:r>
          </a:p>
          <a:p>
            <a:pPr eaLnBrk="1" hangingPunct="1"/>
            <a:endParaRPr lang="en-US"/>
          </a:p>
        </p:txBody>
      </p:sp>
    </p:spTree>
    <p:extLst>
      <p:ext uri="{BB962C8B-B14F-4D97-AF65-F5344CB8AC3E}">
        <p14:creationId xmlns:p14="http://schemas.microsoft.com/office/powerpoint/2010/main" val="2869243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F38CDF6-9A2F-4CF1-80CA-8E389CAAD22C}" type="datetime1">
              <a:rPr lang="en-US" smtClean="0">
                <a:solidFill>
                  <a:prstClr val="black">
                    <a:tint val="75000"/>
                  </a:prstClr>
                </a:solidFill>
              </a:rPr>
              <a:t>5/16/2019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A93DC2B-62C6-4A8E-9AC3-CC3D6FC4D4EC}" type="slidenum">
              <a:rPr lang="en-US"/>
              <a:pPr>
                <a:defRPr/>
              </a:pPr>
              <a:t>‹#›</a:t>
            </a:fld>
            <a:endParaRPr lang="en-US"/>
          </a:p>
        </p:txBody>
      </p:sp>
    </p:spTree>
    <p:extLst>
      <p:ext uri="{BB962C8B-B14F-4D97-AF65-F5344CB8AC3E}">
        <p14:creationId xmlns:p14="http://schemas.microsoft.com/office/powerpoint/2010/main" val="157434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F413BB3-004E-4F0E-B59C-9A408A9874CA}" type="datetime1">
              <a:rPr lang="en-US" smtClean="0">
                <a:solidFill>
                  <a:prstClr val="black">
                    <a:tint val="75000"/>
                  </a:prstClr>
                </a:solidFill>
              </a:rPr>
              <a:t>5/16/2019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782D952-8805-4523-A2CA-E284D9238346}" type="slidenum">
              <a:rPr lang="en-US"/>
              <a:pPr>
                <a:defRPr/>
              </a:pPr>
              <a:t>‹#›</a:t>
            </a:fld>
            <a:endParaRPr lang="en-US"/>
          </a:p>
        </p:txBody>
      </p:sp>
    </p:spTree>
    <p:extLst>
      <p:ext uri="{BB962C8B-B14F-4D97-AF65-F5344CB8AC3E}">
        <p14:creationId xmlns:p14="http://schemas.microsoft.com/office/powerpoint/2010/main" val="3428004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F223C43-0AC9-42B4-814D-5B2CDF6E1A14}" type="datetime1">
              <a:rPr lang="en-US" smtClean="0">
                <a:solidFill>
                  <a:prstClr val="black">
                    <a:tint val="75000"/>
                  </a:prstClr>
                </a:solidFill>
              </a:rPr>
              <a:t>5/16/2019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4E3FF9F-B931-4CF3-827E-A7DD4C3B3E7C}" type="slidenum">
              <a:rPr lang="en-US"/>
              <a:pPr>
                <a:defRPr/>
              </a:pPr>
              <a:t>‹#›</a:t>
            </a:fld>
            <a:endParaRPr lang="en-US"/>
          </a:p>
        </p:txBody>
      </p:sp>
    </p:spTree>
    <p:extLst>
      <p:ext uri="{BB962C8B-B14F-4D97-AF65-F5344CB8AC3E}">
        <p14:creationId xmlns:p14="http://schemas.microsoft.com/office/powerpoint/2010/main" val="170422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C7D1FE7-6237-4C6F-9DDD-CA09DDE5D9D9}" type="datetime1">
              <a:rPr lang="en-US" smtClean="0">
                <a:solidFill>
                  <a:prstClr val="black">
                    <a:tint val="75000"/>
                  </a:prstClr>
                </a:solidFill>
              </a:rPr>
              <a:t>5/16/2019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F17ED3C-AFEF-4B6D-A582-5C6AA5389BE8}" type="slidenum">
              <a:rPr lang="en-US"/>
              <a:pPr>
                <a:defRPr/>
              </a:pPr>
              <a:t>‹#›</a:t>
            </a:fld>
            <a:endParaRPr lang="en-US"/>
          </a:p>
        </p:txBody>
      </p:sp>
    </p:spTree>
    <p:extLst>
      <p:ext uri="{BB962C8B-B14F-4D97-AF65-F5344CB8AC3E}">
        <p14:creationId xmlns:p14="http://schemas.microsoft.com/office/powerpoint/2010/main" val="581151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7DDD8E3-3CCE-41A9-9882-5D5EED33C6AE}" type="datetime1">
              <a:rPr lang="en-US" smtClean="0">
                <a:solidFill>
                  <a:prstClr val="black">
                    <a:tint val="75000"/>
                  </a:prstClr>
                </a:solidFill>
              </a:rPr>
              <a:t>5/16/2019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E28AD7C-1222-4D03-9C07-231BA86BEEBB}" type="slidenum">
              <a:rPr lang="en-US"/>
              <a:pPr>
                <a:defRPr/>
              </a:pPr>
              <a:t>‹#›</a:t>
            </a:fld>
            <a:endParaRPr lang="en-US"/>
          </a:p>
        </p:txBody>
      </p:sp>
    </p:spTree>
    <p:extLst>
      <p:ext uri="{BB962C8B-B14F-4D97-AF65-F5344CB8AC3E}">
        <p14:creationId xmlns:p14="http://schemas.microsoft.com/office/powerpoint/2010/main" val="165580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ECE5FAC-4A3A-440B-BD33-447C94980848}" type="datetime1">
              <a:rPr lang="en-US" smtClean="0">
                <a:solidFill>
                  <a:prstClr val="black">
                    <a:tint val="75000"/>
                  </a:prstClr>
                </a:solidFill>
              </a:rPr>
              <a:t>5/16/2019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B9674BE-BEC4-4F5C-94A9-25926DE3C14C}" type="slidenum">
              <a:rPr lang="en-US"/>
              <a:pPr>
                <a:defRPr/>
              </a:pPr>
              <a:t>‹#›</a:t>
            </a:fld>
            <a:endParaRPr lang="en-US"/>
          </a:p>
        </p:txBody>
      </p:sp>
    </p:spTree>
    <p:extLst>
      <p:ext uri="{BB962C8B-B14F-4D97-AF65-F5344CB8AC3E}">
        <p14:creationId xmlns:p14="http://schemas.microsoft.com/office/powerpoint/2010/main" val="2456220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A84764-AC9C-451C-8614-C09DB5483B0F}" type="datetime1">
              <a:rPr lang="en-US" smtClean="0">
                <a:solidFill>
                  <a:prstClr val="black">
                    <a:tint val="75000"/>
                  </a:prstClr>
                </a:solidFill>
              </a:rPr>
              <a:t>5/16/2019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AD1073A-4EDF-4F00-83E7-F5C8C55E868C}" type="slidenum">
              <a:rPr lang="en-US"/>
              <a:pPr>
                <a:defRPr/>
              </a:pPr>
              <a:t>‹#›</a:t>
            </a:fld>
            <a:endParaRPr lang="en-US"/>
          </a:p>
        </p:txBody>
      </p:sp>
    </p:spTree>
    <p:extLst>
      <p:ext uri="{BB962C8B-B14F-4D97-AF65-F5344CB8AC3E}">
        <p14:creationId xmlns:p14="http://schemas.microsoft.com/office/powerpoint/2010/main" val="2314708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6666E1C-B805-44D8-8742-22372C0049D3}" type="datetime1">
              <a:rPr lang="en-US" smtClean="0">
                <a:solidFill>
                  <a:prstClr val="black">
                    <a:tint val="75000"/>
                  </a:prstClr>
                </a:solidFill>
              </a:rPr>
              <a:t>5/16/2019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1FDA596-D915-4D1B-96CD-FD96C7CFCFB8}" type="slidenum">
              <a:rPr lang="en-US"/>
              <a:pPr>
                <a:defRPr/>
              </a:pPr>
              <a:t>‹#›</a:t>
            </a:fld>
            <a:endParaRPr lang="en-US"/>
          </a:p>
        </p:txBody>
      </p:sp>
    </p:spTree>
    <p:extLst>
      <p:ext uri="{BB962C8B-B14F-4D97-AF65-F5344CB8AC3E}">
        <p14:creationId xmlns:p14="http://schemas.microsoft.com/office/powerpoint/2010/main" val="435447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8A58A8D-459D-4603-B958-5F60E7E88AE7}" type="datetime1">
              <a:rPr lang="en-US" smtClean="0">
                <a:solidFill>
                  <a:prstClr val="black">
                    <a:tint val="75000"/>
                  </a:prstClr>
                </a:solidFill>
              </a:rPr>
              <a:t>5/16/2019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73344AD-88AF-44D9-9A26-A1AD25BD88CE}" type="slidenum">
              <a:rPr lang="en-US"/>
              <a:pPr>
                <a:defRPr/>
              </a:pPr>
              <a:t>‹#›</a:t>
            </a:fld>
            <a:endParaRPr lang="en-US"/>
          </a:p>
        </p:txBody>
      </p:sp>
    </p:spTree>
    <p:extLst>
      <p:ext uri="{BB962C8B-B14F-4D97-AF65-F5344CB8AC3E}">
        <p14:creationId xmlns:p14="http://schemas.microsoft.com/office/powerpoint/2010/main" val="381440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7A8FF26-82E7-4C70-934B-1D301EB5A8C5}" type="datetime1">
              <a:rPr lang="en-US" smtClean="0">
                <a:solidFill>
                  <a:prstClr val="black">
                    <a:tint val="75000"/>
                  </a:prstClr>
                </a:solidFill>
              </a:rPr>
              <a:t>5/16/2019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3FDA019-991F-48B7-BB83-DD0265ADCBF8}" type="slidenum">
              <a:rPr lang="en-US"/>
              <a:pPr>
                <a:defRPr/>
              </a:pPr>
              <a:t>‹#›</a:t>
            </a:fld>
            <a:endParaRPr lang="en-US"/>
          </a:p>
        </p:txBody>
      </p:sp>
    </p:spTree>
    <p:extLst>
      <p:ext uri="{BB962C8B-B14F-4D97-AF65-F5344CB8AC3E}">
        <p14:creationId xmlns:p14="http://schemas.microsoft.com/office/powerpoint/2010/main" val="346561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20AD02-F0F0-4F0E-B135-5913A0B943A6}" type="datetime1">
              <a:rPr lang="en-US" smtClean="0">
                <a:solidFill>
                  <a:prstClr val="black">
                    <a:tint val="75000"/>
                  </a:prstClr>
                </a:solidFill>
              </a:rPr>
              <a:t>5/16/2019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8D0782B-3BEB-4468-A483-767AC2E7CC17}" type="slidenum">
              <a:rPr lang="en-US"/>
              <a:pPr>
                <a:defRPr/>
              </a:pPr>
              <a:t>‹#›</a:t>
            </a:fld>
            <a:endParaRPr lang="en-US"/>
          </a:p>
        </p:txBody>
      </p:sp>
    </p:spTree>
    <p:extLst>
      <p:ext uri="{BB962C8B-B14F-4D97-AF65-F5344CB8AC3E}">
        <p14:creationId xmlns:p14="http://schemas.microsoft.com/office/powerpoint/2010/main" val="3011624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 2 columns" type="twoColTx">
  <p:cSld name="Title + 2 columns">
    <p:spTree>
      <p:nvGrpSpPr>
        <p:cNvPr id="1" name="Shape 51"/>
        <p:cNvGrpSpPr/>
        <p:nvPr/>
      </p:nvGrpSpPr>
      <p:grpSpPr>
        <a:xfrm>
          <a:off x="0" y="0"/>
          <a:ext cx="0" cy="0"/>
          <a:chOff x="0" y="0"/>
          <a:chExt cx="0" cy="0"/>
        </a:xfrm>
      </p:grpSpPr>
      <p:sp>
        <p:nvSpPr>
          <p:cNvPr id="52" name="Shape 52"/>
          <p:cNvSpPr/>
          <p:nvPr/>
        </p:nvSpPr>
        <p:spPr>
          <a:xfrm>
            <a:off x="0" y="1"/>
            <a:ext cx="9143954" cy="6857852"/>
          </a:xfrm>
          <a:custGeom>
            <a:avLst/>
            <a:gdLst/>
            <a:ahLst/>
            <a:cxnLst/>
            <a:rect l="0" t="0" r="0" b="0"/>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p:nvPr/>
        </p:nvSpPr>
        <p:spPr>
          <a:xfrm>
            <a:off x="2007374" y="3735975"/>
            <a:ext cx="1494925" cy="1209753"/>
          </a:xfrm>
          <a:custGeom>
            <a:avLst/>
            <a:gdLst/>
            <a:ahLst/>
            <a:cxnLst/>
            <a:rect l="0" t="0" r="0" b="0"/>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 name="Shape 54"/>
          <p:cNvSpPr/>
          <p:nvPr/>
        </p:nvSpPr>
        <p:spPr>
          <a:xfrm rot="758744">
            <a:off x="1198314" y="4527106"/>
            <a:ext cx="582376" cy="1159708"/>
          </a:xfrm>
          <a:custGeom>
            <a:avLst/>
            <a:gdLst/>
            <a:ahLst/>
            <a:cxnLst/>
            <a:rect l="0" t="0" r="0" b="0"/>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 name="Shape 55"/>
          <p:cNvSpPr/>
          <p:nvPr/>
        </p:nvSpPr>
        <p:spPr>
          <a:xfrm>
            <a:off x="1993115" y="0"/>
            <a:ext cx="1828888" cy="1857437"/>
          </a:xfrm>
          <a:custGeom>
            <a:avLst/>
            <a:gdLst/>
            <a:ahLst/>
            <a:cxnLst/>
            <a:rect l="0" t="0" r="0" b="0"/>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 name="Shape 56"/>
          <p:cNvSpPr/>
          <p:nvPr/>
        </p:nvSpPr>
        <p:spPr>
          <a:xfrm>
            <a:off x="1793105" y="5657699"/>
            <a:ext cx="1271637" cy="1200183"/>
          </a:xfrm>
          <a:custGeom>
            <a:avLst/>
            <a:gdLst/>
            <a:ahLst/>
            <a:cxnLst/>
            <a:rect l="0" t="0" r="0" b="0"/>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 name="Shape 57"/>
          <p:cNvSpPr/>
          <p:nvPr/>
        </p:nvSpPr>
        <p:spPr>
          <a:xfrm>
            <a:off x="0" y="3876557"/>
            <a:ext cx="971624" cy="2143128"/>
          </a:xfrm>
          <a:custGeom>
            <a:avLst/>
            <a:gdLst/>
            <a:ahLst/>
            <a:cxnLst/>
            <a:rect l="0" t="0" r="0" b="0"/>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Shape 58"/>
          <p:cNvSpPr txBox="1">
            <a:spLocks noGrp="1"/>
          </p:cNvSpPr>
          <p:nvPr>
            <p:ph type="title"/>
          </p:nvPr>
        </p:nvSpPr>
        <p:spPr>
          <a:xfrm>
            <a:off x="3822000" y="1190967"/>
            <a:ext cx="4864800" cy="9212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59" name="Shape 59"/>
          <p:cNvSpPr txBox="1">
            <a:spLocks noGrp="1"/>
          </p:cNvSpPr>
          <p:nvPr>
            <p:ph type="body" idx="1"/>
          </p:nvPr>
        </p:nvSpPr>
        <p:spPr>
          <a:xfrm>
            <a:off x="3822000" y="2301200"/>
            <a:ext cx="2361300" cy="40320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60" name="Shape 60"/>
          <p:cNvSpPr txBox="1">
            <a:spLocks noGrp="1"/>
          </p:cNvSpPr>
          <p:nvPr>
            <p:ph type="body" idx="2"/>
          </p:nvPr>
        </p:nvSpPr>
        <p:spPr>
          <a:xfrm>
            <a:off x="6325498" y="2301200"/>
            <a:ext cx="2361300" cy="40320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61" name="Shape 61"/>
          <p:cNvSpPr txBox="1">
            <a:spLocks noGrp="1"/>
          </p:cNvSpPr>
          <p:nvPr>
            <p:ph type="sldNum" idx="12"/>
          </p:nvPr>
        </p:nvSpPr>
        <p:spPr>
          <a:xfrm>
            <a:off x="76209" y="6333135"/>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72500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endParaRPr lang="id-ID"/>
          </a:p>
        </p:txBody>
      </p:sp>
      <p:sp>
        <p:nvSpPr>
          <p:cNvPr id="3" name="Text Placeholder 2"/>
          <p:cNvSpPr>
            <a:spLocks noGrp="1"/>
          </p:cNvSpPr>
          <p:nvPr>
            <p:ph type="body" sz="half" idx="1"/>
          </p:nvPr>
        </p:nvSpPr>
        <p:spPr>
          <a:xfrm>
            <a:off x="457200"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1" y="1600206"/>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10"/>
          <p:cNvSpPr>
            <a:spLocks noGrp="1"/>
          </p:cNvSpPr>
          <p:nvPr>
            <p:ph type="dt" sz="half" idx="10"/>
          </p:nvPr>
        </p:nvSpPr>
        <p:spPr/>
        <p:txBody>
          <a:bodyPr/>
          <a:lstStyle>
            <a:lvl1pPr>
              <a:defRPr/>
            </a:lvl1pPr>
          </a:lstStyle>
          <a:p>
            <a:pPr>
              <a:defRPr/>
            </a:pPr>
            <a:endParaRPr lang="en-US"/>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08EEA1B9-9D0D-41D8-9D00-498F031F083A}" type="slidenum">
              <a:rPr lang="en-US"/>
              <a:pPr>
                <a:defRPr/>
              </a:pPr>
              <a:t>‹#›</a:t>
            </a:fld>
            <a:endParaRPr lang="en-US"/>
          </a:p>
        </p:txBody>
      </p:sp>
    </p:spTree>
    <p:extLst>
      <p:ext uri="{BB962C8B-B14F-4D97-AF65-F5344CB8AC3E}">
        <p14:creationId xmlns:p14="http://schemas.microsoft.com/office/powerpoint/2010/main" val="16811530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endParaRPr lang="id-ID"/>
          </a:p>
        </p:txBody>
      </p:sp>
      <p:sp>
        <p:nvSpPr>
          <p:cNvPr id="3" name="Table Placeholder 2"/>
          <p:cNvSpPr>
            <a:spLocks noGrp="1"/>
          </p:cNvSpPr>
          <p:nvPr>
            <p:ph type="tbl" idx="1"/>
          </p:nvPr>
        </p:nvSpPr>
        <p:spPr>
          <a:xfrm>
            <a:off x="457200" y="1600206"/>
            <a:ext cx="8229600" cy="4530725"/>
          </a:xfrm>
        </p:spPr>
        <p:txBody>
          <a:bodyPr>
            <a:normAutofit/>
          </a:bodyPr>
          <a:lstStyle/>
          <a:p>
            <a:pPr lvl="0"/>
            <a:endParaRPr lang="id-ID" noProof="0"/>
          </a:p>
        </p:txBody>
      </p:sp>
      <p:sp>
        <p:nvSpPr>
          <p:cNvPr id="4" name="Date Placeholder 10"/>
          <p:cNvSpPr>
            <a:spLocks noGrp="1"/>
          </p:cNvSpPr>
          <p:nvPr>
            <p:ph type="dt" sz="half" idx="10"/>
          </p:nvPr>
        </p:nvSpPr>
        <p:spPr/>
        <p:txBody>
          <a:bodyPr/>
          <a:lstStyle>
            <a:lvl1pPr>
              <a:defRPr/>
            </a:lvl1pPr>
          </a:lstStyle>
          <a:p>
            <a:pPr>
              <a:defRPr/>
            </a:pPr>
            <a:endParaRPr lang="en-US"/>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1E1127D2-A9B7-4907-878D-340A17A7EF5C}" type="slidenum">
              <a:rPr lang="en-US"/>
              <a:pPr>
                <a:defRPr/>
              </a:pPr>
              <a:t>‹#›</a:t>
            </a:fld>
            <a:endParaRPr lang="en-US"/>
          </a:p>
        </p:txBody>
      </p:sp>
    </p:spTree>
    <p:extLst>
      <p:ext uri="{BB962C8B-B14F-4D97-AF65-F5344CB8AC3E}">
        <p14:creationId xmlns:p14="http://schemas.microsoft.com/office/powerpoint/2010/main" val="36984719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43088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defTabSz="808787"/>
            <a:endParaRPr lang="en-US" sz="1592">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defTabSz="808787"/>
            <a:fld id="{1D8BD707-D9CF-40AE-B4C6-C98DA3205C09}" type="datetimeFigureOut">
              <a:rPr lang="en-US" sz="1592" smtClean="0">
                <a:solidFill>
                  <a:prstClr val="black">
                    <a:tint val="75000"/>
                  </a:prstClr>
                </a:solidFill>
              </a:rPr>
              <a:pPr defTabSz="808787"/>
              <a:t>5/16/2019</a:t>
            </a:fld>
            <a:endParaRPr lang="en-US" sz="1592">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defTabSz="808787"/>
            <a:fld id="{B6F15528-21DE-4FAA-801E-634DDDAF4B2B}" type="slidenum">
              <a:rPr lang="en-US" sz="1592" smtClean="0">
                <a:solidFill>
                  <a:prstClr val="black">
                    <a:tint val="75000"/>
                  </a:prstClr>
                </a:solidFill>
              </a:rPr>
              <a:pPr defTabSz="808787"/>
              <a:t>‹#›</a:t>
            </a:fld>
            <a:endParaRPr lang="en-US" sz="1592">
              <a:solidFill>
                <a:prstClr val="black">
                  <a:tint val="75000"/>
                </a:prstClr>
              </a:solidFill>
            </a:endParaRPr>
          </a:p>
        </p:txBody>
      </p:sp>
    </p:spTree>
    <p:extLst>
      <p:ext uri="{BB962C8B-B14F-4D97-AF65-F5344CB8AC3E}">
        <p14:creationId xmlns:p14="http://schemas.microsoft.com/office/powerpoint/2010/main" val="4092656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2563" y="26394"/>
            <a:ext cx="8958873" cy="381195"/>
          </a:xfrm>
        </p:spPr>
        <p:txBody>
          <a:bodyPr lIns="0" tIns="0" rIns="0" bIns="0"/>
          <a:lstStyle>
            <a:lvl1pPr>
              <a:defRPr sz="2477" b="1" i="0">
                <a:solidFill>
                  <a:schemeClr val="tx1"/>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defTabSz="808787"/>
            <a:endParaRPr lang="en-US" sz="1592">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defTabSz="808787"/>
            <a:fld id="{1D8BD707-D9CF-40AE-B4C6-C98DA3205C09}" type="datetimeFigureOut">
              <a:rPr lang="en-US" sz="1592" smtClean="0">
                <a:solidFill>
                  <a:prstClr val="black">
                    <a:tint val="75000"/>
                  </a:prstClr>
                </a:solidFill>
              </a:rPr>
              <a:pPr defTabSz="808787"/>
              <a:t>5/16/2019</a:t>
            </a:fld>
            <a:endParaRPr lang="en-US" sz="1592">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defTabSz="808787"/>
            <a:fld id="{B6F15528-21DE-4FAA-801E-634DDDAF4B2B}" type="slidenum">
              <a:rPr lang="en-US" sz="1592" smtClean="0">
                <a:solidFill>
                  <a:prstClr val="black">
                    <a:tint val="75000"/>
                  </a:prstClr>
                </a:solidFill>
              </a:rPr>
              <a:pPr defTabSz="808787"/>
              <a:t>‹#›</a:t>
            </a:fld>
            <a:endParaRPr lang="en-US" sz="1592">
              <a:solidFill>
                <a:prstClr val="black">
                  <a:tint val="75000"/>
                </a:prstClr>
              </a:solidFill>
            </a:endParaRPr>
          </a:p>
        </p:txBody>
      </p:sp>
    </p:spTree>
    <p:extLst>
      <p:ext uri="{BB962C8B-B14F-4D97-AF65-F5344CB8AC3E}">
        <p14:creationId xmlns:p14="http://schemas.microsoft.com/office/powerpoint/2010/main" val="1299758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92563" y="26394"/>
            <a:ext cx="8958873" cy="381195"/>
          </a:xfrm>
        </p:spPr>
        <p:txBody>
          <a:bodyPr lIns="0" tIns="0" rIns="0" bIns="0"/>
          <a:lstStyle>
            <a:lvl1pPr>
              <a:defRPr sz="2477" b="1" i="0">
                <a:solidFill>
                  <a:schemeClr val="tx1"/>
                </a:solidFill>
                <a:latin typeface="Cambria"/>
                <a:cs typeface="Cambria"/>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defTabSz="808787"/>
            <a:endParaRPr lang="en-US" sz="1592">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defTabSz="808787"/>
            <a:fld id="{1D8BD707-D9CF-40AE-B4C6-C98DA3205C09}" type="datetimeFigureOut">
              <a:rPr lang="en-US" sz="1592" smtClean="0">
                <a:solidFill>
                  <a:prstClr val="black">
                    <a:tint val="75000"/>
                  </a:prstClr>
                </a:solidFill>
              </a:rPr>
              <a:pPr defTabSz="808787"/>
              <a:t>5/16/2019</a:t>
            </a:fld>
            <a:endParaRPr lang="en-US" sz="1592">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defTabSz="808787"/>
            <a:fld id="{B6F15528-21DE-4FAA-801E-634DDDAF4B2B}" type="slidenum">
              <a:rPr lang="en-US" sz="1592" smtClean="0">
                <a:solidFill>
                  <a:prstClr val="black">
                    <a:tint val="75000"/>
                  </a:prstClr>
                </a:solidFill>
              </a:rPr>
              <a:pPr defTabSz="808787"/>
              <a:t>‹#›</a:t>
            </a:fld>
            <a:endParaRPr lang="en-US" sz="1592">
              <a:solidFill>
                <a:prstClr val="black">
                  <a:tint val="75000"/>
                </a:prstClr>
              </a:solidFill>
            </a:endParaRPr>
          </a:p>
        </p:txBody>
      </p:sp>
    </p:spTree>
    <p:extLst>
      <p:ext uri="{BB962C8B-B14F-4D97-AF65-F5344CB8AC3E}">
        <p14:creationId xmlns:p14="http://schemas.microsoft.com/office/powerpoint/2010/main" val="3272784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92563" y="26394"/>
            <a:ext cx="8958873" cy="381195"/>
          </a:xfrm>
        </p:spPr>
        <p:txBody>
          <a:bodyPr lIns="0" tIns="0" rIns="0" bIns="0"/>
          <a:lstStyle>
            <a:lvl1pPr>
              <a:defRPr sz="2477" b="1" i="0">
                <a:solidFill>
                  <a:schemeClr val="tx1"/>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defTabSz="808787"/>
            <a:endParaRPr lang="en-US" sz="1592">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defTabSz="808787"/>
            <a:fld id="{1D8BD707-D9CF-40AE-B4C6-C98DA3205C09}" type="datetimeFigureOut">
              <a:rPr lang="en-US" sz="1592" smtClean="0">
                <a:solidFill>
                  <a:prstClr val="black">
                    <a:tint val="75000"/>
                  </a:prstClr>
                </a:solidFill>
              </a:rPr>
              <a:pPr defTabSz="808787"/>
              <a:t>5/16/2019</a:t>
            </a:fld>
            <a:endParaRPr lang="en-US" sz="1592">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defTabSz="808787"/>
            <a:fld id="{B6F15528-21DE-4FAA-801E-634DDDAF4B2B}" type="slidenum">
              <a:rPr lang="en-US" sz="1592" smtClean="0">
                <a:solidFill>
                  <a:prstClr val="black">
                    <a:tint val="75000"/>
                  </a:prstClr>
                </a:solidFill>
              </a:rPr>
              <a:pPr defTabSz="808787"/>
              <a:t>‹#›</a:t>
            </a:fld>
            <a:endParaRPr lang="en-US" sz="1592">
              <a:solidFill>
                <a:prstClr val="black">
                  <a:tint val="75000"/>
                </a:prstClr>
              </a:solidFill>
            </a:endParaRPr>
          </a:p>
        </p:txBody>
      </p:sp>
    </p:spTree>
    <p:extLst>
      <p:ext uri="{BB962C8B-B14F-4D97-AF65-F5344CB8AC3E}">
        <p14:creationId xmlns:p14="http://schemas.microsoft.com/office/powerpoint/2010/main" val="2320149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defTabSz="808787"/>
            <a:endParaRPr lang="en-US" sz="1592">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defTabSz="808787"/>
            <a:fld id="{1D8BD707-D9CF-40AE-B4C6-C98DA3205C09}" type="datetimeFigureOut">
              <a:rPr lang="en-US" sz="1592" smtClean="0">
                <a:solidFill>
                  <a:prstClr val="black">
                    <a:tint val="75000"/>
                  </a:prstClr>
                </a:solidFill>
              </a:rPr>
              <a:pPr defTabSz="808787"/>
              <a:t>5/16/2019</a:t>
            </a:fld>
            <a:endParaRPr lang="en-US" sz="1592">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defTabSz="808787"/>
            <a:fld id="{B6F15528-21DE-4FAA-801E-634DDDAF4B2B}" type="slidenum">
              <a:rPr lang="en-US" sz="1592" smtClean="0">
                <a:solidFill>
                  <a:prstClr val="black">
                    <a:tint val="75000"/>
                  </a:prstClr>
                </a:solidFill>
              </a:rPr>
              <a:pPr defTabSz="808787"/>
              <a:t>‹#›</a:t>
            </a:fld>
            <a:endParaRPr lang="en-US" sz="1592">
              <a:solidFill>
                <a:prstClr val="black">
                  <a:tint val="75000"/>
                </a:prstClr>
              </a:solidFill>
            </a:endParaRPr>
          </a:p>
        </p:txBody>
      </p:sp>
    </p:spTree>
    <p:extLst>
      <p:ext uri="{BB962C8B-B14F-4D97-AF65-F5344CB8AC3E}">
        <p14:creationId xmlns:p14="http://schemas.microsoft.com/office/powerpoint/2010/main" val="4207113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cSld name="Kosong">
    <p:spTree>
      <p:nvGrpSpPr>
        <p:cNvPr id="1" name=""/>
        <p:cNvGrpSpPr/>
        <p:nvPr/>
      </p:nvGrpSpPr>
      <p:grpSpPr>
        <a:xfrm>
          <a:off x="0" y="0"/>
          <a:ext cx="0" cy="0"/>
          <a:chOff x="0" y="0"/>
          <a:chExt cx="0" cy="0"/>
        </a:xfrm>
      </p:grpSpPr>
      <p:sp>
        <p:nvSpPr>
          <p:cNvPr id="3" name="Tampungan Kaki 2"/>
          <p:cNvSpPr>
            <a:spLocks noGrp="1"/>
          </p:cNvSpPr>
          <p:nvPr>
            <p:ph type="ftr" sz="quarter" idx="11"/>
          </p:nvPr>
        </p:nvSpPr>
        <p:spPr>
          <a:xfrm>
            <a:off x="3108960" y="6377940"/>
            <a:ext cx="2926080" cy="245003"/>
          </a:xfrm>
        </p:spPr>
        <p:txBody>
          <a:bodyPr rtlCol="0"/>
          <a:lstStyle/>
          <a:p>
            <a:pPr defTabSz="808787"/>
            <a:r>
              <a:rPr lang="id-ID" sz="1592">
                <a:solidFill>
                  <a:prstClr val="black">
                    <a:tint val="75000"/>
                  </a:prstClr>
                </a:solidFill>
              </a:rPr>
              <a:t>Tambahkan footer</a:t>
            </a:r>
            <a:endParaRPr lang="id-ID" sz="1592" dirty="0">
              <a:solidFill>
                <a:prstClr val="black">
                  <a:tint val="75000"/>
                </a:prstClr>
              </a:solidFill>
            </a:endParaRPr>
          </a:p>
        </p:txBody>
      </p:sp>
      <p:sp>
        <p:nvSpPr>
          <p:cNvPr id="2" name="Placeholder Tanggal 1"/>
          <p:cNvSpPr>
            <a:spLocks noGrp="1"/>
          </p:cNvSpPr>
          <p:nvPr>
            <p:ph type="dt" sz="half" idx="10"/>
          </p:nvPr>
        </p:nvSpPr>
        <p:spPr>
          <a:xfrm>
            <a:off x="457200" y="6377940"/>
            <a:ext cx="2103120" cy="245003"/>
          </a:xfrm>
        </p:spPr>
        <p:txBody>
          <a:bodyPr rtlCol="0"/>
          <a:lstStyle/>
          <a:p>
            <a:pPr defTabSz="808787"/>
            <a:fld id="{9438F925-C5EE-4A61-BDDB-D161E4591640}" type="datetime1">
              <a:rPr lang="id-ID" sz="1592" smtClean="0">
                <a:solidFill>
                  <a:prstClr val="black">
                    <a:tint val="75000"/>
                  </a:prstClr>
                </a:solidFill>
              </a:rPr>
              <a:pPr defTabSz="808787"/>
              <a:t>16/05/2019</a:t>
            </a:fld>
            <a:endParaRPr lang="id-ID" sz="1592" dirty="0">
              <a:solidFill>
                <a:prstClr val="black">
                  <a:tint val="75000"/>
                </a:prstClr>
              </a:solidFill>
            </a:endParaRPr>
          </a:p>
        </p:txBody>
      </p:sp>
      <p:sp>
        <p:nvSpPr>
          <p:cNvPr id="4" name="Placeholder Nomor Slide 3"/>
          <p:cNvSpPr>
            <a:spLocks noGrp="1"/>
          </p:cNvSpPr>
          <p:nvPr>
            <p:ph type="sldNum" sz="quarter" idx="12"/>
          </p:nvPr>
        </p:nvSpPr>
        <p:spPr>
          <a:xfrm>
            <a:off x="6583680" y="6377940"/>
            <a:ext cx="2103120" cy="245003"/>
          </a:xfrm>
        </p:spPr>
        <p:txBody>
          <a:bodyPr rtlCol="0"/>
          <a:lstStyle/>
          <a:p>
            <a:pPr defTabSz="808787"/>
            <a:fld id="{AAEAE4A8-A6E5-453E-B946-FB774B73F48C}" type="slidenum">
              <a:rPr lang="id-ID" sz="1592" smtClean="0">
                <a:solidFill>
                  <a:prstClr val="black">
                    <a:tint val="75000"/>
                  </a:prstClr>
                </a:solidFill>
              </a:rPr>
              <a:pPr defTabSz="808787"/>
              <a:t>‹#›</a:t>
            </a:fld>
            <a:endParaRPr lang="id-ID" sz="1592" dirty="0">
              <a:solidFill>
                <a:prstClr val="black">
                  <a:tint val="75000"/>
                </a:prstClr>
              </a:solidFill>
            </a:endParaRPr>
          </a:p>
        </p:txBody>
      </p:sp>
    </p:spTree>
    <p:extLst>
      <p:ext uri="{BB962C8B-B14F-4D97-AF65-F5344CB8AC3E}">
        <p14:creationId xmlns:p14="http://schemas.microsoft.com/office/powerpoint/2010/main" val="316712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d-ID"/>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d-ID"/>
              <a:t>Click to edit Master text styles</a:t>
            </a:r>
          </a:p>
          <a:p>
            <a:pPr lvl="1"/>
            <a:r>
              <a:rPr lang="en-US" altLang="id-ID"/>
              <a:t>Second level</a:t>
            </a:r>
          </a:p>
          <a:p>
            <a:pPr lvl="2"/>
            <a:r>
              <a:rPr lang="en-US" altLang="id-ID"/>
              <a:t>Third level</a:t>
            </a:r>
          </a:p>
          <a:p>
            <a:pPr lvl="3"/>
            <a:r>
              <a:rPr lang="en-US" altLang="id-ID"/>
              <a:t>Fourth level</a:t>
            </a:r>
          </a:p>
          <a:p>
            <a:pPr lvl="4"/>
            <a:r>
              <a:rPr lang="en-US" altLang="id-ID"/>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D6646F18-FE8B-4E25-810F-2A8D35F6E802}" type="datetime1">
              <a:rPr lang="en-US" smtClean="0">
                <a:solidFill>
                  <a:prstClr val="black">
                    <a:tint val="75000"/>
                  </a:prstClr>
                </a:solidFill>
              </a:rPr>
              <a:t>5/16/2019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4A30E1AF-7A4E-4FA3-B675-AA061D510F33}"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3016161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 id="2147483685" r:id="rId13"/>
    <p:sldLayoutId id="2147483686" r:id="rId14"/>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2563" y="26394"/>
            <a:ext cx="8958873" cy="430887"/>
          </a:xfrm>
          <a:prstGeom prst="rect">
            <a:avLst/>
          </a:prstGeom>
        </p:spPr>
        <p:txBody>
          <a:bodyPr wrap="square" lIns="0" tIns="0" rIns="0" bIns="0">
            <a:spAutoFit/>
          </a:bodyPr>
          <a:lstStyle>
            <a:lvl1pPr>
              <a:defRPr sz="2800" b="1" i="0">
                <a:solidFill>
                  <a:schemeClr val="tx1"/>
                </a:solidFill>
                <a:latin typeface="Cambria"/>
                <a:cs typeface="Cambria"/>
              </a:defRPr>
            </a:lvl1pPr>
          </a:lstStyle>
          <a:p>
            <a:endParaRPr/>
          </a:p>
        </p:txBody>
      </p:sp>
      <p:sp>
        <p:nvSpPr>
          <p:cNvPr id="3" name="Holder 3"/>
          <p:cNvSpPr>
            <a:spLocks noGrp="1"/>
          </p:cNvSpPr>
          <p:nvPr>
            <p:ph type="body" idx="1"/>
          </p:nvPr>
        </p:nvSpPr>
        <p:spPr>
          <a:xfrm>
            <a:off x="110761" y="3184177"/>
            <a:ext cx="8922477"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5003"/>
          </a:xfrm>
          <a:prstGeom prst="rect">
            <a:avLst/>
          </a:prstGeom>
        </p:spPr>
        <p:txBody>
          <a:bodyPr wrap="square" lIns="0" tIns="0" rIns="0" bIns="0">
            <a:spAutoFit/>
          </a:bodyPr>
          <a:lstStyle>
            <a:lvl1pPr algn="ctr">
              <a:defRPr>
                <a:solidFill>
                  <a:schemeClr val="tx1">
                    <a:tint val="75000"/>
                  </a:schemeClr>
                </a:solidFill>
              </a:defRPr>
            </a:lvl1pPr>
          </a:lstStyle>
          <a:p>
            <a:pPr defTabSz="808787"/>
            <a:endParaRPr lang="en-US" sz="1592">
              <a:solidFill>
                <a:prstClr val="black">
                  <a:tint val="75000"/>
                </a:prstClr>
              </a:solidFill>
            </a:endParaRPr>
          </a:p>
        </p:txBody>
      </p:sp>
      <p:sp>
        <p:nvSpPr>
          <p:cNvPr id="5" name="Holder 5"/>
          <p:cNvSpPr>
            <a:spLocks noGrp="1"/>
          </p:cNvSpPr>
          <p:nvPr>
            <p:ph type="dt" sz="half" idx="6"/>
          </p:nvPr>
        </p:nvSpPr>
        <p:spPr>
          <a:xfrm>
            <a:off x="457200" y="6377940"/>
            <a:ext cx="2103120" cy="245003"/>
          </a:xfrm>
          <a:prstGeom prst="rect">
            <a:avLst/>
          </a:prstGeom>
        </p:spPr>
        <p:txBody>
          <a:bodyPr wrap="square" lIns="0" tIns="0" rIns="0" bIns="0">
            <a:spAutoFit/>
          </a:bodyPr>
          <a:lstStyle>
            <a:lvl1pPr algn="l">
              <a:defRPr>
                <a:solidFill>
                  <a:schemeClr val="tx1">
                    <a:tint val="75000"/>
                  </a:schemeClr>
                </a:solidFill>
              </a:defRPr>
            </a:lvl1pPr>
          </a:lstStyle>
          <a:p>
            <a:pPr defTabSz="808787"/>
            <a:fld id="{1D8BD707-D9CF-40AE-B4C6-C98DA3205C09}" type="datetimeFigureOut">
              <a:rPr lang="en-US" sz="1592" smtClean="0">
                <a:solidFill>
                  <a:prstClr val="black">
                    <a:tint val="75000"/>
                  </a:prstClr>
                </a:solidFill>
              </a:rPr>
              <a:pPr defTabSz="808787"/>
              <a:t>5/16/2019</a:t>
            </a:fld>
            <a:endParaRPr lang="en-US" sz="1592">
              <a:solidFill>
                <a:prstClr val="black">
                  <a:tint val="75000"/>
                </a:prstClr>
              </a:solidFill>
            </a:endParaRPr>
          </a:p>
        </p:txBody>
      </p:sp>
      <p:sp>
        <p:nvSpPr>
          <p:cNvPr id="6" name="Holder 6"/>
          <p:cNvSpPr>
            <a:spLocks noGrp="1"/>
          </p:cNvSpPr>
          <p:nvPr>
            <p:ph type="sldNum" sz="quarter" idx="7"/>
          </p:nvPr>
        </p:nvSpPr>
        <p:spPr>
          <a:xfrm>
            <a:off x="6583680" y="6377940"/>
            <a:ext cx="2103120" cy="245003"/>
          </a:xfrm>
          <a:prstGeom prst="rect">
            <a:avLst/>
          </a:prstGeom>
        </p:spPr>
        <p:txBody>
          <a:bodyPr wrap="square" lIns="0" tIns="0" rIns="0" bIns="0">
            <a:spAutoFit/>
          </a:bodyPr>
          <a:lstStyle>
            <a:lvl1pPr algn="r">
              <a:defRPr>
                <a:solidFill>
                  <a:schemeClr val="tx1">
                    <a:tint val="75000"/>
                  </a:schemeClr>
                </a:solidFill>
              </a:defRPr>
            </a:lvl1pPr>
          </a:lstStyle>
          <a:p>
            <a:pPr defTabSz="808787"/>
            <a:fld id="{B6F15528-21DE-4FAA-801E-634DDDAF4B2B}" type="slidenum">
              <a:rPr lang="en-US" sz="1592" smtClean="0">
                <a:solidFill>
                  <a:prstClr val="black">
                    <a:tint val="75000"/>
                  </a:prstClr>
                </a:solidFill>
              </a:rPr>
              <a:pPr defTabSz="808787"/>
              <a:t>‹#›</a:t>
            </a:fld>
            <a:endParaRPr lang="en-US" sz="1592">
              <a:solidFill>
                <a:prstClr val="black">
                  <a:tint val="75000"/>
                </a:prstClr>
              </a:solidFill>
            </a:endParaRPr>
          </a:p>
        </p:txBody>
      </p:sp>
    </p:spTree>
    <p:extLst>
      <p:ext uri="{BB962C8B-B14F-4D97-AF65-F5344CB8AC3E}">
        <p14:creationId xmlns:p14="http://schemas.microsoft.com/office/powerpoint/2010/main" val="87530952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Lst>
  <p:txStyles>
    <p:titleStyle>
      <a:lvl1pPr>
        <a:defRPr>
          <a:latin typeface="+mj-lt"/>
          <a:ea typeface="+mj-ea"/>
          <a:cs typeface="+mj-cs"/>
        </a:defRPr>
      </a:lvl1pPr>
    </p:titleStyle>
    <p:bodyStyle>
      <a:lvl1pPr marL="0">
        <a:defRPr>
          <a:latin typeface="+mn-lt"/>
          <a:ea typeface="+mn-ea"/>
          <a:cs typeface="+mn-cs"/>
        </a:defRPr>
      </a:lvl1pPr>
      <a:lvl2pPr marL="404393">
        <a:defRPr>
          <a:latin typeface="+mn-lt"/>
          <a:ea typeface="+mn-ea"/>
          <a:cs typeface="+mn-cs"/>
        </a:defRPr>
      </a:lvl2pPr>
      <a:lvl3pPr marL="808787">
        <a:defRPr>
          <a:latin typeface="+mn-lt"/>
          <a:ea typeface="+mn-ea"/>
          <a:cs typeface="+mn-cs"/>
        </a:defRPr>
      </a:lvl3pPr>
      <a:lvl4pPr marL="1213180">
        <a:defRPr>
          <a:latin typeface="+mn-lt"/>
          <a:ea typeface="+mn-ea"/>
          <a:cs typeface="+mn-cs"/>
        </a:defRPr>
      </a:lvl4pPr>
      <a:lvl5pPr marL="1617574">
        <a:defRPr>
          <a:latin typeface="+mn-lt"/>
          <a:ea typeface="+mn-ea"/>
          <a:cs typeface="+mn-cs"/>
        </a:defRPr>
      </a:lvl5pPr>
      <a:lvl6pPr marL="2021967">
        <a:defRPr>
          <a:latin typeface="+mn-lt"/>
          <a:ea typeface="+mn-ea"/>
          <a:cs typeface="+mn-cs"/>
        </a:defRPr>
      </a:lvl6pPr>
      <a:lvl7pPr marL="2426360">
        <a:defRPr>
          <a:latin typeface="+mn-lt"/>
          <a:ea typeface="+mn-ea"/>
          <a:cs typeface="+mn-cs"/>
        </a:defRPr>
      </a:lvl7pPr>
      <a:lvl8pPr marL="2830754">
        <a:defRPr>
          <a:latin typeface="+mn-lt"/>
          <a:ea typeface="+mn-ea"/>
          <a:cs typeface="+mn-cs"/>
        </a:defRPr>
      </a:lvl8pPr>
      <a:lvl9pPr marL="3235147">
        <a:defRPr>
          <a:latin typeface="+mn-lt"/>
          <a:ea typeface="+mn-ea"/>
          <a:cs typeface="+mn-cs"/>
        </a:defRPr>
      </a:lvl9pPr>
    </p:bodyStyle>
    <p:otherStyle>
      <a:lvl1pPr marL="0">
        <a:defRPr>
          <a:latin typeface="+mn-lt"/>
          <a:ea typeface="+mn-ea"/>
          <a:cs typeface="+mn-cs"/>
        </a:defRPr>
      </a:lvl1pPr>
      <a:lvl2pPr marL="404393">
        <a:defRPr>
          <a:latin typeface="+mn-lt"/>
          <a:ea typeface="+mn-ea"/>
          <a:cs typeface="+mn-cs"/>
        </a:defRPr>
      </a:lvl2pPr>
      <a:lvl3pPr marL="808787">
        <a:defRPr>
          <a:latin typeface="+mn-lt"/>
          <a:ea typeface="+mn-ea"/>
          <a:cs typeface="+mn-cs"/>
        </a:defRPr>
      </a:lvl3pPr>
      <a:lvl4pPr marL="1213180">
        <a:defRPr>
          <a:latin typeface="+mn-lt"/>
          <a:ea typeface="+mn-ea"/>
          <a:cs typeface="+mn-cs"/>
        </a:defRPr>
      </a:lvl4pPr>
      <a:lvl5pPr marL="1617574">
        <a:defRPr>
          <a:latin typeface="+mn-lt"/>
          <a:ea typeface="+mn-ea"/>
          <a:cs typeface="+mn-cs"/>
        </a:defRPr>
      </a:lvl5pPr>
      <a:lvl6pPr marL="2021967">
        <a:defRPr>
          <a:latin typeface="+mn-lt"/>
          <a:ea typeface="+mn-ea"/>
          <a:cs typeface="+mn-cs"/>
        </a:defRPr>
      </a:lvl6pPr>
      <a:lvl7pPr marL="2426360">
        <a:defRPr>
          <a:latin typeface="+mn-lt"/>
          <a:ea typeface="+mn-ea"/>
          <a:cs typeface="+mn-cs"/>
        </a:defRPr>
      </a:lvl7pPr>
      <a:lvl8pPr marL="2830754">
        <a:defRPr>
          <a:latin typeface="+mn-lt"/>
          <a:ea typeface="+mn-ea"/>
          <a:cs typeface="+mn-cs"/>
        </a:defRPr>
      </a:lvl8pPr>
      <a:lvl9pPr marL="3235147">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jp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jp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jpg"/><Relationship Id="rId4" Type="http://schemas.openxmlformats.org/officeDocument/2006/relationships/image" Target="../media/image3.jpe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jpg"/><Relationship Id="rId4" Type="http://schemas.openxmlformats.org/officeDocument/2006/relationships/image" Target="../media/image3.jpe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1.jp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7.png"/><Relationship Id="rId7" Type="http://schemas.openxmlformats.org/officeDocument/2006/relationships/image" Target="../media/image38.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16" y="4938486"/>
            <a:ext cx="2395802" cy="1661324"/>
          </a:xfrm>
          <a:prstGeom prst="rect">
            <a:avLst/>
          </a:prstGeom>
          <a:ln w="9525">
            <a:noFill/>
          </a:ln>
        </p:spPr>
      </p:pic>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31324" r="13931"/>
          <a:stretch/>
        </p:blipFill>
        <p:spPr>
          <a:xfrm>
            <a:off x="117203" y="3733800"/>
            <a:ext cx="2201486" cy="1194741"/>
          </a:xfrm>
          <a:prstGeom prst="rect">
            <a:avLst/>
          </a:prstGeom>
        </p:spPr>
      </p:pic>
      <p:pic>
        <p:nvPicPr>
          <p:cNvPr id="20" name="Picture 8" descr="http://cina.panduanwisata.com/wp-content/themes/morning/functions/theme/thumb.php?src=/blogs.dir/29/files/2013/02/0124578.jpg&amp;w=630&amp;h=350&amp;zc=1&amp;a=c"/>
          <p:cNvPicPr>
            <a:picLocks noChangeAspect="1" noChangeArrowheads="1"/>
          </p:cNvPicPr>
          <p:nvPr/>
        </p:nvPicPr>
        <p:blipFill>
          <a:blip r:embed="rId4">
            <a:extLst>
              <a:ext uri="{28A0092B-C50C-407E-A947-70E740481C1C}">
                <a14:useLocalDpi xmlns:a14="http://schemas.microsoft.com/office/drawing/2010/main" val="0"/>
              </a:ext>
            </a:extLst>
          </a:blip>
          <a:srcRect r="25674"/>
          <a:stretch>
            <a:fillRect/>
          </a:stretch>
        </p:blipFill>
        <p:spPr bwMode="auto">
          <a:xfrm>
            <a:off x="110579" y="2514601"/>
            <a:ext cx="1959521"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4301" t="6442"/>
          <a:stretch/>
        </p:blipFill>
        <p:spPr>
          <a:xfrm>
            <a:off x="117203" y="1371600"/>
            <a:ext cx="1635397" cy="1142761"/>
          </a:xfrm>
          <a:prstGeom prst="rect">
            <a:avLst/>
          </a:prstGeom>
          <a:solidFill>
            <a:srgbClr val="FF0000"/>
          </a:solidFill>
          <a:ln w="28575">
            <a:noFill/>
          </a:ln>
        </p:spPr>
      </p:pic>
      <p:pic>
        <p:nvPicPr>
          <p:cNvPr id="21"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t="4961"/>
          <a:stretch/>
        </p:blipFill>
        <p:spPr bwMode="auto">
          <a:xfrm>
            <a:off x="117203" y="281871"/>
            <a:ext cx="1547525" cy="1089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bject 2"/>
          <p:cNvSpPr/>
          <p:nvPr/>
        </p:nvSpPr>
        <p:spPr>
          <a:xfrm>
            <a:off x="2361333" y="2538397"/>
            <a:ext cx="6740049" cy="2830821"/>
          </a:xfrm>
          <a:prstGeom prst="rect">
            <a:avLst/>
          </a:prstGeom>
          <a:blipFill>
            <a:blip r:embed="rId7" cstate="print"/>
            <a:stretch>
              <a:fillRect/>
            </a:stretch>
          </a:blipFill>
        </p:spPr>
        <p:txBody>
          <a:bodyPr wrap="square" lIns="0" tIns="0" rIns="0" bIns="0" rtlCol="0"/>
          <a:lstStyle/>
          <a:p>
            <a:pPr defTabSz="808787"/>
            <a:endParaRPr sz="1592">
              <a:solidFill>
                <a:prstClr val="black"/>
              </a:solidFill>
              <a:latin typeface="Calibri"/>
            </a:endParaRPr>
          </a:p>
        </p:txBody>
      </p:sp>
      <p:sp>
        <p:nvSpPr>
          <p:cNvPr id="7" name="object 7"/>
          <p:cNvSpPr/>
          <p:nvPr/>
        </p:nvSpPr>
        <p:spPr>
          <a:xfrm>
            <a:off x="1250389" y="228600"/>
            <a:ext cx="1272543" cy="6418669"/>
          </a:xfrm>
          <a:custGeom>
            <a:avLst/>
            <a:gdLst/>
            <a:ahLst/>
            <a:cxnLst/>
            <a:rect l="l" t="t" r="r" b="b"/>
            <a:pathLst>
              <a:path w="962025" h="5989955">
                <a:moveTo>
                  <a:pt x="962025" y="0"/>
                </a:moveTo>
                <a:lnTo>
                  <a:pt x="0" y="0"/>
                </a:lnTo>
                <a:lnTo>
                  <a:pt x="962025" y="5989634"/>
                </a:lnTo>
                <a:lnTo>
                  <a:pt x="962025" y="0"/>
                </a:lnTo>
                <a:close/>
              </a:path>
            </a:pathLst>
          </a:custGeom>
          <a:solidFill>
            <a:schemeClr val="accent3">
              <a:lumMod val="40000"/>
              <a:lumOff val="60000"/>
            </a:schemeClr>
          </a:solidFill>
        </p:spPr>
        <p:txBody>
          <a:bodyPr wrap="square" lIns="0" tIns="0" rIns="0" bIns="0" rtlCol="0"/>
          <a:lstStyle/>
          <a:p>
            <a:pPr defTabSz="808787"/>
            <a:endParaRPr sz="1592">
              <a:solidFill>
                <a:prstClr val="black"/>
              </a:solidFill>
              <a:latin typeface="Calibri"/>
            </a:endParaRPr>
          </a:p>
        </p:txBody>
      </p:sp>
      <p:pic>
        <p:nvPicPr>
          <p:cNvPr id="16" name="Picture 15"/>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3801" y="779548"/>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9" cstate="print"/>
          <a:srcRect/>
          <a:stretch>
            <a:fillRect/>
          </a:stretch>
        </p:blipFill>
        <p:spPr bwMode="auto">
          <a:xfrm>
            <a:off x="6019801" y="544284"/>
            <a:ext cx="1515268" cy="1450989"/>
          </a:xfrm>
          <a:prstGeom prst="rect">
            <a:avLst/>
          </a:prstGeom>
          <a:ln>
            <a:noFill/>
          </a:ln>
          <a:effectLst>
            <a:outerShdw blurRad="292100" dist="139700" dir="2700000" algn="tl" rotWithShape="0">
              <a:srgbClr val="333333">
                <a:alpha val="65000"/>
              </a:srgbClr>
            </a:outerShdw>
          </a:effectLst>
        </p:spPr>
      </p:pic>
      <p:sp>
        <p:nvSpPr>
          <p:cNvPr id="17" name="Title 1"/>
          <p:cNvSpPr txBox="1">
            <a:spLocks/>
          </p:cNvSpPr>
          <p:nvPr/>
        </p:nvSpPr>
        <p:spPr bwMode="auto">
          <a:xfrm>
            <a:off x="2491810" y="4572000"/>
            <a:ext cx="6575990" cy="6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1800" i="1" dirty="0"/>
              <a:t>Oleh</a:t>
            </a:r>
            <a:r>
              <a:rPr lang="en-US" sz="1800" dirty="0"/>
              <a:t>: </a:t>
            </a:r>
          </a:p>
          <a:p>
            <a:pPr algn="l"/>
            <a:r>
              <a:rPr lang="en-US" sz="1800" b="1" u="sng" dirty="0"/>
              <a:t>Ir. Made Arnika </a:t>
            </a:r>
          </a:p>
          <a:p>
            <a:pPr algn="l"/>
            <a:r>
              <a:rPr lang="en-US" sz="1800" dirty="0"/>
              <a:t>(</a:t>
            </a:r>
            <a:r>
              <a:rPr lang="en-US" sz="1800" dirty="0" err="1"/>
              <a:t>Kepala</a:t>
            </a:r>
            <a:r>
              <a:rPr lang="en-US" sz="1800" dirty="0"/>
              <a:t> </a:t>
            </a:r>
            <a:r>
              <a:rPr lang="en-US" sz="1800" dirty="0" err="1"/>
              <a:t>Dinas</a:t>
            </a:r>
            <a:r>
              <a:rPr lang="en-US" sz="1800" dirty="0"/>
              <a:t> </a:t>
            </a:r>
            <a:r>
              <a:rPr lang="en-US" sz="1800" dirty="0" err="1"/>
              <a:t>Perikanan</a:t>
            </a:r>
            <a:r>
              <a:rPr lang="en-US" sz="1800" dirty="0"/>
              <a:t> </a:t>
            </a:r>
            <a:r>
              <a:rPr lang="en-US" sz="1800" dirty="0" err="1"/>
              <a:t>Kab</a:t>
            </a:r>
            <a:r>
              <a:rPr lang="en-US" sz="1800" dirty="0"/>
              <a:t>. Buleleng)</a:t>
            </a:r>
          </a:p>
          <a:p>
            <a:pPr algn="l"/>
            <a:endParaRPr lang="en-US" sz="1800" u="sng" dirty="0"/>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4402">
            <a:off x="6688644" y="3899229"/>
            <a:ext cx="2222203" cy="15649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object 12"/>
          <p:cNvSpPr/>
          <p:nvPr/>
        </p:nvSpPr>
        <p:spPr>
          <a:xfrm>
            <a:off x="2561033" y="5365432"/>
            <a:ext cx="6506768" cy="59003"/>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defTabSz="808787"/>
            <a:endParaRPr sz="1592">
              <a:solidFill>
                <a:prstClr val="black"/>
              </a:solidFill>
              <a:latin typeface="Calibri"/>
            </a:endParaRPr>
          </a:p>
        </p:txBody>
      </p:sp>
      <p:sp>
        <p:nvSpPr>
          <p:cNvPr id="31" name="object 11"/>
          <p:cNvSpPr/>
          <p:nvPr/>
        </p:nvSpPr>
        <p:spPr>
          <a:xfrm>
            <a:off x="2561033" y="5257800"/>
            <a:ext cx="6506767" cy="5773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endParaRPr/>
          </a:p>
        </p:txBody>
      </p:sp>
      <p:sp>
        <p:nvSpPr>
          <p:cNvPr id="13" name="object 13"/>
          <p:cNvSpPr txBox="1"/>
          <p:nvPr/>
        </p:nvSpPr>
        <p:spPr>
          <a:xfrm>
            <a:off x="2590800" y="2898338"/>
            <a:ext cx="6669952" cy="861774"/>
          </a:xfrm>
          <a:prstGeom prst="rect">
            <a:avLst/>
          </a:prstGeom>
        </p:spPr>
        <p:txBody>
          <a:bodyPr vert="horz" wrap="square" lIns="0" tIns="0" rIns="0" bIns="0" rtlCol="0">
            <a:spAutoFit/>
          </a:bodyPr>
          <a:lstStyle/>
          <a:p>
            <a:pPr marL="11233" marR="4493" defTabSz="808787"/>
            <a:r>
              <a:rPr lang="id-ID" sz="2800" b="1" spc="-119" dirty="0">
                <a:solidFill>
                  <a:prstClr val="black"/>
                </a:solidFill>
                <a:latin typeface="Cambria"/>
                <a:cs typeface="Cambria"/>
              </a:rPr>
              <a:t>KEBIJAKAN PEMBANGUNAN PERIKANAN </a:t>
            </a:r>
          </a:p>
          <a:p>
            <a:pPr marL="11233" marR="4493" defTabSz="808787"/>
            <a:r>
              <a:rPr lang="id-ID" sz="2800" b="1" spc="-119" dirty="0">
                <a:solidFill>
                  <a:prstClr val="black"/>
                </a:solidFill>
                <a:latin typeface="Cambria"/>
                <a:cs typeface="Cambria"/>
              </a:rPr>
              <a:t>DI KAB. BULELENG</a:t>
            </a:r>
            <a:endParaRPr lang="id-ID" sz="2800" dirty="0">
              <a:solidFill>
                <a:prstClr val="black"/>
              </a:solidFill>
              <a:latin typeface="Cambria"/>
              <a:cs typeface="Cambria"/>
            </a:endParaRPr>
          </a:p>
        </p:txBody>
      </p:sp>
    </p:spTree>
    <p:extLst>
      <p:ext uri="{BB962C8B-B14F-4D97-AF65-F5344CB8AC3E}">
        <p14:creationId xmlns:p14="http://schemas.microsoft.com/office/powerpoint/2010/main" val="2071868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16" y="4938486"/>
            <a:ext cx="2395802" cy="1661324"/>
          </a:xfrm>
          <a:prstGeom prst="rect">
            <a:avLst/>
          </a:prstGeom>
          <a:ln w="9525">
            <a:noFill/>
          </a:ln>
        </p:spPr>
      </p:pic>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31324" r="13931"/>
          <a:stretch/>
        </p:blipFill>
        <p:spPr>
          <a:xfrm>
            <a:off x="117203" y="3733800"/>
            <a:ext cx="2201486" cy="1194741"/>
          </a:xfrm>
          <a:prstGeom prst="rect">
            <a:avLst/>
          </a:prstGeom>
        </p:spPr>
      </p:pic>
      <p:pic>
        <p:nvPicPr>
          <p:cNvPr id="20" name="Picture 8" descr="http://cina.panduanwisata.com/wp-content/themes/morning/functions/theme/thumb.php?src=/blogs.dir/29/files/2013/02/0124578.jpg&amp;w=630&amp;h=350&amp;zc=1&amp;a=c"/>
          <p:cNvPicPr>
            <a:picLocks noChangeAspect="1" noChangeArrowheads="1"/>
          </p:cNvPicPr>
          <p:nvPr/>
        </p:nvPicPr>
        <p:blipFill>
          <a:blip r:embed="rId4">
            <a:extLst>
              <a:ext uri="{28A0092B-C50C-407E-A947-70E740481C1C}">
                <a14:useLocalDpi xmlns:a14="http://schemas.microsoft.com/office/drawing/2010/main" val="0"/>
              </a:ext>
            </a:extLst>
          </a:blip>
          <a:srcRect r="25674"/>
          <a:stretch>
            <a:fillRect/>
          </a:stretch>
        </p:blipFill>
        <p:spPr bwMode="auto">
          <a:xfrm>
            <a:off x="110579" y="2514601"/>
            <a:ext cx="1959521"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4301" t="6442"/>
          <a:stretch/>
        </p:blipFill>
        <p:spPr>
          <a:xfrm>
            <a:off x="117203" y="1371600"/>
            <a:ext cx="1635397" cy="1142761"/>
          </a:xfrm>
          <a:prstGeom prst="rect">
            <a:avLst/>
          </a:prstGeom>
          <a:solidFill>
            <a:srgbClr val="FF0000"/>
          </a:solidFill>
          <a:ln w="28575">
            <a:noFill/>
          </a:ln>
        </p:spPr>
      </p:pic>
      <p:pic>
        <p:nvPicPr>
          <p:cNvPr id="21"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t="4961"/>
          <a:stretch/>
        </p:blipFill>
        <p:spPr bwMode="auto">
          <a:xfrm>
            <a:off x="117203" y="281871"/>
            <a:ext cx="1547525" cy="1089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bject 2"/>
          <p:cNvSpPr/>
          <p:nvPr/>
        </p:nvSpPr>
        <p:spPr>
          <a:xfrm>
            <a:off x="2251551" y="2286000"/>
            <a:ext cx="6740049" cy="2830821"/>
          </a:xfrm>
          <a:prstGeom prst="rect">
            <a:avLst/>
          </a:prstGeom>
          <a:blipFill>
            <a:blip r:embed="rId7" cstate="print"/>
            <a:stretch>
              <a:fillRect/>
            </a:stretch>
          </a:blip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250389" y="228600"/>
            <a:ext cx="1272543" cy="6418669"/>
          </a:xfrm>
          <a:custGeom>
            <a:avLst/>
            <a:gdLst/>
            <a:ahLst/>
            <a:cxnLst/>
            <a:rect l="l" t="t" r="r" b="b"/>
            <a:pathLst>
              <a:path w="962025" h="5989955">
                <a:moveTo>
                  <a:pt x="962025" y="0"/>
                </a:moveTo>
                <a:lnTo>
                  <a:pt x="0" y="0"/>
                </a:lnTo>
                <a:lnTo>
                  <a:pt x="962025" y="5989634"/>
                </a:lnTo>
                <a:lnTo>
                  <a:pt x="962025" y="0"/>
                </a:lnTo>
                <a:close/>
              </a:path>
            </a:pathLst>
          </a:custGeom>
          <a:solidFill>
            <a:schemeClr val="accent3">
              <a:lumMod val="40000"/>
              <a:lumOff val="60000"/>
            </a:schemeClr>
          </a:solid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pic>
        <p:nvPicPr>
          <p:cNvPr id="16" name="Picture 15"/>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3801" y="779548"/>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9" cstate="print"/>
          <a:srcRect/>
          <a:stretch>
            <a:fillRect/>
          </a:stretch>
        </p:blipFill>
        <p:spPr bwMode="auto">
          <a:xfrm>
            <a:off x="6019801" y="544284"/>
            <a:ext cx="1515268" cy="1450989"/>
          </a:xfrm>
          <a:prstGeom prst="rect">
            <a:avLst/>
          </a:prstGeom>
          <a:ln>
            <a:noFill/>
          </a:ln>
          <a:effectLst>
            <a:outerShdw blurRad="292100" dist="139700" dir="2700000" algn="tl" rotWithShape="0">
              <a:srgbClr val="333333">
                <a:alpha val="65000"/>
              </a:srgbClr>
            </a:outerShdw>
          </a:effectLst>
        </p:spPr>
      </p:pic>
      <p:sp>
        <p:nvSpPr>
          <p:cNvPr id="13" name="object 13"/>
          <p:cNvSpPr txBox="1"/>
          <p:nvPr/>
        </p:nvSpPr>
        <p:spPr>
          <a:xfrm>
            <a:off x="2550248" y="3425967"/>
            <a:ext cx="6669952" cy="553998"/>
          </a:xfrm>
          <a:prstGeom prst="rect">
            <a:avLst/>
          </a:prstGeom>
        </p:spPr>
        <p:txBody>
          <a:bodyPr vert="horz" wrap="square" lIns="0" tIns="0" rIns="0" bIns="0" rtlCol="0">
            <a:spAutoFit/>
          </a:bodyPr>
          <a:lstStyle/>
          <a:p>
            <a:pPr marL="11233" marR="4493" lvl="0" indent="0" algn="just" defTabSz="808787" rtl="0" eaLnBrk="1" fontAlgn="auto" latinLnBrk="0" hangingPunct="1">
              <a:lnSpc>
                <a:spcPct val="100000"/>
              </a:lnSpc>
              <a:spcBef>
                <a:spcPts val="0"/>
              </a:spcBef>
              <a:spcAft>
                <a:spcPts val="0"/>
              </a:spcAft>
              <a:buClrTx/>
              <a:buSzTx/>
              <a:buFontTx/>
              <a:buNone/>
              <a:tabLst/>
              <a:defRPr/>
            </a:pPr>
            <a:r>
              <a:rPr sz="3600" b="1" dirty="0">
                <a:solidFill>
                  <a:prstClr val="black"/>
                </a:solidFill>
                <a:latin typeface="Cambria"/>
                <a:cs typeface="Cambria"/>
              </a:rPr>
              <a:t>PENDAHULUAN</a:t>
            </a:r>
            <a:endParaRPr kumimoji="0" sz="3600" b="1" i="0" u="none" strike="noStrike" kern="1200" cap="none" spc="0" normalizeH="0" baseline="0" noProof="0" dirty="0">
              <a:ln>
                <a:noFill/>
              </a:ln>
              <a:solidFill>
                <a:prstClr val="black"/>
              </a:solidFill>
              <a:effectLst/>
              <a:uLnTx/>
              <a:uFillTx/>
              <a:latin typeface="Cambria"/>
              <a:cs typeface="Cambria"/>
            </a:endParaRPr>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856671">
            <a:off x="6795570" y="4964869"/>
            <a:ext cx="1882416" cy="1325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8" name="object 12"/>
          <p:cNvSpPr/>
          <p:nvPr/>
        </p:nvSpPr>
        <p:spPr>
          <a:xfrm>
            <a:off x="2561033" y="4149562"/>
            <a:ext cx="6506768" cy="59003"/>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defTabSz="808787"/>
            <a:endParaRPr sz="1592">
              <a:solidFill>
                <a:prstClr val="black"/>
              </a:solidFill>
              <a:latin typeface="Calibri"/>
            </a:endParaRPr>
          </a:p>
        </p:txBody>
      </p:sp>
      <p:sp>
        <p:nvSpPr>
          <p:cNvPr id="30" name="object 11"/>
          <p:cNvSpPr/>
          <p:nvPr/>
        </p:nvSpPr>
        <p:spPr>
          <a:xfrm>
            <a:off x="2561033" y="4041930"/>
            <a:ext cx="6506767" cy="5773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endParaRPr/>
          </a:p>
        </p:txBody>
      </p:sp>
    </p:spTree>
    <p:extLst>
      <p:ext uri="{BB962C8B-B14F-4D97-AF65-F5344CB8AC3E}">
        <p14:creationId xmlns:p14="http://schemas.microsoft.com/office/powerpoint/2010/main" val="461482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8">
            <a:extLst>
              <a:ext uri="{FF2B5EF4-FFF2-40B4-BE49-F238E27FC236}">
                <a16:creationId xmlns:a16="http://schemas.microsoft.com/office/drawing/2014/main" id="{18EE11AA-777D-4484-A151-B532CDB6057A}"/>
              </a:ext>
            </a:extLst>
          </p:cNvPr>
          <p:cNvSpPr txBox="1">
            <a:spLocks noChangeArrowheads="1"/>
          </p:cNvSpPr>
          <p:nvPr/>
        </p:nvSpPr>
        <p:spPr bwMode="auto">
          <a:xfrm>
            <a:off x="457200" y="1828800"/>
            <a:ext cx="6440757" cy="1292662"/>
          </a:xfrm>
          <a:prstGeom prst="rect">
            <a:avLst/>
          </a:prstGeom>
          <a:ln/>
        </p:spPr>
        <p:style>
          <a:lnRef idx="3">
            <a:schemeClr val="lt1"/>
          </a:lnRef>
          <a:fillRef idx="1">
            <a:schemeClr val="accent5"/>
          </a:fillRef>
          <a:effectRef idx="1">
            <a:schemeClr val="accent5"/>
          </a:effectRef>
          <a:fontRef idx="minor">
            <a:schemeClr val="lt1"/>
          </a:fontRef>
        </p:style>
        <p:txBody>
          <a:bodyPr wrap="square" lIns="91440" tIns="91440" rIns="91440" bIns="91440">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146447" lvl="1" algn="just" defTabSz="685800" eaLnBrk="1" fontAlgn="base" hangingPunct="1">
              <a:spcBef>
                <a:spcPct val="0"/>
              </a:spcBef>
              <a:spcAft>
                <a:spcPct val="0"/>
              </a:spcAft>
              <a:defRPr/>
            </a:pPr>
            <a:r>
              <a:rPr lang="en-US" sz="1800" dirty="0">
                <a:solidFill>
                  <a:srgbClr val="000000"/>
                </a:solidFill>
                <a:latin typeface="Cambria" pitchFamily="18" charset="0"/>
              </a:rPr>
              <a:t>BERDASARKAN UU NOMOR 23 TAHUN 2014 TENTANG PEMERINTAHAN DAERAH, PENGELOLAAN LAUT MENJADI WEWENANG PEMERINTAH PROVINSI TERMASUK </a:t>
            </a:r>
            <a:r>
              <a:rPr lang="en-US" sz="1725" dirty="0">
                <a:solidFill>
                  <a:srgbClr val="000000"/>
                </a:solidFill>
                <a:latin typeface="Cambria" pitchFamily="18" charset="0"/>
              </a:rPr>
              <a:t>KEGIATAN</a:t>
            </a:r>
            <a:r>
              <a:rPr lang="en-US" sz="1800" dirty="0">
                <a:solidFill>
                  <a:srgbClr val="000000"/>
                </a:solidFill>
                <a:latin typeface="Cambria" pitchFamily="18" charset="0"/>
              </a:rPr>
              <a:t> KONSERVASI DAN PENGAWASAN SUMBERDAYA KELAUTAN </a:t>
            </a:r>
            <a:endParaRPr lang="en-US" sz="1800" b="1" dirty="0">
              <a:solidFill>
                <a:srgbClr val="000000"/>
              </a:solidFill>
              <a:latin typeface="Cambria" pitchFamily="18" charset="0"/>
            </a:endParaRPr>
          </a:p>
        </p:txBody>
      </p:sp>
      <p:sp>
        <p:nvSpPr>
          <p:cNvPr id="7" name="Flowchart: Process 6">
            <a:extLst>
              <a:ext uri="{FF2B5EF4-FFF2-40B4-BE49-F238E27FC236}">
                <a16:creationId xmlns:a16="http://schemas.microsoft.com/office/drawing/2014/main" id="{2A687A84-9A99-47C7-8A00-392214C85039}"/>
              </a:ext>
            </a:extLst>
          </p:cNvPr>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8" name="Text Box 7">
            <a:extLst>
              <a:ext uri="{FF2B5EF4-FFF2-40B4-BE49-F238E27FC236}">
                <a16:creationId xmlns:a16="http://schemas.microsoft.com/office/drawing/2014/main" id="{2820532A-5AC0-446C-8824-363BF767AF6A}"/>
              </a:ext>
            </a:extLst>
          </p:cNvPr>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9" name="Group 17">
            <a:extLst>
              <a:ext uri="{FF2B5EF4-FFF2-40B4-BE49-F238E27FC236}">
                <a16:creationId xmlns:a16="http://schemas.microsoft.com/office/drawing/2014/main" id="{D1681113-2697-4153-ACF3-7C9C0E940191}"/>
              </a:ext>
            </a:extLst>
          </p:cNvPr>
          <p:cNvGrpSpPr>
            <a:grpSpLocks/>
          </p:cNvGrpSpPr>
          <p:nvPr/>
        </p:nvGrpSpPr>
        <p:grpSpPr bwMode="auto">
          <a:xfrm>
            <a:off x="1" y="207600"/>
            <a:ext cx="9143992" cy="855550"/>
            <a:chOff x="720" y="1392"/>
            <a:chExt cx="4058" cy="480"/>
          </a:xfrm>
        </p:grpSpPr>
        <p:sp>
          <p:nvSpPr>
            <p:cNvPr id="10" name="AutoShape 4">
              <a:extLst>
                <a:ext uri="{FF2B5EF4-FFF2-40B4-BE49-F238E27FC236}">
                  <a16:creationId xmlns:a16="http://schemas.microsoft.com/office/drawing/2014/main" id="{2DD18266-FF0E-43B8-90C8-A95A192B0EAC}"/>
                </a:ext>
              </a:extLst>
            </p:cNvPr>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1" name="Group 19">
              <a:extLst>
                <a:ext uri="{FF2B5EF4-FFF2-40B4-BE49-F238E27FC236}">
                  <a16:creationId xmlns:a16="http://schemas.microsoft.com/office/drawing/2014/main" id="{257CF1F5-266D-4425-BD96-35DD6B28A185}"/>
                </a:ext>
              </a:extLst>
            </p:cNvPr>
            <p:cNvGrpSpPr>
              <a:grpSpLocks/>
            </p:cNvGrpSpPr>
            <p:nvPr/>
          </p:nvGrpSpPr>
          <p:grpSpPr bwMode="auto">
            <a:xfrm>
              <a:off x="730" y="1407"/>
              <a:ext cx="4043" cy="444"/>
              <a:chOff x="744" y="1407"/>
              <a:chExt cx="3988" cy="444"/>
            </a:xfrm>
          </p:grpSpPr>
          <p:sp>
            <p:nvSpPr>
              <p:cNvPr id="12" name="AutoShape 6">
                <a:extLst>
                  <a:ext uri="{FF2B5EF4-FFF2-40B4-BE49-F238E27FC236}">
                    <a16:creationId xmlns:a16="http://schemas.microsoft.com/office/drawing/2014/main" id="{E9611ABB-716E-4ADC-88E3-3E544EA67756}"/>
                  </a:ext>
                </a:extLst>
              </p:cNvPr>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3" name="AutoShape 7">
                <a:extLst>
                  <a:ext uri="{FF2B5EF4-FFF2-40B4-BE49-F238E27FC236}">
                    <a16:creationId xmlns:a16="http://schemas.microsoft.com/office/drawing/2014/main" id="{C043A2C4-3072-437E-9345-602666FFAA25}"/>
                  </a:ext>
                </a:extLst>
              </p:cNvPr>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14" name="Picture 29" descr="1">
            <a:extLst>
              <a:ext uri="{FF2B5EF4-FFF2-40B4-BE49-F238E27FC236}">
                <a16:creationId xmlns:a16="http://schemas.microsoft.com/office/drawing/2014/main" id="{C0E28C5F-AC4F-4387-9A0C-5EBB1EFE0F1D}"/>
              </a:ext>
            </a:extLst>
          </p:cNvPr>
          <p:cNvPicPr>
            <a:picLocks noChangeAspect="1" noChangeArrowheads="1"/>
          </p:cNvPicPr>
          <p:nvPr/>
        </p:nvPicPr>
        <p:blipFill>
          <a:blip r:embed="rId2">
            <a:lum bright="-6000" contrast="24000"/>
          </a:blip>
          <a:srcRect l="42606" t="64474" r="19473"/>
          <a:stretch>
            <a:fillRect/>
          </a:stretch>
        </p:blipFill>
        <p:spPr bwMode="auto">
          <a:xfrm>
            <a:off x="-152400" y="331788"/>
            <a:ext cx="792163" cy="811212"/>
          </a:xfrm>
          <a:prstGeom prst="rect">
            <a:avLst/>
          </a:prstGeom>
          <a:noFill/>
          <a:ln w="9525">
            <a:noFill/>
            <a:miter lim="800000"/>
            <a:headEnd/>
            <a:tailEnd/>
          </a:ln>
        </p:spPr>
      </p:pic>
      <p:sp>
        <p:nvSpPr>
          <p:cNvPr id="15" name="Title 2">
            <a:extLst>
              <a:ext uri="{FF2B5EF4-FFF2-40B4-BE49-F238E27FC236}">
                <a16:creationId xmlns:a16="http://schemas.microsoft.com/office/drawing/2014/main" id="{883A18A2-048C-4D75-8744-BD0AFAC59E04}"/>
              </a:ext>
            </a:extLst>
          </p:cNvPr>
          <p:cNvSpPr>
            <a:spLocks/>
          </p:cNvSpPr>
          <p:nvPr/>
        </p:nvSpPr>
        <p:spPr bwMode="gray">
          <a:xfrm>
            <a:off x="533400" y="272594"/>
            <a:ext cx="7929563" cy="718751"/>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TUGAS POKOK DAN FUNGSI </a:t>
            </a:r>
          </a:p>
          <a:p>
            <a:pPr>
              <a:defRPr/>
            </a:pPr>
            <a:r>
              <a:rPr lang="id-ID" sz="2800" dirty="0">
                <a:effectLst>
                  <a:outerShdw blurRad="38100" dist="38100" dir="2700000" algn="tl">
                    <a:srgbClr val="C0C0C0"/>
                  </a:outerShdw>
                </a:effectLst>
                <a:latin typeface="Britannic Bold" pitchFamily="34" charset="0"/>
              </a:rPr>
              <a:t>DINAS PERIKANAN KAB. BULELENG</a:t>
            </a:r>
            <a:endParaRPr lang="id-ID" sz="2800" dirty="0">
              <a:effectLst>
                <a:outerShdw blurRad="38100" dist="38100" dir="2700000" algn="tl">
                  <a:srgbClr val="C0C0C0"/>
                </a:outerShdw>
              </a:effectLst>
              <a:latin typeface="Britannic Bold" pitchFamily="34" charset="0"/>
              <a:cs typeface="+mn-cs"/>
            </a:endParaRPr>
          </a:p>
        </p:txBody>
      </p:sp>
      <p:pic>
        <p:nvPicPr>
          <p:cNvPr id="16" name="Picture 15">
            <a:extLst>
              <a:ext uri="{FF2B5EF4-FFF2-40B4-BE49-F238E27FC236}">
                <a16:creationId xmlns:a16="http://schemas.microsoft.com/office/drawing/2014/main" id="{F9447F18-06EB-4A02-81BA-1011399B00B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1" y="779548"/>
            <a:ext cx="1207030" cy="1015685"/>
          </a:xfrm>
          <a:prstGeom prst="rect">
            <a:avLst/>
          </a:prstGeom>
          <a:ln>
            <a:noFill/>
          </a:ln>
          <a:effectLst>
            <a:outerShdw blurRad="292100" dist="139700" dir="2700000" algn="tl" rotWithShape="0">
              <a:srgbClr val="333333">
                <a:alpha val="65000"/>
              </a:srgbClr>
            </a:outerShdw>
          </a:effectLst>
        </p:spPr>
      </p:pic>
      <p:pic>
        <p:nvPicPr>
          <p:cNvPr id="17" name="Picture 2" descr="F:\2010817LOGO KKP brok.dkp.go.id.gif">
            <a:extLst>
              <a:ext uri="{FF2B5EF4-FFF2-40B4-BE49-F238E27FC236}">
                <a16:creationId xmlns:a16="http://schemas.microsoft.com/office/drawing/2014/main" id="{9874EBBE-9305-4EF9-8D1B-73F608EDD437}"/>
              </a:ext>
            </a:extLst>
          </p:cNvPr>
          <p:cNvPicPr>
            <a:picLocks noChangeAspect="1" noChangeArrowheads="1"/>
          </p:cNvPicPr>
          <p:nvPr/>
        </p:nvPicPr>
        <p:blipFill>
          <a:blip r:embed="rId4" cstate="print"/>
          <a:srcRect/>
          <a:stretch>
            <a:fillRect/>
          </a:stretch>
        </p:blipFill>
        <p:spPr bwMode="auto">
          <a:xfrm>
            <a:off x="6019801" y="544284"/>
            <a:ext cx="1515268" cy="1450989"/>
          </a:xfrm>
          <a:prstGeom prst="rect">
            <a:avLst/>
          </a:prstGeom>
          <a:ln>
            <a:noFill/>
          </a:ln>
          <a:effectLst>
            <a:outerShdw blurRad="292100" dist="139700" dir="2700000" algn="tl" rotWithShape="0">
              <a:srgbClr val="333333">
                <a:alpha val="65000"/>
              </a:srgbClr>
            </a:outerShdw>
          </a:effectLst>
        </p:spPr>
      </p:pic>
      <p:sp>
        <p:nvSpPr>
          <p:cNvPr id="19" name="Text Box 18">
            <a:extLst>
              <a:ext uri="{FF2B5EF4-FFF2-40B4-BE49-F238E27FC236}">
                <a16:creationId xmlns:a16="http://schemas.microsoft.com/office/drawing/2014/main" id="{70DDC26D-FE39-46EB-879D-6E1D89EF6331}"/>
              </a:ext>
            </a:extLst>
          </p:cNvPr>
          <p:cNvSpPr txBox="1">
            <a:spLocks noChangeArrowheads="1"/>
          </p:cNvSpPr>
          <p:nvPr/>
        </p:nvSpPr>
        <p:spPr bwMode="auto">
          <a:xfrm>
            <a:off x="2147932" y="5257800"/>
            <a:ext cx="6310268" cy="1076337"/>
          </a:xfrm>
          <a:prstGeom prst="rect">
            <a:avLst/>
          </a:prstGeom>
          <a:solidFill>
            <a:schemeClr val="tx2">
              <a:lumMod val="40000"/>
              <a:lumOff val="60000"/>
            </a:schemeClr>
          </a:solidFill>
          <a:ln>
            <a:solidFill>
              <a:schemeClr val="tx1"/>
            </a:solidFill>
          </a:ln>
        </p:spPr>
        <p:txBody>
          <a:bodyPr wrap="square" lIns="60088" tIns="30044" rIns="60088" bIns="30044">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75010" lvl="1" algn="ctr" defTabSz="685800" eaLnBrk="1" fontAlgn="base" hangingPunct="1">
              <a:spcBef>
                <a:spcPct val="0"/>
              </a:spcBef>
              <a:spcAft>
                <a:spcPct val="0"/>
              </a:spcAft>
              <a:defRPr/>
            </a:pPr>
            <a:r>
              <a:rPr lang="en-US" sz="1800" i="1" dirty="0">
                <a:solidFill>
                  <a:srgbClr val="000000"/>
                </a:solidFill>
                <a:latin typeface="Cambria" pitchFamily="18" charset="0"/>
              </a:rPr>
              <a:t>KEWENANGAN DINAS PERIKANAN KABUPATEN BULELENG</a:t>
            </a:r>
            <a:r>
              <a:rPr lang="id-ID" sz="1800" i="1" dirty="0">
                <a:solidFill>
                  <a:srgbClr val="000000"/>
                </a:solidFill>
                <a:latin typeface="Cambria" pitchFamily="18" charset="0"/>
              </a:rPr>
              <a:t>:</a:t>
            </a:r>
            <a:endParaRPr lang="en-US" sz="1800" i="1" dirty="0">
              <a:solidFill>
                <a:srgbClr val="000000"/>
              </a:solidFill>
              <a:latin typeface="Cambria" pitchFamily="18" charset="0"/>
            </a:endParaRPr>
          </a:p>
          <a:p>
            <a:pPr marL="75010" lvl="1" algn="ctr" defTabSz="685800" eaLnBrk="1" fontAlgn="base" hangingPunct="1">
              <a:spcBef>
                <a:spcPct val="0"/>
              </a:spcBef>
              <a:spcAft>
                <a:spcPct val="0"/>
              </a:spcAft>
              <a:defRPr/>
            </a:pPr>
            <a:r>
              <a:rPr lang="en-US" sz="2400" b="1" dirty="0">
                <a:solidFill>
                  <a:srgbClr val="000000"/>
                </a:solidFill>
                <a:latin typeface="Cambria" pitchFamily="18" charset="0"/>
              </a:rPr>
              <a:t>PEMBERDAYAAN NELAYAN KECIL DAN USAHA KECIL PEMBUDIDAYAAN IKAN</a:t>
            </a:r>
          </a:p>
        </p:txBody>
      </p:sp>
      <p:sp>
        <p:nvSpPr>
          <p:cNvPr id="21" name="Text Box 18">
            <a:extLst>
              <a:ext uri="{FF2B5EF4-FFF2-40B4-BE49-F238E27FC236}">
                <a16:creationId xmlns:a16="http://schemas.microsoft.com/office/drawing/2014/main" id="{7F7ED870-E4E9-4937-BBD4-C8C476035197}"/>
              </a:ext>
            </a:extLst>
          </p:cNvPr>
          <p:cNvSpPr txBox="1">
            <a:spLocks noChangeArrowheads="1"/>
          </p:cNvSpPr>
          <p:nvPr/>
        </p:nvSpPr>
        <p:spPr bwMode="auto">
          <a:xfrm>
            <a:off x="1277802" y="3431738"/>
            <a:ext cx="6440757" cy="1292662"/>
          </a:xfrm>
          <a:prstGeom prst="rect">
            <a:avLst/>
          </a:prstGeom>
          <a:ln/>
        </p:spPr>
        <p:style>
          <a:lnRef idx="3">
            <a:schemeClr val="lt1"/>
          </a:lnRef>
          <a:fillRef idx="1">
            <a:schemeClr val="accent6"/>
          </a:fillRef>
          <a:effectRef idx="1">
            <a:schemeClr val="accent6"/>
          </a:effectRef>
          <a:fontRef idx="minor">
            <a:schemeClr val="lt1"/>
          </a:fontRef>
        </p:style>
        <p:txBody>
          <a:bodyPr wrap="square" lIns="91440" tIns="91440" rIns="91440" bIns="91440">
            <a:spAutoFit/>
          </a:bodyPr>
          <a:lstStyle>
            <a:lvl1pPr eaLnBrk="0" hangingPunct="0">
              <a:defRPr sz="3200">
                <a:solidFill>
                  <a:schemeClr val="tx1"/>
                </a:solidFill>
                <a:latin typeface="Arial Black" pitchFamily="34" charset="0"/>
                <a:cs typeface="Arial" pitchFamily="34" charset="0"/>
              </a:defRPr>
            </a:lvl1pPr>
            <a:lvl2pPr eaLnBrk="0" hangingPunct="0">
              <a:defRPr sz="3200">
                <a:solidFill>
                  <a:schemeClr val="tx1"/>
                </a:solidFill>
                <a:latin typeface="Arial Black" pitchFamily="34" charset="0"/>
                <a:cs typeface="Arial" pitchFamily="34" charset="0"/>
              </a:defRPr>
            </a:lvl2pPr>
            <a:lvl3pPr marL="1143000" indent="-228600" eaLnBrk="0" hangingPunct="0">
              <a:defRPr sz="3200">
                <a:solidFill>
                  <a:schemeClr val="tx1"/>
                </a:solidFill>
                <a:latin typeface="Arial Black" pitchFamily="34" charset="0"/>
                <a:cs typeface="Arial" pitchFamily="34" charset="0"/>
              </a:defRPr>
            </a:lvl3pPr>
            <a:lvl4pPr marL="1600200" indent="-228600" eaLnBrk="0" hangingPunct="0">
              <a:defRPr sz="3200">
                <a:solidFill>
                  <a:schemeClr val="tx1"/>
                </a:solidFill>
                <a:latin typeface="Arial Black" pitchFamily="34" charset="0"/>
                <a:cs typeface="Arial" pitchFamily="34" charset="0"/>
              </a:defRPr>
            </a:lvl4pPr>
            <a:lvl5pPr marL="2057400" indent="-228600" eaLnBrk="0" hangingPunct="0">
              <a:defRPr sz="3200">
                <a:solidFill>
                  <a:schemeClr val="tx1"/>
                </a:solidFill>
                <a:latin typeface="Arial Black" pitchFamily="34" charset="0"/>
                <a:cs typeface="Arial" pitchFamily="34" charset="0"/>
              </a:defRPr>
            </a:lvl5pPr>
            <a:lvl6pPr marL="2514600" indent="-228600" eaLnBrk="0" fontAlgn="base" hangingPunct="0">
              <a:spcBef>
                <a:spcPct val="0"/>
              </a:spcBef>
              <a:spcAft>
                <a:spcPct val="0"/>
              </a:spcAft>
              <a:defRPr sz="3200">
                <a:solidFill>
                  <a:schemeClr val="tx1"/>
                </a:solidFill>
                <a:latin typeface="Arial Black" pitchFamily="34" charset="0"/>
                <a:cs typeface="Arial" pitchFamily="34" charset="0"/>
              </a:defRPr>
            </a:lvl6pPr>
            <a:lvl7pPr marL="2971800" indent="-228600" eaLnBrk="0" fontAlgn="base" hangingPunct="0">
              <a:spcBef>
                <a:spcPct val="0"/>
              </a:spcBef>
              <a:spcAft>
                <a:spcPct val="0"/>
              </a:spcAft>
              <a:defRPr sz="3200">
                <a:solidFill>
                  <a:schemeClr val="tx1"/>
                </a:solidFill>
                <a:latin typeface="Arial Black" pitchFamily="34" charset="0"/>
                <a:cs typeface="Arial" pitchFamily="34" charset="0"/>
              </a:defRPr>
            </a:lvl7pPr>
            <a:lvl8pPr marL="3429000" indent="-228600" eaLnBrk="0" fontAlgn="base" hangingPunct="0">
              <a:spcBef>
                <a:spcPct val="0"/>
              </a:spcBef>
              <a:spcAft>
                <a:spcPct val="0"/>
              </a:spcAft>
              <a:defRPr sz="3200">
                <a:solidFill>
                  <a:schemeClr val="tx1"/>
                </a:solidFill>
                <a:latin typeface="Arial Black" pitchFamily="34" charset="0"/>
                <a:cs typeface="Arial" pitchFamily="34" charset="0"/>
              </a:defRPr>
            </a:lvl8pPr>
            <a:lvl9pPr marL="3886200" indent="-228600" eaLnBrk="0" fontAlgn="base" hangingPunct="0">
              <a:spcBef>
                <a:spcPct val="0"/>
              </a:spcBef>
              <a:spcAft>
                <a:spcPct val="0"/>
              </a:spcAft>
              <a:defRPr sz="3200">
                <a:solidFill>
                  <a:schemeClr val="tx1"/>
                </a:solidFill>
                <a:latin typeface="Arial Black" pitchFamily="34" charset="0"/>
                <a:cs typeface="Arial" pitchFamily="34" charset="0"/>
              </a:defRPr>
            </a:lvl9pPr>
          </a:lstStyle>
          <a:p>
            <a:pPr marL="146447" lvl="1" algn="just" defTabSz="685800" eaLnBrk="1" fontAlgn="base" hangingPunct="1">
              <a:spcBef>
                <a:spcPct val="0"/>
              </a:spcBef>
              <a:spcAft>
                <a:spcPct val="0"/>
              </a:spcAft>
              <a:defRPr/>
            </a:pPr>
            <a:r>
              <a:rPr lang="id-ID" sz="1800" dirty="0">
                <a:solidFill>
                  <a:srgbClr val="000000"/>
                </a:solidFill>
                <a:latin typeface="Cambria" pitchFamily="18" charset="0"/>
              </a:rPr>
              <a:t>MAKA SEJAK AWAL 2017 DINAS PERIKANAN DAN KELAUTAN KAB. BULELENG BERUBAH MENJADI DINAS PERIKANAN KAB. BULELENG (tipe B – sesuai Perda Kab. Buleleng No. 13 Tahun 2016) </a:t>
            </a:r>
            <a:endParaRPr lang="en-US" sz="1800" b="1" dirty="0">
              <a:solidFill>
                <a:srgbClr val="000000"/>
              </a:solidFill>
              <a:latin typeface="Cambria" pitchFamily="18" charset="0"/>
            </a:endParaRPr>
          </a:p>
        </p:txBody>
      </p:sp>
      <p:sp>
        <p:nvSpPr>
          <p:cNvPr id="5" name="Arrow: Curved Right 4">
            <a:extLst>
              <a:ext uri="{FF2B5EF4-FFF2-40B4-BE49-F238E27FC236}">
                <a16:creationId xmlns:a16="http://schemas.microsoft.com/office/drawing/2014/main" id="{BB994823-16D3-4206-83C9-C1AA5A31BFEA}"/>
              </a:ext>
            </a:extLst>
          </p:cNvPr>
          <p:cNvSpPr/>
          <p:nvPr/>
        </p:nvSpPr>
        <p:spPr>
          <a:xfrm rot="19865033">
            <a:off x="604761" y="3438025"/>
            <a:ext cx="503056" cy="83585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2" name="Arrow: Curved Right 21">
            <a:extLst>
              <a:ext uri="{FF2B5EF4-FFF2-40B4-BE49-F238E27FC236}">
                <a16:creationId xmlns:a16="http://schemas.microsoft.com/office/drawing/2014/main" id="{C190EC6F-73BC-4AAF-A251-B0EB6680C052}"/>
              </a:ext>
            </a:extLst>
          </p:cNvPr>
          <p:cNvSpPr/>
          <p:nvPr/>
        </p:nvSpPr>
        <p:spPr>
          <a:xfrm rot="19682843">
            <a:off x="1272890" y="5070013"/>
            <a:ext cx="468726" cy="97618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val="300237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5" name="Shape 115"/>
          <p:cNvSpPr txBox="1">
            <a:spLocks noGrp="1"/>
          </p:cNvSpPr>
          <p:nvPr>
            <p:ph type="body" idx="4294967295"/>
          </p:nvPr>
        </p:nvSpPr>
        <p:spPr>
          <a:xfrm>
            <a:off x="228600" y="1066800"/>
            <a:ext cx="5105400" cy="1676400"/>
          </a:xfrm>
          <a:prstGeom prst="rect">
            <a:avLst/>
          </a:prstGeom>
        </p:spPr>
        <p:txBody>
          <a:bodyPr spcFirstLastPara="1" wrap="square" lIns="91425" tIns="91425" rIns="91425" bIns="91425" anchor="t" anchorCtr="0">
            <a:noAutofit/>
          </a:bodyPr>
          <a:lstStyle/>
          <a:p>
            <a:pPr marL="0" indent="0">
              <a:buNone/>
            </a:pPr>
            <a:r>
              <a:rPr lang="id-ID" sz="2800" b="1" dirty="0">
                <a:solidFill>
                  <a:srgbClr val="FF0000"/>
                </a:solidFill>
              </a:rPr>
              <a:t>VISI</a:t>
            </a:r>
            <a:endParaRPr lang="id-ID" sz="2000" b="1" dirty="0">
              <a:solidFill>
                <a:srgbClr val="FF0000"/>
              </a:solidFill>
            </a:endParaRPr>
          </a:p>
          <a:p>
            <a:pPr marL="0" indent="0">
              <a:buNone/>
            </a:pPr>
            <a:r>
              <a:rPr lang="en-US" sz="2000" b="1" dirty="0"/>
              <a:t>TERWUJUDNYA MASYARAKAT BULELENG</a:t>
            </a:r>
            <a:r>
              <a:rPr lang="id-ID" sz="2000" b="1" dirty="0"/>
              <a:t> </a:t>
            </a:r>
            <a:r>
              <a:rPr lang="en-US" sz="2000" b="1" dirty="0"/>
              <a:t>YANG MANDIRI, SEJAHTERA, DAN BERDAYA SAING</a:t>
            </a:r>
            <a:r>
              <a:rPr lang="id-ID" sz="2000" b="1" dirty="0"/>
              <a:t> </a:t>
            </a:r>
            <a:r>
              <a:rPr lang="en-US" sz="2000" b="1" dirty="0"/>
              <a:t>BERLANDASKAN </a:t>
            </a:r>
            <a:r>
              <a:rPr lang="en-US" sz="2000" b="1" i="1" dirty="0"/>
              <a:t>TRI HITA KARANA</a:t>
            </a:r>
            <a:endParaRPr lang="id-ID" sz="2000" dirty="0"/>
          </a:p>
        </p:txBody>
      </p:sp>
      <p:sp>
        <p:nvSpPr>
          <p:cNvPr id="7" name="Flowchart: Process 6"/>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8"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9" name="Group 17"/>
          <p:cNvGrpSpPr>
            <a:grpSpLocks/>
          </p:cNvGrpSpPr>
          <p:nvPr/>
        </p:nvGrpSpPr>
        <p:grpSpPr bwMode="auto">
          <a:xfrm>
            <a:off x="1" y="207600"/>
            <a:ext cx="9143992" cy="855550"/>
            <a:chOff x="720" y="1392"/>
            <a:chExt cx="4058" cy="480"/>
          </a:xfrm>
        </p:grpSpPr>
        <p:sp>
          <p:nvSpPr>
            <p:cNvPr id="10"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1" name="Group 19"/>
            <p:cNvGrpSpPr>
              <a:grpSpLocks/>
            </p:cNvGrpSpPr>
            <p:nvPr/>
          </p:nvGrpSpPr>
          <p:grpSpPr bwMode="auto">
            <a:xfrm>
              <a:off x="730" y="1407"/>
              <a:ext cx="4043" cy="444"/>
              <a:chOff x="744" y="1407"/>
              <a:chExt cx="3988" cy="444"/>
            </a:xfrm>
          </p:grpSpPr>
          <p:sp>
            <p:nvSpPr>
              <p:cNvPr id="12"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3"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14" name="Picture 29" descr="1"/>
          <p:cNvPicPr>
            <a:picLocks noChangeAspect="1" noChangeArrowheads="1"/>
          </p:cNvPicPr>
          <p:nvPr/>
        </p:nvPicPr>
        <p:blipFill>
          <a:blip r:embed="rId3">
            <a:lum bright="-6000" contrast="24000"/>
          </a:blip>
          <a:srcRect l="42606" t="64474" r="19473"/>
          <a:stretch>
            <a:fillRect/>
          </a:stretch>
        </p:blipFill>
        <p:spPr bwMode="auto">
          <a:xfrm>
            <a:off x="-152400" y="331788"/>
            <a:ext cx="792163" cy="811212"/>
          </a:xfrm>
          <a:prstGeom prst="rect">
            <a:avLst/>
          </a:prstGeom>
          <a:noFill/>
          <a:ln w="9525">
            <a:noFill/>
            <a:miter lim="800000"/>
            <a:headEnd/>
            <a:tailEnd/>
          </a:ln>
        </p:spPr>
      </p:pic>
      <p:sp>
        <p:nvSpPr>
          <p:cNvPr id="15" name="Title 2"/>
          <p:cNvSpPr>
            <a:spLocks/>
          </p:cNvSpPr>
          <p:nvPr/>
        </p:nvSpPr>
        <p:spPr bwMode="gray">
          <a:xfrm>
            <a:off x="533400" y="272594"/>
            <a:ext cx="7929563" cy="718751"/>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400" dirty="0">
                <a:effectLst>
                  <a:outerShdw blurRad="38100" dist="38100" dir="2700000" algn="tl">
                    <a:srgbClr val="C0C0C0"/>
                  </a:outerShdw>
                </a:effectLst>
                <a:latin typeface="Britannic Bold" pitchFamily="34" charset="0"/>
                <a:cs typeface="+mn-cs"/>
              </a:rPr>
              <a:t>PERAN DINAS PERIKANAN DALAM PENCAPAIAN </a:t>
            </a:r>
          </a:p>
          <a:p>
            <a:pPr>
              <a:defRPr/>
            </a:pPr>
            <a:r>
              <a:rPr lang="id-ID" sz="2400" dirty="0">
                <a:effectLst>
                  <a:outerShdw blurRad="38100" dist="38100" dir="2700000" algn="tl">
                    <a:srgbClr val="C0C0C0"/>
                  </a:outerShdw>
                </a:effectLst>
                <a:latin typeface="Britannic Bold" pitchFamily="34" charset="0"/>
                <a:cs typeface="+mn-cs"/>
              </a:rPr>
              <a:t>VISI – MISI PEMBANGUNAN BULELENG 2017 - 2022</a:t>
            </a:r>
          </a:p>
        </p:txBody>
      </p:sp>
      <p:sp>
        <p:nvSpPr>
          <p:cNvPr id="17" name="Shape 115">
            <a:extLst>
              <a:ext uri="{FF2B5EF4-FFF2-40B4-BE49-F238E27FC236}">
                <a16:creationId xmlns:a16="http://schemas.microsoft.com/office/drawing/2014/main" id="{59E4AA8B-B246-4794-B180-28F596FF05D6}"/>
              </a:ext>
            </a:extLst>
          </p:cNvPr>
          <p:cNvSpPr txBox="1">
            <a:spLocks/>
          </p:cNvSpPr>
          <p:nvPr/>
        </p:nvSpPr>
        <p:spPr bwMode="auto">
          <a:xfrm>
            <a:off x="152400" y="2895600"/>
            <a:ext cx="5462750" cy="121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91425" rIns="91425" bIns="91425"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d-ID" sz="2800" b="1" dirty="0">
                <a:solidFill>
                  <a:srgbClr val="FF0000"/>
                </a:solidFill>
              </a:rPr>
              <a:t>MISI</a:t>
            </a:r>
            <a:endParaRPr lang="id-ID" sz="2000" b="1" dirty="0">
              <a:solidFill>
                <a:srgbClr val="FF0000"/>
              </a:solidFill>
            </a:endParaRPr>
          </a:p>
          <a:p>
            <a:pPr lvl="0">
              <a:buFont typeface="+mj-lt"/>
              <a:buAutoNum type="arabicPeriod"/>
            </a:pPr>
            <a:r>
              <a:rPr lang="id-ID" sz="1800" dirty="0"/>
              <a:t>Memantapkan</a:t>
            </a:r>
            <a:r>
              <a:rPr lang="en-US" sz="1800" dirty="0"/>
              <a:t> Pembangunan </a:t>
            </a:r>
            <a:r>
              <a:rPr lang="en-US" sz="1800" dirty="0" err="1"/>
              <a:t>Ekonomi</a:t>
            </a:r>
            <a:r>
              <a:rPr lang="en-US" sz="1800" dirty="0"/>
              <a:t> </a:t>
            </a:r>
            <a:r>
              <a:rPr lang="id-ID" sz="1800" dirty="0"/>
              <a:t>u</a:t>
            </a:r>
            <a:r>
              <a:rPr lang="en-US" sz="1800" dirty="0" err="1"/>
              <a:t>ntuk</a:t>
            </a:r>
            <a:r>
              <a:rPr lang="en-US" sz="1800" dirty="0"/>
              <a:t> </a:t>
            </a:r>
            <a:r>
              <a:rPr lang="en-US" sz="1800" dirty="0" err="1"/>
              <a:t>Mewujudkan</a:t>
            </a:r>
            <a:r>
              <a:rPr lang="id-ID" sz="1800" dirty="0"/>
              <a:t> </a:t>
            </a:r>
            <a:r>
              <a:rPr lang="en-US" sz="1800" dirty="0" err="1"/>
              <a:t>Pertumbuhan</a:t>
            </a:r>
            <a:r>
              <a:rPr lang="en-US" sz="1800" dirty="0"/>
              <a:t> </a:t>
            </a:r>
            <a:r>
              <a:rPr lang="en-US" sz="1800" dirty="0" err="1"/>
              <a:t>Ekonomi</a:t>
            </a:r>
            <a:r>
              <a:rPr lang="en-US" sz="1800" dirty="0"/>
              <a:t> </a:t>
            </a:r>
            <a:r>
              <a:rPr lang="id-ID" sz="1800" dirty="0"/>
              <a:t>yang Inklusif; </a:t>
            </a:r>
          </a:p>
        </p:txBody>
      </p:sp>
      <p:sp>
        <p:nvSpPr>
          <p:cNvPr id="18" name="Shape 115">
            <a:extLst>
              <a:ext uri="{FF2B5EF4-FFF2-40B4-BE49-F238E27FC236}">
                <a16:creationId xmlns:a16="http://schemas.microsoft.com/office/drawing/2014/main" id="{91EC19E0-010D-4370-9550-E50FD04793FF}"/>
              </a:ext>
            </a:extLst>
          </p:cNvPr>
          <p:cNvSpPr txBox="1">
            <a:spLocks/>
          </p:cNvSpPr>
          <p:nvPr/>
        </p:nvSpPr>
        <p:spPr bwMode="auto">
          <a:xfrm>
            <a:off x="152400" y="4016855"/>
            <a:ext cx="8610600" cy="238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91425" rIns="91425" bIns="91425"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spcBef>
                <a:spcPts val="0"/>
              </a:spcBef>
              <a:buFont typeface="+mj-lt"/>
              <a:buAutoNum type="arabicPeriod" startAt="2"/>
            </a:pPr>
            <a:r>
              <a:rPr lang="en-US" sz="1800" dirty="0" err="1"/>
              <a:t>Pengembangan</a:t>
            </a:r>
            <a:r>
              <a:rPr lang="en-US" sz="1800" dirty="0"/>
              <a:t> </a:t>
            </a:r>
            <a:r>
              <a:rPr lang="en-US" sz="1800" dirty="0" err="1"/>
              <a:t>Ekonomi</a:t>
            </a:r>
            <a:r>
              <a:rPr lang="en-US" sz="1800" dirty="0"/>
              <a:t> </a:t>
            </a:r>
            <a:r>
              <a:rPr lang="en-US" sz="1800" dirty="0" err="1"/>
              <a:t>Kerakyatan</a:t>
            </a:r>
            <a:r>
              <a:rPr lang="en-US" sz="1800" dirty="0"/>
              <a:t> </a:t>
            </a:r>
            <a:r>
              <a:rPr lang="id-ID" sz="1800" dirty="0"/>
              <a:t>y</a:t>
            </a:r>
            <a:r>
              <a:rPr lang="en-US" sz="1800" dirty="0"/>
              <a:t>ang </a:t>
            </a:r>
            <a:r>
              <a:rPr lang="en-US" sz="1800" dirty="0" err="1"/>
              <a:t>Berbasis</a:t>
            </a:r>
            <a:r>
              <a:rPr lang="en-US" sz="1800" dirty="0"/>
              <a:t> </a:t>
            </a:r>
            <a:r>
              <a:rPr lang="id-ID" sz="1800" dirty="0"/>
              <a:t>p</a:t>
            </a:r>
            <a:r>
              <a:rPr lang="en-US" sz="1800" dirty="0" err="1"/>
              <a:t>ada</a:t>
            </a:r>
            <a:r>
              <a:rPr lang="en-US" sz="1800" dirty="0"/>
              <a:t> </a:t>
            </a:r>
            <a:r>
              <a:rPr lang="en-US" sz="1800" dirty="0" err="1"/>
              <a:t>Produk</a:t>
            </a:r>
            <a:r>
              <a:rPr lang="en-US" sz="1800" dirty="0"/>
              <a:t> </a:t>
            </a:r>
            <a:r>
              <a:rPr lang="en-US" sz="1800" dirty="0" err="1"/>
              <a:t>Unggulan</a:t>
            </a:r>
            <a:r>
              <a:rPr lang="en-US" sz="1800" dirty="0"/>
              <a:t> Daerah</a:t>
            </a:r>
            <a:r>
              <a:rPr lang="id-ID" sz="1800" dirty="0"/>
              <a:t>;</a:t>
            </a:r>
          </a:p>
          <a:p>
            <a:pPr lvl="0">
              <a:spcBef>
                <a:spcPts val="0"/>
              </a:spcBef>
              <a:buFont typeface="+mj-lt"/>
              <a:buAutoNum type="arabicPeriod" startAt="2"/>
            </a:pPr>
            <a:r>
              <a:rPr lang="id-ID" sz="1800" dirty="0"/>
              <a:t>Meningkatkan </a:t>
            </a:r>
            <a:r>
              <a:rPr lang="en-US" sz="1800" dirty="0" err="1"/>
              <a:t>Kualitas</a:t>
            </a:r>
            <a:r>
              <a:rPr lang="en-US" sz="1800" dirty="0"/>
              <a:t> </a:t>
            </a:r>
            <a:r>
              <a:rPr lang="en-US" sz="1800" dirty="0" err="1"/>
              <a:t>Sumber</a:t>
            </a:r>
            <a:r>
              <a:rPr lang="en-US" sz="1800" dirty="0"/>
              <a:t> </a:t>
            </a:r>
            <a:r>
              <a:rPr lang="en-US" sz="1800" dirty="0" err="1"/>
              <a:t>Daya</a:t>
            </a:r>
            <a:r>
              <a:rPr lang="en-US" sz="1800" dirty="0"/>
              <a:t> </a:t>
            </a:r>
            <a:r>
              <a:rPr lang="en-US" sz="1800" dirty="0" err="1"/>
              <a:t>Manusia</a:t>
            </a:r>
            <a:r>
              <a:rPr lang="en-US" sz="1800" dirty="0"/>
              <a:t> </a:t>
            </a:r>
            <a:r>
              <a:rPr lang="id-ID" sz="1800" dirty="0"/>
              <a:t>y</a:t>
            </a:r>
            <a:r>
              <a:rPr lang="en-US" sz="1800" dirty="0"/>
              <a:t>ang </a:t>
            </a:r>
            <a:r>
              <a:rPr lang="en-US" sz="1800" dirty="0" err="1"/>
              <a:t>Profesional</a:t>
            </a:r>
            <a:r>
              <a:rPr lang="en-US" sz="1800" dirty="0"/>
              <a:t>, </a:t>
            </a:r>
            <a:r>
              <a:rPr lang="en-US" sz="1800" dirty="0" err="1"/>
              <a:t>Berbudaya</a:t>
            </a:r>
            <a:r>
              <a:rPr lang="en-US" sz="1800" dirty="0"/>
              <a:t> </a:t>
            </a:r>
            <a:r>
              <a:rPr lang="id-ID" sz="1800" dirty="0"/>
              <a:t>d</a:t>
            </a:r>
            <a:r>
              <a:rPr lang="en-US" sz="1800" dirty="0"/>
              <a:t>an </a:t>
            </a:r>
            <a:r>
              <a:rPr lang="id-ID" sz="1800" dirty="0"/>
              <a:t>Berintegritas;</a:t>
            </a:r>
            <a:r>
              <a:rPr lang="en-US" sz="1800" dirty="0"/>
              <a:t> </a:t>
            </a:r>
            <a:endParaRPr lang="id-ID" sz="1800" dirty="0"/>
          </a:p>
          <a:p>
            <a:pPr lvl="0">
              <a:spcBef>
                <a:spcPts val="0"/>
              </a:spcBef>
              <a:buFont typeface="+mj-lt"/>
              <a:buAutoNum type="arabicPeriod" startAt="2"/>
            </a:pPr>
            <a:r>
              <a:rPr lang="id-ID" sz="1800" dirty="0"/>
              <a:t>Memantapkan Partisipasi Pemangku Kepentingan Dalam</a:t>
            </a:r>
            <a:r>
              <a:rPr lang="en-US" sz="1800" dirty="0"/>
              <a:t> Pembangunan</a:t>
            </a:r>
            <a:r>
              <a:rPr lang="id-ID" sz="1800" dirty="0"/>
              <a:t>; </a:t>
            </a:r>
          </a:p>
          <a:p>
            <a:pPr lvl="0">
              <a:spcBef>
                <a:spcPts val="0"/>
              </a:spcBef>
              <a:buFont typeface="+mj-lt"/>
              <a:buAutoNum type="arabicPeriod" startAt="2"/>
            </a:pPr>
            <a:r>
              <a:rPr lang="id-ID" sz="1800" dirty="0">
                <a:solidFill>
                  <a:srgbClr val="FF0000"/>
                </a:solidFill>
              </a:rPr>
              <a:t>Meningkatkan Kuantitas dan Kualitas Infrastruktur Daerah untuk Pemenuhan Pelayanan Publik; </a:t>
            </a:r>
          </a:p>
          <a:p>
            <a:pPr lvl="0">
              <a:spcBef>
                <a:spcPts val="0"/>
              </a:spcBef>
              <a:buFont typeface="+mj-lt"/>
              <a:buAutoNum type="arabicPeriod" startAt="2"/>
            </a:pPr>
            <a:r>
              <a:rPr lang="en-US" sz="1800" dirty="0" err="1"/>
              <a:t>Mewujudkan</a:t>
            </a:r>
            <a:r>
              <a:rPr lang="en-US" sz="1800" dirty="0"/>
              <a:t> Pembangunan Buleleng </a:t>
            </a:r>
            <a:r>
              <a:rPr lang="id-ID" sz="1800" dirty="0"/>
              <a:t>y</a:t>
            </a:r>
            <a:r>
              <a:rPr lang="en-US" sz="1800" dirty="0"/>
              <a:t>ang</a:t>
            </a:r>
            <a:r>
              <a:rPr lang="id-ID" sz="1800" dirty="0"/>
              <a:t> Berbudaya dan </a:t>
            </a:r>
            <a:r>
              <a:rPr lang="en-US" sz="1800" dirty="0"/>
              <a:t> </a:t>
            </a:r>
            <a:r>
              <a:rPr lang="en-US" sz="1800" dirty="0" err="1"/>
              <a:t>Berkelanjutan</a:t>
            </a:r>
            <a:r>
              <a:rPr lang="en-US" sz="1800" dirty="0"/>
              <a:t> (</a:t>
            </a:r>
            <a:r>
              <a:rPr lang="en-US" sz="1800" i="1" dirty="0"/>
              <a:t>Sustainable Development</a:t>
            </a:r>
            <a:r>
              <a:rPr lang="en-US" sz="1800" dirty="0"/>
              <a:t>)</a:t>
            </a:r>
            <a:r>
              <a:rPr lang="id-ID" sz="1800" dirty="0"/>
              <a:t>.</a:t>
            </a:r>
          </a:p>
        </p:txBody>
      </p:sp>
      <p:pic>
        <p:nvPicPr>
          <p:cNvPr id="1026" name="Picture 2" descr="Hasil gambar untuk BUPATI WAKIL BUPATI BULELENG">
            <a:extLst>
              <a:ext uri="{FF2B5EF4-FFF2-40B4-BE49-F238E27FC236}">
                <a16:creationId xmlns:a16="http://schemas.microsoft.com/office/drawing/2014/main" id="{869686B0-8186-460C-BBF5-EC0932CE4E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8499" y="1280475"/>
            <a:ext cx="4009451" cy="2498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TextBox 1">
            <a:extLst>
              <a:ext uri="{FF2B5EF4-FFF2-40B4-BE49-F238E27FC236}">
                <a16:creationId xmlns:a16="http://schemas.microsoft.com/office/drawing/2014/main" id="{B40845AE-C219-4452-95B0-D2E091B4BCBE}"/>
              </a:ext>
            </a:extLst>
          </p:cNvPr>
          <p:cNvSpPr txBox="1"/>
          <p:nvPr/>
        </p:nvSpPr>
        <p:spPr>
          <a:xfrm>
            <a:off x="152400" y="6477000"/>
            <a:ext cx="881555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id-ID" sz="1600" i="1" dirty="0"/>
              <a:t>Dinas Perikanan Kab. Buleleng berperan optimal dalam pencapaian seluruh misi kecuali misi ke – 5 </a:t>
            </a:r>
          </a:p>
        </p:txBody>
      </p:sp>
    </p:spTree>
    <p:extLst>
      <p:ext uri="{BB962C8B-B14F-4D97-AF65-F5344CB8AC3E}">
        <p14:creationId xmlns:p14="http://schemas.microsoft.com/office/powerpoint/2010/main" val="1101750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7" name="Flowchart: Process 6"/>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8"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9" name="Group 17"/>
          <p:cNvGrpSpPr>
            <a:grpSpLocks/>
          </p:cNvGrpSpPr>
          <p:nvPr/>
        </p:nvGrpSpPr>
        <p:grpSpPr bwMode="auto">
          <a:xfrm>
            <a:off x="1" y="207600"/>
            <a:ext cx="9143992" cy="1164000"/>
            <a:chOff x="720" y="1392"/>
            <a:chExt cx="4058" cy="480"/>
          </a:xfrm>
        </p:grpSpPr>
        <p:sp>
          <p:nvSpPr>
            <p:cNvPr id="10"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1" name="Group 19"/>
            <p:cNvGrpSpPr>
              <a:grpSpLocks/>
            </p:cNvGrpSpPr>
            <p:nvPr/>
          </p:nvGrpSpPr>
          <p:grpSpPr bwMode="auto">
            <a:xfrm>
              <a:off x="730" y="1407"/>
              <a:ext cx="4043" cy="444"/>
              <a:chOff x="744" y="1407"/>
              <a:chExt cx="3988" cy="444"/>
            </a:xfrm>
          </p:grpSpPr>
          <p:sp>
            <p:nvSpPr>
              <p:cNvPr id="12"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3"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14" name="Picture 29" descr="1"/>
          <p:cNvPicPr>
            <a:picLocks noChangeAspect="1" noChangeArrowheads="1"/>
          </p:cNvPicPr>
          <p:nvPr/>
        </p:nvPicPr>
        <p:blipFill>
          <a:blip r:embed="rId3">
            <a:lum bright="-6000" contrast="24000"/>
          </a:blip>
          <a:srcRect l="42606" t="64474" r="19473"/>
          <a:stretch>
            <a:fillRect/>
          </a:stretch>
        </p:blipFill>
        <p:spPr bwMode="auto">
          <a:xfrm>
            <a:off x="46037" y="407988"/>
            <a:ext cx="792163" cy="811212"/>
          </a:xfrm>
          <a:prstGeom prst="rect">
            <a:avLst/>
          </a:prstGeom>
          <a:noFill/>
          <a:ln w="9525">
            <a:noFill/>
            <a:miter lim="800000"/>
            <a:headEnd/>
            <a:tailEnd/>
          </a:ln>
        </p:spPr>
      </p:pic>
      <p:sp>
        <p:nvSpPr>
          <p:cNvPr id="15" name="Title 2"/>
          <p:cNvSpPr>
            <a:spLocks/>
          </p:cNvSpPr>
          <p:nvPr/>
        </p:nvSpPr>
        <p:spPr bwMode="gray">
          <a:xfrm>
            <a:off x="769628" y="326617"/>
            <a:ext cx="8232481" cy="968783"/>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400" dirty="0">
                <a:effectLst>
                  <a:outerShdw blurRad="38100" dist="38100" dir="2700000" algn="tl">
                    <a:srgbClr val="C0C0C0"/>
                  </a:outerShdw>
                </a:effectLst>
                <a:latin typeface="Britannic Bold" pitchFamily="34" charset="0"/>
                <a:cs typeface="+mn-cs"/>
              </a:rPr>
              <a:t>PENTERJEMAHAN VISI – MISI PEMBANGUNAN BULELENG DALAM PROGRAM KEGIATAN DINAS PERIKANAN KAB. BULELENG</a:t>
            </a:r>
          </a:p>
        </p:txBody>
      </p:sp>
      <p:sp>
        <p:nvSpPr>
          <p:cNvPr id="18" name="Shape 115">
            <a:extLst>
              <a:ext uri="{FF2B5EF4-FFF2-40B4-BE49-F238E27FC236}">
                <a16:creationId xmlns:a16="http://schemas.microsoft.com/office/drawing/2014/main" id="{91EC19E0-010D-4370-9550-E50FD04793FF}"/>
              </a:ext>
            </a:extLst>
          </p:cNvPr>
          <p:cNvSpPr txBox="1">
            <a:spLocks/>
          </p:cNvSpPr>
          <p:nvPr/>
        </p:nvSpPr>
        <p:spPr bwMode="auto">
          <a:xfrm>
            <a:off x="152400" y="4016855"/>
            <a:ext cx="8610600" cy="238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91425" rIns="91425" bIns="91425"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spcBef>
                <a:spcPts val="0"/>
              </a:spcBef>
              <a:buFont typeface="+mj-lt"/>
              <a:buAutoNum type="arabicPeriod" startAt="2"/>
            </a:pPr>
            <a:endParaRPr lang="id-ID" sz="1800" dirty="0"/>
          </a:p>
        </p:txBody>
      </p:sp>
      <p:graphicFrame>
        <p:nvGraphicFramePr>
          <p:cNvPr id="3" name="Table 2">
            <a:extLst>
              <a:ext uri="{FF2B5EF4-FFF2-40B4-BE49-F238E27FC236}">
                <a16:creationId xmlns:a16="http://schemas.microsoft.com/office/drawing/2014/main" id="{B29C666B-7EEA-4891-9D7B-A7C93AD07726}"/>
              </a:ext>
            </a:extLst>
          </p:cNvPr>
          <p:cNvGraphicFramePr>
            <a:graphicFrameLocks noGrp="1"/>
          </p:cNvGraphicFramePr>
          <p:nvPr>
            <p:extLst>
              <p:ext uri="{D42A27DB-BD31-4B8C-83A1-F6EECF244321}">
                <p14:modId xmlns:p14="http://schemas.microsoft.com/office/powerpoint/2010/main" val="1253328669"/>
              </p:ext>
            </p:extLst>
          </p:nvPr>
        </p:nvGraphicFramePr>
        <p:xfrm>
          <a:off x="152399" y="1533925"/>
          <a:ext cx="8849710" cy="5202166"/>
        </p:xfrm>
        <a:graphic>
          <a:graphicData uri="http://schemas.openxmlformats.org/drawingml/2006/table">
            <a:tbl>
              <a:tblPr firstRow="1" bandRow="1">
                <a:tableStyleId>{5C22544A-7EE6-4342-B048-85BDC9FD1C3A}</a:tableStyleId>
              </a:tblPr>
              <a:tblGrid>
                <a:gridCol w="3505201">
                  <a:extLst>
                    <a:ext uri="{9D8B030D-6E8A-4147-A177-3AD203B41FA5}">
                      <a16:colId xmlns:a16="http://schemas.microsoft.com/office/drawing/2014/main" val="3308959482"/>
                    </a:ext>
                  </a:extLst>
                </a:gridCol>
                <a:gridCol w="5344509">
                  <a:extLst>
                    <a:ext uri="{9D8B030D-6E8A-4147-A177-3AD203B41FA5}">
                      <a16:colId xmlns:a16="http://schemas.microsoft.com/office/drawing/2014/main" val="1276399135"/>
                    </a:ext>
                  </a:extLst>
                </a:gridCol>
              </a:tblGrid>
              <a:tr h="858766">
                <a:tc>
                  <a:txBody>
                    <a:bodyPr/>
                    <a:lstStyle/>
                    <a:p>
                      <a:pPr algn="just"/>
                      <a:r>
                        <a:rPr lang="id-ID" sz="1600" dirty="0"/>
                        <a:t>MISI PEMBANGUNAN BULELENG</a:t>
                      </a:r>
                    </a:p>
                  </a:txBody>
                  <a:tcPr/>
                </a:tc>
                <a:tc>
                  <a:txBody>
                    <a:bodyPr/>
                    <a:lstStyle/>
                    <a:p>
                      <a:pPr algn="just"/>
                      <a:r>
                        <a:rPr lang="id-ID" sz="1600" dirty="0"/>
                        <a:t>PERAN DINAS PERIKANAN </a:t>
                      </a:r>
                    </a:p>
                    <a:p>
                      <a:pPr algn="just"/>
                      <a:r>
                        <a:rPr lang="id-ID" sz="1600" dirty="0"/>
                        <a:t>KAB. BULELENG DALAM PECAPAIAN </a:t>
                      </a:r>
                    </a:p>
                    <a:p>
                      <a:pPr algn="just"/>
                      <a:r>
                        <a:rPr lang="id-ID" sz="1600" dirty="0"/>
                        <a:t>VISI – MISI</a:t>
                      </a:r>
                    </a:p>
                  </a:txBody>
                  <a:tcPr/>
                </a:tc>
                <a:extLst>
                  <a:ext uri="{0D108BD9-81ED-4DB2-BD59-A6C34878D82A}">
                    <a16:rowId xmlns:a16="http://schemas.microsoft.com/office/drawing/2014/main" val="2994610884"/>
                  </a:ext>
                </a:extLst>
              </a:tr>
              <a:tr h="763347">
                <a:tc>
                  <a:txBody>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id-ID" sz="1500" dirty="0"/>
                        <a:t>Memantapkan</a:t>
                      </a:r>
                      <a:r>
                        <a:rPr lang="en-US" sz="1500" dirty="0"/>
                        <a:t> Pembangunan </a:t>
                      </a:r>
                      <a:r>
                        <a:rPr lang="en-US" sz="1500" dirty="0" err="1"/>
                        <a:t>Ekonomi</a:t>
                      </a:r>
                      <a:r>
                        <a:rPr lang="en-US" sz="1500" dirty="0"/>
                        <a:t> </a:t>
                      </a:r>
                      <a:r>
                        <a:rPr lang="id-ID" sz="1500" dirty="0"/>
                        <a:t>u</a:t>
                      </a:r>
                      <a:r>
                        <a:rPr lang="en-US" sz="1500" dirty="0" err="1"/>
                        <a:t>ntuk</a:t>
                      </a:r>
                      <a:r>
                        <a:rPr lang="en-US" sz="1500" dirty="0"/>
                        <a:t> </a:t>
                      </a:r>
                      <a:r>
                        <a:rPr lang="en-US" sz="1500" dirty="0" err="1"/>
                        <a:t>Mewujudkan</a:t>
                      </a:r>
                      <a:r>
                        <a:rPr lang="id-ID" sz="1500" dirty="0"/>
                        <a:t> </a:t>
                      </a:r>
                      <a:r>
                        <a:rPr lang="en-US" sz="1500" dirty="0" err="1"/>
                        <a:t>Pertumbuhan</a:t>
                      </a:r>
                      <a:r>
                        <a:rPr lang="en-US" sz="1500" dirty="0"/>
                        <a:t> </a:t>
                      </a:r>
                      <a:r>
                        <a:rPr lang="en-US" sz="1500" dirty="0" err="1"/>
                        <a:t>Ekonomi</a:t>
                      </a:r>
                      <a:r>
                        <a:rPr lang="en-US" sz="1500" dirty="0"/>
                        <a:t> </a:t>
                      </a:r>
                      <a:r>
                        <a:rPr lang="id-ID" sz="1500" dirty="0"/>
                        <a:t>yang Inklusif; </a:t>
                      </a:r>
                    </a:p>
                  </a:txBody>
                  <a:tcPr/>
                </a:tc>
                <a:tc>
                  <a:txBody>
                    <a:bodyPr/>
                    <a:lstStyle/>
                    <a:p>
                      <a:pPr algn="just"/>
                      <a:r>
                        <a:rPr lang="id-ID" sz="1500" kern="1200" dirty="0">
                          <a:solidFill>
                            <a:schemeClr val="dk1"/>
                          </a:solidFill>
                          <a:effectLst/>
                          <a:latin typeface="+mn-lt"/>
                          <a:ea typeface="+mn-ea"/>
                          <a:cs typeface="+mn-cs"/>
                        </a:rPr>
                        <a:t>Pembangunan perikanan berperan dalam m</a:t>
                      </a:r>
                      <a:r>
                        <a:rPr lang="en-US" sz="1500" kern="1200" dirty="0" err="1">
                          <a:solidFill>
                            <a:schemeClr val="dk1"/>
                          </a:solidFill>
                          <a:effectLst/>
                          <a:latin typeface="+mn-lt"/>
                          <a:ea typeface="+mn-ea"/>
                          <a:cs typeface="+mn-cs"/>
                        </a:rPr>
                        <a:t>eningkat</a:t>
                      </a:r>
                      <a:r>
                        <a:rPr lang="id-ID" sz="1500" kern="1200" dirty="0">
                          <a:solidFill>
                            <a:schemeClr val="dk1"/>
                          </a:solidFill>
                          <a:effectLst/>
                          <a:latin typeface="+mn-lt"/>
                          <a:ea typeface="+mn-ea"/>
                          <a:cs typeface="+mn-cs"/>
                        </a:rPr>
                        <a:t>kan</a:t>
                      </a:r>
                      <a:r>
                        <a:rPr lang="en-US" sz="1500" kern="1200" dirty="0">
                          <a:solidFill>
                            <a:schemeClr val="dk1"/>
                          </a:solidFill>
                          <a:effectLst/>
                          <a:latin typeface="+mn-lt"/>
                          <a:ea typeface="+mn-ea"/>
                          <a:cs typeface="+mn-cs"/>
                        </a:rPr>
                        <a:t> </a:t>
                      </a:r>
                      <a:r>
                        <a:rPr lang="en-US" sz="1500" kern="1200" dirty="0" err="1">
                          <a:solidFill>
                            <a:schemeClr val="dk1"/>
                          </a:solidFill>
                          <a:effectLst/>
                          <a:latin typeface="+mn-lt"/>
                          <a:ea typeface="+mn-ea"/>
                          <a:cs typeface="+mn-cs"/>
                        </a:rPr>
                        <a:t>pertumbuhan</a:t>
                      </a:r>
                      <a:r>
                        <a:rPr lang="en-US" sz="1500" kern="1200" dirty="0">
                          <a:solidFill>
                            <a:schemeClr val="dk1"/>
                          </a:solidFill>
                          <a:effectLst/>
                          <a:latin typeface="+mn-lt"/>
                          <a:ea typeface="+mn-ea"/>
                          <a:cs typeface="+mn-cs"/>
                        </a:rPr>
                        <a:t> dan </a:t>
                      </a:r>
                      <a:r>
                        <a:rPr lang="en-US" sz="1500" kern="1200" dirty="0" err="1">
                          <a:solidFill>
                            <a:schemeClr val="dk1"/>
                          </a:solidFill>
                          <a:effectLst/>
                          <a:latin typeface="+mn-lt"/>
                          <a:ea typeface="+mn-ea"/>
                          <a:cs typeface="+mn-cs"/>
                        </a:rPr>
                        <a:t>pemerataan</a:t>
                      </a:r>
                      <a:r>
                        <a:rPr lang="en-US" sz="1500" kern="1200" dirty="0">
                          <a:solidFill>
                            <a:schemeClr val="dk1"/>
                          </a:solidFill>
                          <a:effectLst/>
                          <a:latin typeface="+mn-lt"/>
                          <a:ea typeface="+mn-ea"/>
                          <a:cs typeface="+mn-cs"/>
                        </a:rPr>
                        <a:t> </a:t>
                      </a:r>
                      <a:r>
                        <a:rPr lang="en-US" sz="1500" kern="1200" dirty="0" err="1">
                          <a:solidFill>
                            <a:schemeClr val="dk1"/>
                          </a:solidFill>
                          <a:effectLst/>
                          <a:latin typeface="+mn-lt"/>
                          <a:ea typeface="+mn-ea"/>
                          <a:cs typeface="+mn-cs"/>
                        </a:rPr>
                        <a:t>ekonomi</a:t>
                      </a:r>
                      <a:r>
                        <a:rPr lang="id-ID" sz="1500" kern="1200" dirty="0">
                          <a:solidFill>
                            <a:schemeClr val="dk1"/>
                          </a:solidFill>
                          <a:effectLst/>
                          <a:latin typeface="+mn-lt"/>
                          <a:ea typeface="+mn-ea"/>
                          <a:cs typeface="+mn-cs"/>
                        </a:rPr>
                        <a:t>, serta peningkatan akses dan kesempatan kerja</a:t>
                      </a:r>
                      <a:endParaRPr lang="id-ID" sz="1500" dirty="0"/>
                    </a:p>
                  </a:txBody>
                  <a:tcPr/>
                </a:tc>
                <a:extLst>
                  <a:ext uri="{0D108BD9-81ED-4DB2-BD59-A6C34878D82A}">
                    <a16:rowId xmlns:a16="http://schemas.microsoft.com/office/drawing/2014/main" val="3961435903"/>
                  </a:ext>
                </a:extLst>
              </a:tr>
              <a:tr h="763347">
                <a:tc>
                  <a:txBody>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startAt="2"/>
                        <a:tabLst/>
                        <a:defRPr/>
                      </a:pPr>
                      <a:r>
                        <a:rPr lang="en-US" sz="1500" dirty="0" err="1"/>
                        <a:t>Pengembangan</a:t>
                      </a:r>
                      <a:r>
                        <a:rPr lang="en-US" sz="1500" dirty="0"/>
                        <a:t> </a:t>
                      </a:r>
                      <a:r>
                        <a:rPr lang="en-US" sz="1500" dirty="0" err="1"/>
                        <a:t>Ekonomi</a:t>
                      </a:r>
                      <a:r>
                        <a:rPr lang="en-US" sz="1500" dirty="0"/>
                        <a:t> </a:t>
                      </a:r>
                      <a:r>
                        <a:rPr lang="en-US" sz="1500" dirty="0" err="1"/>
                        <a:t>Kerakyatan</a:t>
                      </a:r>
                      <a:r>
                        <a:rPr lang="en-US" sz="1500" dirty="0"/>
                        <a:t> </a:t>
                      </a:r>
                      <a:r>
                        <a:rPr lang="id-ID" sz="1500" dirty="0"/>
                        <a:t>y</a:t>
                      </a:r>
                      <a:r>
                        <a:rPr lang="en-US" sz="1500" dirty="0"/>
                        <a:t>ang </a:t>
                      </a:r>
                      <a:r>
                        <a:rPr lang="en-US" sz="1500" dirty="0" err="1"/>
                        <a:t>Berbasis</a:t>
                      </a:r>
                      <a:r>
                        <a:rPr lang="en-US" sz="1500" dirty="0"/>
                        <a:t> </a:t>
                      </a:r>
                      <a:r>
                        <a:rPr lang="id-ID" sz="1500" dirty="0"/>
                        <a:t>p</a:t>
                      </a:r>
                      <a:r>
                        <a:rPr lang="en-US" sz="1500" dirty="0" err="1"/>
                        <a:t>ada</a:t>
                      </a:r>
                      <a:r>
                        <a:rPr lang="en-US" sz="1500" dirty="0"/>
                        <a:t> </a:t>
                      </a:r>
                      <a:r>
                        <a:rPr lang="en-US" sz="1500" dirty="0" err="1"/>
                        <a:t>Produk</a:t>
                      </a:r>
                      <a:r>
                        <a:rPr lang="en-US" sz="1500" dirty="0"/>
                        <a:t> </a:t>
                      </a:r>
                      <a:r>
                        <a:rPr lang="en-US" sz="1500" dirty="0" err="1"/>
                        <a:t>Unggulan</a:t>
                      </a:r>
                      <a:r>
                        <a:rPr lang="en-US" sz="1500" dirty="0"/>
                        <a:t> Daerah</a:t>
                      </a:r>
                      <a:r>
                        <a:rPr lang="id-ID" sz="1500" dirty="0"/>
                        <a:t>;</a:t>
                      </a:r>
                    </a:p>
                  </a:txBody>
                  <a:tcPr/>
                </a:tc>
                <a:tc>
                  <a:txBody>
                    <a:bodyPr/>
                    <a:lstStyle/>
                    <a:p>
                      <a:pPr algn="just"/>
                      <a:r>
                        <a:rPr lang="id-ID" sz="1500" kern="1200" dirty="0">
                          <a:solidFill>
                            <a:schemeClr val="dk1"/>
                          </a:solidFill>
                          <a:effectLst/>
                          <a:latin typeface="+mn-lt"/>
                          <a:ea typeface="+mn-ea"/>
                          <a:cs typeface="+mn-cs"/>
                        </a:rPr>
                        <a:t>Pembangunan perikanan berperan dalam m</a:t>
                      </a:r>
                      <a:r>
                        <a:rPr lang="en-US" sz="1500" kern="1200" dirty="0" err="1">
                          <a:solidFill>
                            <a:schemeClr val="dk1"/>
                          </a:solidFill>
                          <a:effectLst/>
                          <a:latin typeface="+mn-lt"/>
                          <a:ea typeface="+mn-ea"/>
                          <a:cs typeface="+mn-cs"/>
                        </a:rPr>
                        <a:t>eningkat</a:t>
                      </a:r>
                      <a:r>
                        <a:rPr lang="id-ID" sz="1500" kern="1200" dirty="0">
                          <a:solidFill>
                            <a:schemeClr val="dk1"/>
                          </a:solidFill>
                          <a:effectLst/>
                          <a:latin typeface="+mn-lt"/>
                          <a:ea typeface="+mn-ea"/>
                          <a:cs typeface="+mn-cs"/>
                        </a:rPr>
                        <a:t>kan </a:t>
                      </a:r>
                      <a:r>
                        <a:rPr lang="id-ID" sz="1500" dirty="0">
                          <a:effectLst/>
                        </a:rPr>
                        <a:t>nilai produk pertanian (termasuk perikanan </a:t>
                      </a:r>
                      <a:r>
                        <a:rPr lang="id-ID" sz="1500" dirty="0" err="1">
                          <a:effectLst/>
                        </a:rPr>
                        <a:t>didalamnya</a:t>
                      </a:r>
                      <a:r>
                        <a:rPr lang="id-ID" sz="1500" dirty="0">
                          <a:effectLst/>
                        </a:rPr>
                        <a:t>), serta mendorong industri berbasis komoditas unggulan daerah (nila, lele, patin)</a:t>
                      </a:r>
                      <a:endParaRPr lang="id-ID" sz="1500" dirty="0"/>
                    </a:p>
                  </a:txBody>
                  <a:tcPr/>
                </a:tc>
                <a:extLst>
                  <a:ext uri="{0D108BD9-81ED-4DB2-BD59-A6C34878D82A}">
                    <a16:rowId xmlns:a16="http://schemas.microsoft.com/office/drawing/2014/main" val="689129376"/>
                  </a:ext>
                </a:extLst>
              </a:tr>
              <a:tr h="985990">
                <a:tc>
                  <a:txBody>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startAt="3"/>
                        <a:tabLst/>
                        <a:defRPr/>
                      </a:pPr>
                      <a:r>
                        <a:rPr lang="id-ID" sz="1500" dirty="0"/>
                        <a:t>Meningkatkan </a:t>
                      </a:r>
                      <a:r>
                        <a:rPr lang="en-US" sz="1500" dirty="0" err="1"/>
                        <a:t>Kualitas</a:t>
                      </a:r>
                      <a:r>
                        <a:rPr lang="en-US" sz="1500" dirty="0"/>
                        <a:t> </a:t>
                      </a:r>
                      <a:r>
                        <a:rPr lang="en-US" sz="1500" dirty="0" err="1"/>
                        <a:t>Sumber</a:t>
                      </a:r>
                      <a:r>
                        <a:rPr lang="en-US" sz="1500" dirty="0"/>
                        <a:t> </a:t>
                      </a:r>
                      <a:r>
                        <a:rPr lang="en-US" sz="1500" dirty="0" err="1"/>
                        <a:t>Daya</a:t>
                      </a:r>
                      <a:r>
                        <a:rPr lang="en-US" sz="1500" dirty="0"/>
                        <a:t> </a:t>
                      </a:r>
                      <a:r>
                        <a:rPr lang="en-US" sz="1500" dirty="0" err="1"/>
                        <a:t>Manusia</a:t>
                      </a:r>
                      <a:r>
                        <a:rPr lang="en-US" sz="1500" dirty="0"/>
                        <a:t> </a:t>
                      </a:r>
                      <a:r>
                        <a:rPr lang="id-ID" sz="1500" dirty="0"/>
                        <a:t>y</a:t>
                      </a:r>
                      <a:r>
                        <a:rPr lang="en-US" sz="1500" dirty="0"/>
                        <a:t>ang </a:t>
                      </a:r>
                      <a:r>
                        <a:rPr lang="en-US" sz="1500" dirty="0" err="1"/>
                        <a:t>Profesional</a:t>
                      </a:r>
                      <a:r>
                        <a:rPr lang="en-US" sz="1500" dirty="0"/>
                        <a:t>, </a:t>
                      </a:r>
                      <a:r>
                        <a:rPr lang="en-US" sz="1500" dirty="0" err="1"/>
                        <a:t>Berbudaya</a:t>
                      </a:r>
                      <a:r>
                        <a:rPr lang="en-US" sz="1500" dirty="0"/>
                        <a:t> </a:t>
                      </a:r>
                      <a:r>
                        <a:rPr lang="id-ID" sz="1500" dirty="0"/>
                        <a:t>d</a:t>
                      </a:r>
                      <a:r>
                        <a:rPr lang="en-US" sz="1500" dirty="0"/>
                        <a:t>an </a:t>
                      </a:r>
                      <a:r>
                        <a:rPr lang="id-ID" sz="1500" dirty="0"/>
                        <a:t>Berintegritas;</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d-ID" sz="1500" kern="1200" dirty="0">
                          <a:solidFill>
                            <a:schemeClr val="dk1"/>
                          </a:solidFill>
                          <a:effectLst/>
                          <a:latin typeface="+mn-lt"/>
                          <a:ea typeface="+mn-ea"/>
                          <a:cs typeface="+mn-cs"/>
                        </a:rPr>
                        <a:t>Pembangunan perikanan berperan dalam m</a:t>
                      </a:r>
                      <a:r>
                        <a:rPr lang="en-US" sz="1500" kern="1200" dirty="0" err="1">
                          <a:solidFill>
                            <a:schemeClr val="dk1"/>
                          </a:solidFill>
                          <a:effectLst/>
                          <a:latin typeface="+mn-lt"/>
                          <a:ea typeface="+mn-ea"/>
                          <a:cs typeface="+mn-cs"/>
                        </a:rPr>
                        <a:t>eningkat</a:t>
                      </a:r>
                      <a:r>
                        <a:rPr lang="id-ID" sz="1500" kern="1200" dirty="0">
                          <a:solidFill>
                            <a:schemeClr val="dk1"/>
                          </a:solidFill>
                          <a:effectLst/>
                          <a:latin typeface="+mn-lt"/>
                          <a:ea typeface="+mn-ea"/>
                          <a:cs typeface="+mn-cs"/>
                        </a:rPr>
                        <a:t>kan </a:t>
                      </a:r>
                      <a:r>
                        <a:rPr lang="id-ID" sz="1500" dirty="0">
                          <a:effectLst/>
                        </a:rPr>
                        <a:t>kualitas SDM yang profesional khususnya di bidang perikanan melalui pelatihan-pelatihan </a:t>
                      </a:r>
                      <a:r>
                        <a:rPr lang="id-ID" sz="1500" dirty="0" err="1">
                          <a:effectLst/>
                        </a:rPr>
                        <a:t>dll</a:t>
                      </a:r>
                      <a:r>
                        <a:rPr lang="id-ID" sz="1500" dirty="0">
                          <a:effectLst/>
                        </a:rPr>
                        <a:t> serta berperan dalam m</a:t>
                      </a:r>
                      <a:r>
                        <a:rPr lang="en-US" sz="1500" kern="1200" dirty="0" err="1">
                          <a:solidFill>
                            <a:schemeClr val="dk1"/>
                          </a:solidFill>
                          <a:effectLst/>
                          <a:latin typeface="+mn-lt"/>
                          <a:ea typeface="+mn-ea"/>
                          <a:cs typeface="+mn-cs"/>
                        </a:rPr>
                        <a:t>eningkatnya</a:t>
                      </a:r>
                      <a:r>
                        <a:rPr lang="en-US" sz="1500" kern="1200" dirty="0">
                          <a:solidFill>
                            <a:schemeClr val="dk1"/>
                          </a:solidFill>
                          <a:effectLst/>
                          <a:latin typeface="+mn-lt"/>
                          <a:ea typeface="+mn-ea"/>
                          <a:cs typeface="+mn-cs"/>
                        </a:rPr>
                        <a:t> status </a:t>
                      </a:r>
                      <a:r>
                        <a:rPr lang="en-US" sz="1500" kern="1200" dirty="0" err="1">
                          <a:solidFill>
                            <a:schemeClr val="dk1"/>
                          </a:solidFill>
                          <a:effectLst/>
                          <a:latin typeface="+mn-lt"/>
                          <a:ea typeface="+mn-ea"/>
                          <a:cs typeface="+mn-cs"/>
                        </a:rPr>
                        <a:t>kesehatan</a:t>
                      </a:r>
                      <a:r>
                        <a:rPr lang="en-US" sz="1500" kern="1200" dirty="0">
                          <a:solidFill>
                            <a:schemeClr val="dk1"/>
                          </a:solidFill>
                          <a:effectLst/>
                          <a:latin typeface="+mn-lt"/>
                          <a:ea typeface="+mn-ea"/>
                          <a:cs typeface="+mn-cs"/>
                        </a:rPr>
                        <a:t> </a:t>
                      </a:r>
                      <a:r>
                        <a:rPr lang="id-ID" sz="1500" kern="1200" dirty="0">
                          <a:solidFill>
                            <a:schemeClr val="dk1"/>
                          </a:solidFill>
                          <a:effectLst/>
                          <a:latin typeface="+mn-lt"/>
                          <a:ea typeface="+mn-ea"/>
                          <a:cs typeface="+mn-cs"/>
                        </a:rPr>
                        <a:t>masyarakat melalui peningkatan konsumsi ikan</a:t>
                      </a:r>
                      <a:endParaRPr lang="id-ID" sz="1500" dirty="0"/>
                    </a:p>
                  </a:txBody>
                  <a:tcPr/>
                </a:tc>
                <a:extLst>
                  <a:ext uri="{0D108BD9-81ED-4DB2-BD59-A6C34878D82A}">
                    <a16:rowId xmlns:a16="http://schemas.microsoft.com/office/drawing/2014/main" val="3574524854"/>
                  </a:ext>
                </a:extLst>
              </a:tr>
              <a:tr h="763347">
                <a:tc>
                  <a:txBody>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startAt="4"/>
                        <a:tabLst/>
                        <a:defRPr/>
                      </a:pPr>
                      <a:r>
                        <a:rPr lang="id-ID" sz="1500" dirty="0"/>
                        <a:t>Memantapkan Partisipasi Pemangku Kepentingan Dalam</a:t>
                      </a:r>
                      <a:r>
                        <a:rPr lang="en-US" sz="1500" dirty="0"/>
                        <a:t> Pembangunan</a:t>
                      </a:r>
                      <a:r>
                        <a:rPr lang="id-ID" sz="1500" dirty="0"/>
                        <a:t>;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d-ID" sz="1500" kern="1200" dirty="0">
                          <a:solidFill>
                            <a:schemeClr val="dk1"/>
                          </a:solidFill>
                          <a:effectLst/>
                          <a:latin typeface="+mn-lt"/>
                          <a:ea typeface="+mn-ea"/>
                          <a:cs typeface="+mn-cs"/>
                        </a:rPr>
                        <a:t>Pembangunan perikanan dilaksanakan dengan konsep keterlibatan seluruh pihak, sehingga tentunya berperan dalam m</a:t>
                      </a:r>
                      <a:r>
                        <a:rPr lang="en-US" sz="1500" kern="1200" dirty="0" err="1">
                          <a:solidFill>
                            <a:schemeClr val="dk1"/>
                          </a:solidFill>
                          <a:effectLst/>
                          <a:latin typeface="+mn-lt"/>
                          <a:ea typeface="+mn-ea"/>
                          <a:cs typeface="+mn-cs"/>
                        </a:rPr>
                        <a:t>eningkat</a:t>
                      </a:r>
                      <a:r>
                        <a:rPr lang="id-ID" sz="1500" kern="1200" dirty="0">
                          <a:solidFill>
                            <a:schemeClr val="dk1"/>
                          </a:solidFill>
                          <a:effectLst/>
                          <a:latin typeface="+mn-lt"/>
                          <a:ea typeface="+mn-ea"/>
                          <a:cs typeface="+mn-cs"/>
                        </a:rPr>
                        <a:t>kan keswadayaan masyarakat dan meningkatkan investasi</a:t>
                      </a:r>
                      <a:endParaRPr lang="id-ID" sz="1500" dirty="0"/>
                    </a:p>
                  </a:txBody>
                  <a:tcPr/>
                </a:tc>
                <a:extLst>
                  <a:ext uri="{0D108BD9-81ED-4DB2-BD59-A6C34878D82A}">
                    <a16:rowId xmlns:a16="http://schemas.microsoft.com/office/drawing/2014/main" val="263077650"/>
                  </a:ext>
                </a:extLst>
              </a:tr>
              <a:tr h="763347">
                <a:tc>
                  <a:txBody>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startAt="6"/>
                        <a:tabLst/>
                        <a:defRPr/>
                      </a:pPr>
                      <a:r>
                        <a:rPr lang="en-US" sz="1500" dirty="0" err="1"/>
                        <a:t>Mewujudkan</a:t>
                      </a:r>
                      <a:r>
                        <a:rPr lang="en-US" sz="1500" dirty="0"/>
                        <a:t> Pembangunan Buleleng </a:t>
                      </a:r>
                      <a:r>
                        <a:rPr lang="id-ID" sz="1500" dirty="0"/>
                        <a:t>y</a:t>
                      </a:r>
                      <a:r>
                        <a:rPr lang="en-US" sz="1500" dirty="0"/>
                        <a:t>ang</a:t>
                      </a:r>
                      <a:r>
                        <a:rPr lang="id-ID" sz="1500" dirty="0"/>
                        <a:t> Berbudaya dan </a:t>
                      </a:r>
                      <a:r>
                        <a:rPr lang="en-US" sz="1500" dirty="0"/>
                        <a:t> </a:t>
                      </a:r>
                      <a:r>
                        <a:rPr lang="en-US" sz="1500" dirty="0" err="1"/>
                        <a:t>Berkelanjutan</a:t>
                      </a:r>
                      <a:r>
                        <a:rPr lang="en-US" sz="1500" dirty="0"/>
                        <a:t> (</a:t>
                      </a:r>
                      <a:r>
                        <a:rPr lang="en-US" sz="1500" i="1" dirty="0"/>
                        <a:t>Sustainable Development</a:t>
                      </a:r>
                      <a:r>
                        <a:rPr lang="en-US" sz="1500" dirty="0"/>
                        <a:t>)</a:t>
                      </a:r>
                      <a:r>
                        <a:rPr lang="id-ID" sz="1500" dirty="0"/>
                        <a:t>.</a:t>
                      </a:r>
                    </a:p>
                  </a:txBody>
                  <a:tcPr/>
                </a:tc>
                <a:tc>
                  <a:txBody>
                    <a:bodyPr/>
                    <a:lstStyle/>
                    <a:p>
                      <a:pPr algn="just"/>
                      <a:r>
                        <a:rPr lang="id-ID" sz="1500" kern="1200" dirty="0">
                          <a:solidFill>
                            <a:schemeClr val="dk1"/>
                          </a:solidFill>
                          <a:effectLst/>
                          <a:latin typeface="+mn-lt"/>
                          <a:ea typeface="+mn-ea"/>
                          <a:cs typeface="+mn-cs"/>
                        </a:rPr>
                        <a:t>Pembangunan perikanan dilaksanakan dengan konsep yang ramah lingkungan dan berkelanjutan </a:t>
                      </a:r>
                      <a:endParaRPr lang="id-ID" sz="1500" dirty="0"/>
                    </a:p>
                  </a:txBody>
                  <a:tcPr/>
                </a:tc>
                <a:extLst>
                  <a:ext uri="{0D108BD9-81ED-4DB2-BD59-A6C34878D82A}">
                    <a16:rowId xmlns:a16="http://schemas.microsoft.com/office/drawing/2014/main" val="3065514038"/>
                  </a:ext>
                </a:extLst>
              </a:tr>
            </a:tbl>
          </a:graphicData>
        </a:graphic>
      </p:graphicFrame>
    </p:spTree>
    <p:extLst>
      <p:ext uri="{BB962C8B-B14F-4D97-AF65-F5344CB8AC3E}">
        <p14:creationId xmlns:p14="http://schemas.microsoft.com/office/powerpoint/2010/main" val="16607851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16" y="4938486"/>
            <a:ext cx="2395802" cy="1661324"/>
          </a:xfrm>
          <a:prstGeom prst="rect">
            <a:avLst/>
          </a:prstGeom>
          <a:ln w="9525">
            <a:noFill/>
          </a:ln>
        </p:spPr>
      </p:pic>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31324" r="13931"/>
          <a:stretch/>
        </p:blipFill>
        <p:spPr>
          <a:xfrm>
            <a:off x="117203" y="3733800"/>
            <a:ext cx="2201486" cy="1194741"/>
          </a:xfrm>
          <a:prstGeom prst="rect">
            <a:avLst/>
          </a:prstGeom>
        </p:spPr>
      </p:pic>
      <p:pic>
        <p:nvPicPr>
          <p:cNvPr id="20" name="Picture 8" descr="http://cina.panduanwisata.com/wp-content/themes/morning/functions/theme/thumb.php?src=/blogs.dir/29/files/2013/02/0124578.jpg&amp;w=630&amp;h=350&amp;zc=1&amp;a=c"/>
          <p:cNvPicPr>
            <a:picLocks noChangeAspect="1" noChangeArrowheads="1"/>
          </p:cNvPicPr>
          <p:nvPr/>
        </p:nvPicPr>
        <p:blipFill>
          <a:blip r:embed="rId4">
            <a:extLst>
              <a:ext uri="{28A0092B-C50C-407E-A947-70E740481C1C}">
                <a14:useLocalDpi xmlns:a14="http://schemas.microsoft.com/office/drawing/2010/main" val="0"/>
              </a:ext>
            </a:extLst>
          </a:blip>
          <a:srcRect r="25674"/>
          <a:stretch>
            <a:fillRect/>
          </a:stretch>
        </p:blipFill>
        <p:spPr bwMode="auto">
          <a:xfrm>
            <a:off x="110579" y="2514601"/>
            <a:ext cx="1959521"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4301" t="6442"/>
          <a:stretch/>
        </p:blipFill>
        <p:spPr>
          <a:xfrm>
            <a:off x="117203" y="1371600"/>
            <a:ext cx="1635397" cy="1142761"/>
          </a:xfrm>
          <a:prstGeom prst="rect">
            <a:avLst/>
          </a:prstGeom>
          <a:solidFill>
            <a:srgbClr val="FF0000"/>
          </a:solidFill>
          <a:ln w="28575">
            <a:noFill/>
          </a:ln>
        </p:spPr>
      </p:pic>
      <p:pic>
        <p:nvPicPr>
          <p:cNvPr id="21"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t="4961"/>
          <a:stretch/>
        </p:blipFill>
        <p:spPr bwMode="auto">
          <a:xfrm>
            <a:off x="117203" y="281871"/>
            <a:ext cx="1547525" cy="1089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bject 2"/>
          <p:cNvSpPr/>
          <p:nvPr/>
        </p:nvSpPr>
        <p:spPr>
          <a:xfrm>
            <a:off x="2251551" y="2286000"/>
            <a:ext cx="6740049" cy="2830821"/>
          </a:xfrm>
          <a:prstGeom prst="rect">
            <a:avLst/>
          </a:prstGeom>
          <a:blipFill>
            <a:blip r:embed="rId7" cstate="print"/>
            <a:stretch>
              <a:fillRect/>
            </a:stretch>
          </a:blip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250389" y="228600"/>
            <a:ext cx="1272543" cy="6418669"/>
          </a:xfrm>
          <a:custGeom>
            <a:avLst/>
            <a:gdLst/>
            <a:ahLst/>
            <a:cxnLst/>
            <a:rect l="l" t="t" r="r" b="b"/>
            <a:pathLst>
              <a:path w="962025" h="5989955">
                <a:moveTo>
                  <a:pt x="962025" y="0"/>
                </a:moveTo>
                <a:lnTo>
                  <a:pt x="0" y="0"/>
                </a:lnTo>
                <a:lnTo>
                  <a:pt x="962025" y="5989634"/>
                </a:lnTo>
                <a:lnTo>
                  <a:pt x="962025" y="0"/>
                </a:lnTo>
                <a:close/>
              </a:path>
            </a:pathLst>
          </a:custGeom>
          <a:solidFill>
            <a:schemeClr val="accent3">
              <a:lumMod val="40000"/>
              <a:lumOff val="60000"/>
            </a:schemeClr>
          </a:solid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pic>
        <p:nvPicPr>
          <p:cNvPr id="16" name="Picture 15"/>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3801" y="779548"/>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9" cstate="print"/>
          <a:srcRect/>
          <a:stretch>
            <a:fillRect/>
          </a:stretch>
        </p:blipFill>
        <p:spPr bwMode="auto">
          <a:xfrm>
            <a:off x="6019801" y="544284"/>
            <a:ext cx="1515268" cy="1450989"/>
          </a:xfrm>
          <a:prstGeom prst="rect">
            <a:avLst/>
          </a:prstGeom>
          <a:ln>
            <a:noFill/>
          </a:ln>
          <a:effectLst>
            <a:outerShdw blurRad="292100" dist="139700" dir="2700000" algn="tl" rotWithShape="0">
              <a:srgbClr val="333333">
                <a:alpha val="65000"/>
              </a:srgbClr>
            </a:outerShdw>
          </a:effectLst>
        </p:spPr>
      </p:pic>
      <p:sp>
        <p:nvSpPr>
          <p:cNvPr id="13" name="object 13"/>
          <p:cNvSpPr txBox="1"/>
          <p:nvPr/>
        </p:nvSpPr>
        <p:spPr>
          <a:xfrm>
            <a:off x="2387600" y="2703240"/>
            <a:ext cx="6604000" cy="1107996"/>
          </a:xfrm>
          <a:prstGeom prst="rect">
            <a:avLst/>
          </a:prstGeom>
        </p:spPr>
        <p:txBody>
          <a:bodyPr vert="horz" wrap="square" lIns="0" tIns="0" rIns="0" bIns="0" rtlCol="0">
            <a:spAutoFit/>
          </a:bodyPr>
          <a:lstStyle/>
          <a:p>
            <a:pPr marL="11233" marR="4493" lvl="0" indent="0" defTabSz="808787"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0" normalizeH="0" baseline="0" noProof="0" dirty="0">
                <a:ln>
                  <a:noFill/>
                </a:ln>
                <a:solidFill>
                  <a:prstClr val="black"/>
                </a:solidFill>
                <a:effectLst/>
                <a:uLnTx/>
                <a:uFillTx/>
                <a:latin typeface="Cambria"/>
                <a:cs typeface="Cambria"/>
              </a:rPr>
              <a:t>KONDISI UMUM PERIKANAN </a:t>
            </a:r>
          </a:p>
          <a:p>
            <a:pPr marL="11233" marR="4493" lvl="0" indent="0" defTabSz="808787"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0" normalizeH="0" baseline="0" noProof="0" dirty="0">
                <a:ln>
                  <a:noFill/>
                </a:ln>
                <a:solidFill>
                  <a:prstClr val="black"/>
                </a:solidFill>
                <a:effectLst/>
                <a:uLnTx/>
                <a:uFillTx/>
                <a:latin typeface="Cambria"/>
                <a:cs typeface="Cambria"/>
              </a:rPr>
              <a:t>DI KAB. BULELENG</a:t>
            </a:r>
            <a:endParaRPr kumimoji="0" sz="3600" b="1" i="0" u="none" strike="noStrike" kern="1200" cap="none" spc="0" normalizeH="0" baseline="0" noProof="0" dirty="0">
              <a:ln>
                <a:noFill/>
              </a:ln>
              <a:solidFill>
                <a:prstClr val="black"/>
              </a:solidFill>
              <a:effectLst/>
              <a:uLnTx/>
              <a:uFillTx/>
              <a:latin typeface="Cambria"/>
              <a:cs typeface="Cambria"/>
            </a:endParaRPr>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856671">
            <a:off x="6795570" y="5269669"/>
            <a:ext cx="1882416" cy="1325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8" name="object 12"/>
          <p:cNvSpPr/>
          <p:nvPr/>
        </p:nvSpPr>
        <p:spPr>
          <a:xfrm>
            <a:off x="2484832" y="5274997"/>
            <a:ext cx="6506768" cy="59003"/>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defTabSz="808787"/>
            <a:endParaRPr sz="1592">
              <a:solidFill>
                <a:prstClr val="black"/>
              </a:solidFill>
              <a:latin typeface="Calibri"/>
            </a:endParaRPr>
          </a:p>
        </p:txBody>
      </p:sp>
      <p:sp>
        <p:nvSpPr>
          <p:cNvPr id="30" name="object 11"/>
          <p:cNvSpPr/>
          <p:nvPr/>
        </p:nvSpPr>
        <p:spPr>
          <a:xfrm>
            <a:off x="2484832" y="5167365"/>
            <a:ext cx="6506767" cy="5773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endParaRPr/>
          </a:p>
        </p:txBody>
      </p:sp>
    </p:spTree>
    <p:extLst>
      <p:ext uri="{BB962C8B-B14F-4D97-AF65-F5344CB8AC3E}">
        <p14:creationId xmlns:p14="http://schemas.microsoft.com/office/powerpoint/2010/main" val="1023269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Text Box 7">
            <a:extLst>
              <a:ext uri="{FF2B5EF4-FFF2-40B4-BE49-F238E27FC236}">
                <a16:creationId xmlns:a16="http://schemas.microsoft.com/office/drawing/2014/main" id="{A11409F3-C650-4114-9F57-3C70D120EE41}"/>
              </a:ext>
            </a:extLst>
          </p:cNvPr>
          <p:cNvSpPr txBox="1">
            <a:spLocks noChangeArrowheads="1"/>
          </p:cNvSpPr>
          <p:nvPr/>
        </p:nvSpPr>
        <p:spPr bwMode="auto">
          <a:xfrm>
            <a:off x="3178392" y="76200"/>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20" name="Group 17">
            <a:extLst>
              <a:ext uri="{FF2B5EF4-FFF2-40B4-BE49-F238E27FC236}">
                <a16:creationId xmlns:a16="http://schemas.microsoft.com/office/drawing/2014/main" id="{0F4F729B-6B76-4CBB-BB73-07C9BAF2A2C7}"/>
              </a:ext>
            </a:extLst>
          </p:cNvPr>
          <p:cNvGrpSpPr>
            <a:grpSpLocks/>
          </p:cNvGrpSpPr>
          <p:nvPr/>
        </p:nvGrpSpPr>
        <p:grpSpPr bwMode="auto">
          <a:xfrm>
            <a:off x="21021" y="290892"/>
            <a:ext cx="9143992" cy="621096"/>
            <a:chOff x="720" y="1392"/>
            <a:chExt cx="4058" cy="480"/>
          </a:xfrm>
        </p:grpSpPr>
        <p:sp>
          <p:nvSpPr>
            <p:cNvPr id="21" name="AutoShape 4">
              <a:extLst>
                <a:ext uri="{FF2B5EF4-FFF2-40B4-BE49-F238E27FC236}">
                  <a16:creationId xmlns:a16="http://schemas.microsoft.com/office/drawing/2014/main" id="{1AC32509-4835-4CFB-8AF1-FA4EF03D73EF}"/>
                </a:ext>
              </a:extLst>
            </p:cNvPr>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22" name="Group 19">
              <a:extLst>
                <a:ext uri="{FF2B5EF4-FFF2-40B4-BE49-F238E27FC236}">
                  <a16:creationId xmlns:a16="http://schemas.microsoft.com/office/drawing/2014/main" id="{FA0A16CD-BACB-4E63-8E5F-50AF2E890D6B}"/>
                </a:ext>
              </a:extLst>
            </p:cNvPr>
            <p:cNvGrpSpPr>
              <a:grpSpLocks/>
            </p:cNvGrpSpPr>
            <p:nvPr/>
          </p:nvGrpSpPr>
          <p:grpSpPr bwMode="auto">
            <a:xfrm>
              <a:off x="730" y="1407"/>
              <a:ext cx="4043" cy="444"/>
              <a:chOff x="744" y="1407"/>
              <a:chExt cx="3988" cy="444"/>
            </a:xfrm>
          </p:grpSpPr>
          <p:sp>
            <p:nvSpPr>
              <p:cNvPr id="23" name="AutoShape 6">
                <a:extLst>
                  <a:ext uri="{FF2B5EF4-FFF2-40B4-BE49-F238E27FC236}">
                    <a16:creationId xmlns:a16="http://schemas.microsoft.com/office/drawing/2014/main" id="{A0294049-B3EF-443F-A9C3-CCB1C39A98D8}"/>
                  </a:ext>
                </a:extLst>
              </p:cNvPr>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24" name="AutoShape 7">
                <a:extLst>
                  <a:ext uri="{FF2B5EF4-FFF2-40B4-BE49-F238E27FC236}">
                    <a16:creationId xmlns:a16="http://schemas.microsoft.com/office/drawing/2014/main" id="{1EB69DE1-0ACB-4529-8FA2-8A670A1A41E3}"/>
                  </a:ext>
                </a:extLst>
              </p:cNvPr>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25" name="Picture 29" descr="1">
            <a:extLst>
              <a:ext uri="{FF2B5EF4-FFF2-40B4-BE49-F238E27FC236}">
                <a16:creationId xmlns:a16="http://schemas.microsoft.com/office/drawing/2014/main" id="{D25CC14D-8408-41E6-B613-0A0435299D74}"/>
              </a:ext>
            </a:extLst>
          </p:cNvPr>
          <p:cNvPicPr>
            <a:picLocks noChangeAspect="1" noChangeArrowheads="1"/>
          </p:cNvPicPr>
          <p:nvPr/>
        </p:nvPicPr>
        <p:blipFill>
          <a:blip r:embed="rId3">
            <a:lum bright="-6000" contrast="24000"/>
          </a:blip>
          <a:srcRect l="42606" t="64474" r="19473"/>
          <a:stretch>
            <a:fillRect/>
          </a:stretch>
        </p:blipFill>
        <p:spPr bwMode="auto">
          <a:xfrm>
            <a:off x="-76200" y="340104"/>
            <a:ext cx="685800" cy="702291"/>
          </a:xfrm>
          <a:prstGeom prst="rect">
            <a:avLst/>
          </a:prstGeom>
          <a:noFill/>
          <a:ln w="9525">
            <a:noFill/>
            <a:miter lim="800000"/>
            <a:headEnd/>
            <a:tailEnd/>
          </a:ln>
        </p:spPr>
      </p:pic>
      <p:sp>
        <p:nvSpPr>
          <p:cNvPr id="26" name="Title 2">
            <a:extLst>
              <a:ext uri="{FF2B5EF4-FFF2-40B4-BE49-F238E27FC236}">
                <a16:creationId xmlns:a16="http://schemas.microsoft.com/office/drawing/2014/main" id="{FE5588E4-714A-402F-BF30-31091593A386}"/>
              </a:ext>
            </a:extLst>
          </p:cNvPr>
          <p:cNvSpPr>
            <a:spLocks/>
          </p:cNvSpPr>
          <p:nvPr/>
        </p:nvSpPr>
        <p:spPr bwMode="gray">
          <a:xfrm>
            <a:off x="640876" y="361124"/>
            <a:ext cx="8232481" cy="465239"/>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KONDISI UMUM</a:t>
            </a:r>
          </a:p>
        </p:txBody>
      </p:sp>
      <p:sp>
        <p:nvSpPr>
          <p:cNvPr id="4" name="Rectangle: Diagonal Corners Snipped 3">
            <a:extLst>
              <a:ext uri="{FF2B5EF4-FFF2-40B4-BE49-F238E27FC236}">
                <a16:creationId xmlns:a16="http://schemas.microsoft.com/office/drawing/2014/main" id="{80FB2E30-058C-4F77-B413-B8D80D88AF2B}"/>
              </a:ext>
            </a:extLst>
          </p:cNvPr>
          <p:cNvSpPr/>
          <p:nvPr/>
        </p:nvSpPr>
        <p:spPr>
          <a:xfrm>
            <a:off x="173417" y="1097598"/>
            <a:ext cx="8839200" cy="5434605"/>
          </a:xfrm>
          <a:prstGeom prst="snip2DiagRect">
            <a:avLst/>
          </a:prstGeom>
        </p:spPr>
        <p:style>
          <a:lnRef idx="1">
            <a:schemeClr val="accent3"/>
          </a:lnRef>
          <a:fillRef idx="2">
            <a:schemeClr val="accent3"/>
          </a:fillRef>
          <a:effectRef idx="1">
            <a:schemeClr val="accent3"/>
          </a:effectRef>
          <a:fontRef idx="minor">
            <a:schemeClr val="dk1"/>
          </a:fontRef>
        </p:style>
        <p:txBody>
          <a:bodyPr rtlCol="0" anchor="ctr"/>
          <a:lstStyle/>
          <a:p>
            <a:pPr marL="332871" indent="-332871">
              <a:lnSpc>
                <a:spcPct val="90000"/>
              </a:lnSpc>
              <a:defRPr/>
            </a:pPr>
            <a:r>
              <a:rPr lang="en-US" dirty="0">
                <a:latin typeface="Footlight MT Light" panose="0204060206030A020304" pitchFamily="18" charset="0"/>
              </a:rPr>
              <a:t>Luas Wilayah	: 1.365,88 KM</a:t>
            </a:r>
            <a:r>
              <a:rPr lang="en-US" baseline="30000" dirty="0">
                <a:latin typeface="Footlight MT Light" panose="0204060206030A020304" pitchFamily="18" charset="0"/>
              </a:rPr>
              <a:t>2</a:t>
            </a:r>
          </a:p>
          <a:p>
            <a:pPr marL="332871" indent="-332871">
              <a:lnSpc>
                <a:spcPct val="90000"/>
              </a:lnSpc>
              <a:defRPr/>
            </a:pPr>
            <a:r>
              <a:rPr lang="en-US" baseline="30000" dirty="0">
                <a:latin typeface="Footlight MT Light" panose="0204060206030A020304" pitchFamily="18" charset="0"/>
              </a:rPr>
              <a:t>			 </a:t>
            </a:r>
            <a:r>
              <a:rPr lang="en-US" dirty="0">
                <a:latin typeface="Footlight MT Light" panose="0204060206030A020304" pitchFamily="18" charset="0"/>
              </a:rPr>
              <a:t> (24% Dari Luas Bali)</a:t>
            </a:r>
          </a:p>
          <a:p>
            <a:pPr marL="332871" indent="-332871">
              <a:lnSpc>
                <a:spcPct val="90000"/>
              </a:lnSpc>
              <a:defRPr/>
            </a:pPr>
            <a:r>
              <a:rPr lang="en-US" dirty="0">
                <a:latin typeface="Footlight MT Light" panose="0204060206030A020304" pitchFamily="18" charset="0"/>
              </a:rPr>
              <a:t>Panjang Pantai	: 1</a:t>
            </a:r>
            <a:r>
              <a:rPr lang="id-ID" dirty="0">
                <a:latin typeface="Footlight MT Light" panose="0204060206030A020304" pitchFamily="18" charset="0"/>
              </a:rPr>
              <a:t>57,05</a:t>
            </a:r>
            <a:r>
              <a:rPr lang="en-US" dirty="0">
                <a:latin typeface="Footlight MT Light" panose="0204060206030A020304" pitchFamily="18" charset="0"/>
              </a:rPr>
              <a:t> Km</a:t>
            </a:r>
          </a:p>
          <a:p>
            <a:pPr marL="332871" indent="-332871">
              <a:lnSpc>
                <a:spcPct val="90000"/>
              </a:lnSpc>
              <a:defRPr/>
            </a:pPr>
            <a:r>
              <a:rPr lang="en-US" dirty="0">
                <a:latin typeface="Footlight MT Light" panose="0204060206030A020304" pitchFamily="18" charset="0"/>
              </a:rPr>
              <a:t>Luas </a:t>
            </a:r>
            <a:r>
              <a:rPr lang="en-US" dirty="0" err="1">
                <a:latin typeface="Footlight MT Light" panose="0204060206030A020304" pitchFamily="18" charset="0"/>
              </a:rPr>
              <a:t>Perairan</a:t>
            </a:r>
            <a:r>
              <a:rPr lang="en-US" dirty="0">
                <a:latin typeface="Footlight MT Light" panose="0204060206030A020304" pitchFamily="18" charset="0"/>
              </a:rPr>
              <a:t> </a:t>
            </a:r>
            <a:r>
              <a:rPr lang="en-US" dirty="0" err="1">
                <a:latin typeface="Footlight MT Light" panose="0204060206030A020304" pitchFamily="18" charset="0"/>
              </a:rPr>
              <a:t>Laut</a:t>
            </a:r>
            <a:r>
              <a:rPr lang="en-US" dirty="0">
                <a:latin typeface="Footlight MT Light" panose="0204060206030A020304" pitchFamily="18" charset="0"/>
              </a:rPr>
              <a:t>	: 1</a:t>
            </a:r>
            <a:r>
              <a:rPr lang="id-ID" dirty="0">
                <a:latin typeface="Footlight MT Light" panose="0204060206030A020304" pitchFamily="18" charset="0"/>
              </a:rPr>
              <a:t>.166,75</a:t>
            </a:r>
            <a:r>
              <a:rPr lang="en-US" dirty="0">
                <a:latin typeface="Footlight MT Light" panose="0204060206030A020304" pitchFamily="18" charset="0"/>
              </a:rPr>
              <a:t> Km2 ( 4 mil )</a:t>
            </a:r>
          </a:p>
          <a:p>
            <a:pPr marL="332871" indent="-332871">
              <a:lnSpc>
                <a:spcPct val="90000"/>
              </a:lnSpc>
              <a:defRPr/>
            </a:pPr>
            <a:r>
              <a:rPr lang="en-US" dirty="0">
                <a:latin typeface="Footlight MT Light" panose="0204060206030A020304" pitchFamily="18" charset="0"/>
              </a:rPr>
              <a:t>    			  3,</a:t>
            </a:r>
            <a:r>
              <a:rPr lang="id-ID" dirty="0">
                <a:latin typeface="Footlight MT Light" panose="0204060206030A020304" pitchFamily="18" charset="0"/>
              </a:rPr>
              <a:t>500,25</a:t>
            </a:r>
            <a:r>
              <a:rPr lang="en-US" dirty="0">
                <a:latin typeface="Footlight MT Light" panose="0204060206030A020304" pitchFamily="18" charset="0"/>
              </a:rPr>
              <a:t> Km2  ( 12 mil )</a:t>
            </a:r>
          </a:p>
          <a:p>
            <a:pPr marL="332871" indent="-332871">
              <a:lnSpc>
                <a:spcPct val="90000"/>
              </a:lnSpc>
              <a:defRPr/>
            </a:pPr>
            <a:endParaRPr lang="id-ID" dirty="0">
              <a:latin typeface="Footlight MT Light" panose="0204060206030A020304" pitchFamily="18" charset="0"/>
            </a:endParaRPr>
          </a:p>
          <a:p>
            <a:pPr marL="332871" indent="-332871">
              <a:lnSpc>
                <a:spcPct val="90000"/>
              </a:lnSpc>
              <a:defRPr/>
            </a:pPr>
            <a:r>
              <a:rPr lang="en-US" dirty="0" err="1">
                <a:latin typeface="Footlight MT Light" panose="0204060206030A020304" pitchFamily="18" charset="0"/>
              </a:rPr>
              <a:t>Penduduk</a:t>
            </a:r>
            <a:r>
              <a:rPr lang="en-US" dirty="0">
                <a:latin typeface="Footlight MT Light" panose="0204060206030A020304" pitchFamily="18" charset="0"/>
              </a:rPr>
              <a:t> </a:t>
            </a:r>
            <a:r>
              <a:rPr lang="en-US" dirty="0" err="1">
                <a:latin typeface="Footlight MT Light" panose="0204060206030A020304" pitchFamily="18" charset="0"/>
              </a:rPr>
              <a:t>dengan</a:t>
            </a:r>
            <a:r>
              <a:rPr lang="en-US" dirty="0">
                <a:latin typeface="Footlight MT Light" panose="0204060206030A020304" pitchFamily="18" charset="0"/>
              </a:rPr>
              <a:t> </a:t>
            </a:r>
            <a:r>
              <a:rPr lang="en-US" dirty="0" err="1">
                <a:latin typeface="Footlight MT Light" panose="0204060206030A020304" pitchFamily="18" charset="0"/>
              </a:rPr>
              <a:t>mata</a:t>
            </a:r>
            <a:r>
              <a:rPr lang="en-US" dirty="0">
                <a:latin typeface="Footlight MT Light" panose="0204060206030A020304" pitchFamily="18" charset="0"/>
              </a:rPr>
              <a:t> </a:t>
            </a:r>
            <a:r>
              <a:rPr lang="en-US" dirty="0" err="1">
                <a:latin typeface="Footlight MT Light" panose="0204060206030A020304" pitchFamily="18" charset="0"/>
              </a:rPr>
              <a:t>pencarian</a:t>
            </a:r>
            <a:r>
              <a:rPr lang="en-US" dirty="0">
                <a:latin typeface="Footlight MT Light" panose="0204060206030A020304" pitchFamily="18" charset="0"/>
              </a:rPr>
              <a:t> </a:t>
            </a:r>
            <a:r>
              <a:rPr lang="en-US" dirty="0" err="1">
                <a:latin typeface="Footlight MT Light" panose="0204060206030A020304" pitchFamily="18" charset="0"/>
              </a:rPr>
              <a:t>perikanan</a:t>
            </a:r>
            <a:r>
              <a:rPr lang="en-US" dirty="0">
                <a:latin typeface="Footlight MT Light" panose="0204060206030A020304" pitchFamily="18" charset="0"/>
              </a:rPr>
              <a:t> :</a:t>
            </a:r>
          </a:p>
          <a:p>
            <a:pPr marL="332871" indent="-332871">
              <a:lnSpc>
                <a:spcPct val="90000"/>
              </a:lnSpc>
              <a:defRPr/>
            </a:pPr>
            <a:r>
              <a:rPr lang="en-US" dirty="0">
                <a:latin typeface="Footlight MT Light" panose="0204060206030A020304" pitchFamily="18" charset="0"/>
              </a:rPr>
              <a:t>	- </a:t>
            </a:r>
            <a:r>
              <a:rPr lang="en-US" dirty="0" err="1">
                <a:latin typeface="Footlight MT Light" panose="0204060206030A020304" pitchFamily="18" charset="0"/>
              </a:rPr>
              <a:t>Nelayan</a:t>
            </a:r>
            <a:r>
              <a:rPr lang="en-US" dirty="0">
                <a:latin typeface="Footlight MT Light" panose="0204060206030A020304" pitchFamily="18" charset="0"/>
              </a:rPr>
              <a:t> </a:t>
            </a:r>
            <a:r>
              <a:rPr lang="en-US" dirty="0" err="1">
                <a:latin typeface="Footlight MT Light" panose="0204060206030A020304" pitchFamily="18" charset="0"/>
              </a:rPr>
              <a:t>Laut</a:t>
            </a:r>
            <a:r>
              <a:rPr lang="en-US" dirty="0">
                <a:latin typeface="Footlight MT Light" panose="0204060206030A020304" pitchFamily="18" charset="0"/>
              </a:rPr>
              <a:t>/KUB	: 5</a:t>
            </a:r>
            <a:r>
              <a:rPr lang="id-ID" dirty="0">
                <a:latin typeface="Footlight MT Light" panose="0204060206030A020304" pitchFamily="18" charset="0"/>
              </a:rPr>
              <a:t>.</a:t>
            </a:r>
            <a:r>
              <a:rPr lang="en-US" dirty="0">
                <a:latin typeface="Footlight MT Light" panose="0204060206030A020304" pitchFamily="18" charset="0"/>
              </a:rPr>
              <a:t>341 orang (</a:t>
            </a:r>
            <a:r>
              <a:rPr lang="id-ID" dirty="0">
                <a:latin typeface="Footlight MT Light" panose="0204060206030A020304" pitchFamily="18" charset="0"/>
              </a:rPr>
              <a:t>1</a:t>
            </a:r>
            <a:r>
              <a:rPr lang="en-US" dirty="0">
                <a:latin typeface="Footlight MT Light" panose="0204060206030A020304" pitchFamily="18" charset="0"/>
              </a:rPr>
              <a:t>68</a:t>
            </a:r>
            <a:r>
              <a:rPr lang="id-ID" dirty="0">
                <a:latin typeface="Footlight MT Light" panose="0204060206030A020304" pitchFamily="18" charset="0"/>
              </a:rPr>
              <a:t> </a:t>
            </a:r>
            <a:r>
              <a:rPr lang="en-US" dirty="0" err="1">
                <a:latin typeface="Footlight MT Light" panose="0204060206030A020304" pitchFamily="18" charset="0"/>
              </a:rPr>
              <a:t>Kelompok</a:t>
            </a:r>
            <a:r>
              <a:rPr lang="en-US" dirty="0">
                <a:latin typeface="Footlight MT Light" panose="0204060206030A020304" pitchFamily="18" charset="0"/>
              </a:rPr>
              <a:t>)</a:t>
            </a:r>
          </a:p>
          <a:p>
            <a:pPr marL="332871" indent="-332871">
              <a:lnSpc>
                <a:spcPct val="90000"/>
              </a:lnSpc>
              <a:defRPr/>
            </a:pPr>
            <a:r>
              <a:rPr lang="en-US" dirty="0">
                <a:latin typeface="Footlight MT Light" panose="0204060206030A020304" pitchFamily="18" charset="0"/>
              </a:rPr>
              <a:t>	- </a:t>
            </a:r>
            <a:r>
              <a:rPr lang="en-US" dirty="0" err="1">
                <a:latin typeface="Footlight MT Light" panose="0204060206030A020304" pitchFamily="18" charset="0"/>
              </a:rPr>
              <a:t>Nelayan</a:t>
            </a:r>
            <a:r>
              <a:rPr lang="en-US" dirty="0">
                <a:latin typeface="Footlight MT Light" panose="0204060206030A020304" pitchFamily="18" charset="0"/>
              </a:rPr>
              <a:t> </a:t>
            </a:r>
            <a:r>
              <a:rPr lang="en-US" dirty="0" err="1">
                <a:latin typeface="Footlight MT Light" panose="0204060206030A020304" pitchFamily="18" charset="0"/>
              </a:rPr>
              <a:t>Danau</a:t>
            </a:r>
            <a:r>
              <a:rPr lang="en-US" dirty="0">
                <a:latin typeface="Footlight MT Light" panose="0204060206030A020304" pitchFamily="18" charset="0"/>
              </a:rPr>
              <a:t> 	: 67 orang (2 </a:t>
            </a:r>
            <a:r>
              <a:rPr lang="en-US" dirty="0" err="1">
                <a:latin typeface="Footlight MT Light" panose="0204060206030A020304" pitchFamily="18" charset="0"/>
              </a:rPr>
              <a:t>Kelompok</a:t>
            </a:r>
            <a:r>
              <a:rPr lang="en-US" dirty="0">
                <a:latin typeface="Footlight MT Light" panose="0204060206030A020304" pitchFamily="18" charset="0"/>
              </a:rPr>
              <a:t>)</a:t>
            </a:r>
          </a:p>
          <a:p>
            <a:pPr marL="332871" indent="-332871">
              <a:lnSpc>
                <a:spcPct val="90000"/>
              </a:lnSpc>
              <a:defRPr/>
            </a:pPr>
            <a:r>
              <a:rPr lang="en-US" dirty="0">
                <a:latin typeface="Footlight MT Light" panose="0204060206030A020304" pitchFamily="18" charset="0"/>
              </a:rPr>
              <a:t>	- POKDAKAN	</a:t>
            </a:r>
            <a:r>
              <a:rPr lang="id-ID" dirty="0">
                <a:latin typeface="Footlight MT Light" panose="0204060206030A020304" pitchFamily="18" charset="0"/>
              </a:rPr>
              <a:t>	</a:t>
            </a:r>
            <a:r>
              <a:rPr lang="en-US" dirty="0">
                <a:latin typeface="Footlight MT Light" panose="0204060206030A020304" pitchFamily="18" charset="0"/>
              </a:rPr>
              <a:t>: </a:t>
            </a:r>
            <a:r>
              <a:rPr lang="id-ID" dirty="0">
                <a:latin typeface="Footlight MT Light" panose="0204060206030A020304" pitchFamily="18" charset="0"/>
              </a:rPr>
              <a:t>3.759</a:t>
            </a:r>
            <a:r>
              <a:rPr lang="en-US" dirty="0">
                <a:latin typeface="Footlight MT Light" panose="0204060206030A020304" pitchFamily="18" charset="0"/>
              </a:rPr>
              <a:t> orang (</a:t>
            </a:r>
            <a:r>
              <a:rPr lang="id-ID" dirty="0">
                <a:latin typeface="Footlight MT Light" panose="0204060206030A020304" pitchFamily="18" charset="0"/>
              </a:rPr>
              <a:t>86 </a:t>
            </a:r>
            <a:r>
              <a:rPr lang="en-US" dirty="0" err="1">
                <a:latin typeface="Footlight MT Light" panose="0204060206030A020304" pitchFamily="18" charset="0"/>
              </a:rPr>
              <a:t>Kelompok</a:t>
            </a:r>
            <a:r>
              <a:rPr lang="en-US" dirty="0">
                <a:latin typeface="Footlight MT Light" panose="0204060206030A020304" pitchFamily="18" charset="0"/>
              </a:rPr>
              <a:t>)</a:t>
            </a:r>
          </a:p>
          <a:p>
            <a:pPr marL="332871" indent="-332871">
              <a:lnSpc>
                <a:spcPct val="90000"/>
              </a:lnSpc>
              <a:defRPr/>
            </a:pPr>
            <a:r>
              <a:rPr lang="en-US" dirty="0">
                <a:latin typeface="Footlight MT Light" panose="0204060206030A020304" pitchFamily="18" charset="0"/>
              </a:rPr>
              <a:t>	- POKLAHSAR	</a:t>
            </a:r>
            <a:r>
              <a:rPr lang="id-ID" dirty="0">
                <a:latin typeface="Footlight MT Light" panose="0204060206030A020304" pitchFamily="18" charset="0"/>
              </a:rPr>
              <a:t>	</a:t>
            </a:r>
            <a:r>
              <a:rPr lang="en-US" dirty="0">
                <a:latin typeface="Footlight MT Light" panose="0204060206030A020304" pitchFamily="18" charset="0"/>
              </a:rPr>
              <a:t>: </a:t>
            </a:r>
            <a:r>
              <a:rPr lang="id-ID" dirty="0">
                <a:latin typeface="Footlight MT Light" panose="0204060206030A020304" pitchFamily="18" charset="0"/>
              </a:rPr>
              <a:t>1.216</a:t>
            </a:r>
            <a:r>
              <a:rPr lang="en-US" dirty="0">
                <a:latin typeface="Footlight MT Light" panose="0204060206030A020304" pitchFamily="18" charset="0"/>
              </a:rPr>
              <a:t> orang (</a:t>
            </a:r>
            <a:r>
              <a:rPr lang="id-ID" dirty="0">
                <a:latin typeface="Footlight MT Light" panose="0204060206030A020304" pitchFamily="18" charset="0"/>
              </a:rPr>
              <a:t>52 </a:t>
            </a:r>
            <a:r>
              <a:rPr lang="en-US" dirty="0" err="1">
                <a:latin typeface="Footlight MT Light" panose="0204060206030A020304" pitchFamily="18" charset="0"/>
              </a:rPr>
              <a:t>Kelompok</a:t>
            </a:r>
            <a:r>
              <a:rPr lang="en-US" dirty="0">
                <a:latin typeface="Footlight MT Light" panose="0204060206030A020304" pitchFamily="18" charset="0"/>
              </a:rPr>
              <a:t>)</a:t>
            </a:r>
          </a:p>
          <a:p>
            <a:pPr marL="332871" indent="-332871">
              <a:lnSpc>
                <a:spcPct val="90000"/>
              </a:lnSpc>
              <a:defRPr/>
            </a:pPr>
            <a:r>
              <a:rPr lang="en-US" dirty="0">
                <a:latin typeface="Footlight MT Light" panose="0204060206030A020304" pitchFamily="18" charset="0"/>
              </a:rPr>
              <a:t>	- POKMASWAS	</a:t>
            </a:r>
            <a:r>
              <a:rPr lang="id-ID" dirty="0">
                <a:latin typeface="Footlight MT Light" panose="0204060206030A020304" pitchFamily="18" charset="0"/>
              </a:rPr>
              <a:t>	</a:t>
            </a:r>
            <a:r>
              <a:rPr lang="en-US" dirty="0">
                <a:latin typeface="Footlight MT Light" panose="0204060206030A020304" pitchFamily="18" charset="0"/>
              </a:rPr>
              <a:t>: 10 </a:t>
            </a:r>
            <a:r>
              <a:rPr lang="en-US" dirty="0" err="1">
                <a:latin typeface="Footlight MT Light" panose="0204060206030A020304" pitchFamily="18" charset="0"/>
              </a:rPr>
              <a:t>Kelompok</a:t>
            </a:r>
            <a:r>
              <a:rPr lang="en-US" dirty="0">
                <a:latin typeface="Footlight MT Light" panose="0204060206030A020304" pitchFamily="18" charset="0"/>
              </a:rPr>
              <a:t> (335 orang)</a:t>
            </a:r>
          </a:p>
          <a:p>
            <a:pPr marL="332871" indent="-332871">
              <a:lnSpc>
                <a:spcPct val="90000"/>
              </a:lnSpc>
              <a:defRPr/>
            </a:pPr>
            <a:r>
              <a:rPr lang="en-US" dirty="0">
                <a:latin typeface="Footlight MT Light" panose="0204060206030A020304" pitchFamily="18" charset="0"/>
              </a:rPr>
              <a:t>	- KUGAR		: </a:t>
            </a:r>
            <a:r>
              <a:rPr lang="en-US" dirty="0" err="1">
                <a:latin typeface="Footlight MT Light" panose="0204060206030A020304" pitchFamily="18" charset="0"/>
              </a:rPr>
              <a:t>Kec</a:t>
            </a:r>
            <a:r>
              <a:rPr lang="en-US" dirty="0">
                <a:latin typeface="Footlight MT Light" panose="0204060206030A020304" pitchFamily="18" charset="0"/>
              </a:rPr>
              <a:t>. Gerokgak = 17 </a:t>
            </a:r>
            <a:r>
              <a:rPr lang="en-US" dirty="0" err="1">
                <a:latin typeface="Footlight MT Light" panose="0204060206030A020304" pitchFamily="18" charset="0"/>
              </a:rPr>
              <a:t>Kelompok</a:t>
            </a:r>
            <a:r>
              <a:rPr lang="en-US" dirty="0">
                <a:latin typeface="Footlight MT Light" panose="0204060206030A020304" pitchFamily="18" charset="0"/>
              </a:rPr>
              <a:t> 				  </a:t>
            </a:r>
            <a:r>
              <a:rPr lang="id-ID" dirty="0">
                <a:latin typeface="Footlight MT Light" panose="0204060206030A020304" pitchFamily="18" charset="0"/>
              </a:rPr>
              <a:t>	  </a:t>
            </a:r>
            <a:r>
              <a:rPr lang="en-US" dirty="0">
                <a:latin typeface="Footlight MT Light" panose="0204060206030A020304" pitchFamily="18" charset="0"/>
              </a:rPr>
              <a:t>(150 orang)</a:t>
            </a:r>
          </a:p>
          <a:p>
            <a:pPr marL="332871" indent="-332871">
              <a:lnSpc>
                <a:spcPct val="90000"/>
              </a:lnSpc>
              <a:defRPr/>
            </a:pPr>
            <a:r>
              <a:rPr lang="en-US" dirty="0">
                <a:latin typeface="Footlight MT Light" panose="0204060206030A020304" pitchFamily="18" charset="0"/>
              </a:rPr>
              <a:t>				  </a:t>
            </a:r>
            <a:r>
              <a:rPr lang="en-US" dirty="0" err="1">
                <a:latin typeface="Footlight MT Light" panose="0204060206030A020304" pitchFamily="18" charset="0"/>
              </a:rPr>
              <a:t>Kec</a:t>
            </a:r>
            <a:r>
              <a:rPr lang="en-US" dirty="0">
                <a:latin typeface="Footlight MT Light" panose="0204060206030A020304" pitchFamily="18" charset="0"/>
              </a:rPr>
              <a:t>. Tejakula = 5 </a:t>
            </a:r>
            <a:r>
              <a:rPr lang="en-US" dirty="0" err="1">
                <a:latin typeface="Footlight MT Light" panose="0204060206030A020304" pitchFamily="18" charset="0"/>
              </a:rPr>
              <a:t>Kelompok</a:t>
            </a:r>
            <a:r>
              <a:rPr lang="en-US" dirty="0">
                <a:latin typeface="Footlight MT Light" panose="0204060206030A020304" pitchFamily="18" charset="0"/>
              </a:rPr>
              <a:t> </a:t>
            </a:r>
            <a:endParaRPr lang="id-ID" dirty="0">
              <a:latin typeface="Footlight MT Light" panose="0204060206030A020304" pitchFamily="18" charset="0"/>
            </a:endParaRPr>
          </a:p>
          <a:p>
            <a:pPr marL="332871" indent="-332871">
              <a:lnSpc>
                <a:spcPct val="90000"/>
              </a:lnSpc>
              <a:defRPr/>
            </a:pPr>
            <a:r>
              <a:rPr lang="id-ID" dirty="0">
                <a:latin typeface="Footlight MT Light" panose="0204060206030A020304" pitchFamily="18" charset="0"/>
              </a:rPr>
              <a:t>				  </a:t>
            </a:r>
            <a:r>
              <a:rPr lang="en-US" dirty="0">
                <a:latin typeface="Footlight MT Light" panose="0204060206030A020304" pitchFamily="18" charset="0"/>
              </a:rPr>
              <a:t>(41</a:t>
            </a:r>
            <a:r>
              <a:rPr lang="id-ID" dirty="0">
                <a:latin typeface="Footlight MT Light" panose="0204060206030A020304" pitchFamily="18" charset="0"/>
              </a:rPr>
              <a:t> </a:t>
            </a:r>
            <a:r>
              <a:rPr lang="en-US" dirty="0">
                <a:latin typeface="Footlight MT Light" panose="0204060206030A020304" pitchFamily="18" charset="0"/>
              </a:rPr>
              <a:t>orang)	</a:t>
            </a:r>
          </a:p>
          <a:p>
            <a:pPr marL="332871" indent="-332871">
              <a:lnSpc>
                <a:spcPct val="90000"/>
              </a:lnSpc>
              <a:defRPr/>
            </a:pPr>
            <a:endParaRPr lang="en-US" dirty="0">
              <a:latin typeface="Footlight MT Light" panose="0204060206030A020304" pitchFamily="18" charset="0"/>
            </a:endParaRPr>
          </a:p>
          <a:p>
            <a:pPr algn="ctr"/>
            <a:endParaRPr lang="id-ID" dirty="0">
              <a:latin typeface="Footlight MT Light" panose="0204060206030A020304" pitchFamily="18" charset="0"/>
            </a:endParaRPr>
          </a:p>
        </p:txBody>
      </p:sp>
      <p:pic>
        <p:nvPicPr>
          <p:cNvPr id="19462" name="Picture 6" descr="PEMANLAUTPEMUTERAN"/>
          <p:cNvPicPr>
            <a:picLocks noChangeAspect="1" noChangeArrowheads="1"/>
          </p:cNvPicPr>
          <p:nvPr/>
        </p:nvPicPr>
        <p:blipFill>
          <a:blip r:embed="rId4"/>
          <a:srcRect/>
          <a:stretch>
            <a:fillRect/>
          </a:stretch>
        </p:blipFill>
        <p:spPr bwMode="auto">
          <a:xfrm>
            <a:off x="6865942" y="2178699"/>
            <a:ext cx="1981881" cy="1221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460" name="Picture 3" descr="TELUKPEMUTERAN"/>
          <p:cNvPicPr>
            <a:picLocks noGrp="1" noChangeAspect="1" noChangeArrowheads="1"/>
          </p:cNvPicPr>
          <p:nvPr>
            <p:ph sz="half" idx="2"/>
          </p:nvPr>
        </p:nvPicPr>
        <p:blipFill>
          <a:blip r:embed="rId5"/>
          <a:srcRect/>
          <a:stretch>
            <a:fillRect/>
          </a:stretch>
        </p:blipFill>
        <p:spPr>
          <a:xfrm>
            <a:off x="6878776" y="3649289"/>
            <a:ext cx="1981882" cy="1211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461" name="Picture 5" descr="DSCN0945"/>
          <p:cNvPicPr>
            <a:picLocks noChangeAspect="1" noChangeArrowheads="1"/>
          </p:cNvPicPr>
          <p:nvPr/>
        </p:nvPicPr>
        <p:blipFill>
          <a:blip r:embed="rId6"/>
          <a:srcRect/>
          <a:stretch>
            <a:fillRect/>
          </a:stretch>
        </p:blipFill>
        <p:spPr bwMode="auto">
          <a:xfrm>
            <a:off x="6878776" y="5073399"/>
            <a:ext cx="1981882" cy="12100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9498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408079866"/>
              </p:ext>
            </p:extLst>
          </p:nvPr>
        </p:nvGraphicFramePr>
        <p:xfrm>
          <a:off x="164401" y="990600"/>
          <a:ext cx="8815198" cy="4193920"/>
        </p:xfrm>
        <a:graphic>
          <a:graphicData uri="http://schemas.openxmlformats.org/drawingml/2006/table">
            <a:tbl>
              <a:tblPr>
                <a:tableStyleId>{5C22544A-7EE6-4342-B048-85BDC9FD1C3A}</a:tableStyleId>
              </a:tblPr>
              <a:tblGrid>
                <a:gridCol w="776878">
                  <a:extLst>
                    <a:ext uri="{9D8B030D-6E8A-4147-A177-3AD203B41FA5}">
                      <a16:colId xmlns:a16="http://schemas.microsoft.com/office/drawing/2014/main" val="20000"/>
                    </a:ext>
                  </a:extLst>
                </a:gridCol>
                <a:gridCol w="2742859">
                  <a:extLst>
                    <a:ext uri="{9D8B030D-6E8A-4147-A177-3AD203B41FA5}">
                      <a16:colId xmlns:a16="http://schemas.microsoft.com/office/drawing/2014/main" val="20001"/>
                    </a:ext>
                  </a:extLst>
                </a:gridCol>
                <a:gridCol w="2600164">
                  <a:extLst>
                    <a:ext uri="{9D8B030D-6E8A-4147-A177-3AD203B41FA5}">
                      <a16:colId xmlns:a16="http://schemas.microsoft.com/office/drawing/2014/main" val="20002"/>
                    </a:ext>
                  </a:extLst>
                </a:gridCol>
                <a:gridCol w="1680595">
                  <a:extLst>
                    <a:ext uri="{9D8B030D-6E8A-4147-A177-3AD203B41FA5}">
                      <a16:colId xmlns:a16="http://schemas.microsoft.com/office/drawing/2014/main" val="20003"/>
                    </a:ext>
                  </a:extLst>
                </a:gridCol>
                <a:gridCol w="1014702">
                  <a:extLst>
                    <a:ext uri="{9D8B030D-6E8A-4147-A177-3AD203B41FA5}">
                      <a16:colId xmlns:a16="http://schemas.microsoft.com/office/drawing/2014/main" val="20004"/>
                    </a:ext>
                  </a:extLst>
                </a:gridCol>
              </a:tblGrid>
              <a:tr h="241300">
                <a:tc gridSpan="5">
                  <a:txBody>
                    <a:bodyPr/>
                    <a:lstStyle/>
                    <a:p>
                      <a:pPr algn="ctr" fontAlgn="b"/>
                      <a:r>
                        <a:rPr lang="id-ID" sz="1700" b="1" u="none" strike="noStrike" dirty="0">
                          <a:effectLst/>
                        </a:rPr>
                        <a:t>DATA PERUSAHAAN / </a:t>
                      </a:r>
                      <a:r>
                        <a:rPr lang="nn-NO" sz="1700" b="1" u="none" strike="noStrike" dirty="0">
                          <a:effectLst/>
                        </a:rPr>
                        <a:t>PEMBUDIDAYA IKAN DI KABUPATEN BULELENG</a:t>
                      </a:r>
                      <a:endParaRPr lang="nn-NO" sz="1700" b="1" i="0" u="none" strike="noStrike" dirty="0">
                        <a:solidFill>
                          <a:srgbClr val="000000"/>
                        </a:solidFill>
                        <a:effectLst/>
                        <a:latin typeface="Calibri"/>
                      </a:endParaRPr>
                    </a:p>
                  </a:txBody>
                  <a:tcPr marL="9247" marR="9247" marT="9247"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227595">
                <a:tc>
                  <a:txBody>
                    <a:bodyPr/>
                    <a:lstStyle/>
                    <a:p>
                      <a:pPr algn="l" fontAlgn="b"/>
                      <a:endParaRPr lang="id-ID" sz="1600" b="0" i="0" u="none" strike="noStrike" dirty="0">
                        <a:solidFill>
                          <a:srgbClr val="000000"/>
                        </a:solidFill>
                        <a:effectLst/>
                        <a:latin typeface="Calibri"/>
                      </a:endParaRPr>
                    </a:p>
                  </a:txBody>
                  <a:tcPr marL="9247" marR="9247" marT="9247" marB="0" anchor="b"/>
                </a:tc>
                <a:tc>
                  <a:txBody>
                    <a:bodyPr/>
                    <a:lstStyle/>
                    <a:p>
                      <a:pPr algn="l" fontAlgn="b"/>
                      <a:endParaRPr lang="id-ID" sz="1600" b="0" i="0" u="none" strike="noStrike" dirty="0">
                        <a:solidFill>
                          <a:srgbClr val="000000"/>
                        </a:solidFill>
                        <a:effectLst/>
                        <a:latin typeface="Calibri"/>
                      </a:endParaRPr>
                    </a:p>
                  </a:txBody>
                  <a:tcPr marL="9247" marR="9247" marT="9247" marB="0" anchor="b"/>
                </a:tc>
                <a:tc>
                  <a:txBody>
                    <a:bodyPr/>
                    <a:lstStyle/>
                    <a:p>
                      <a:pPr algn="l" fontAlgn="b"/>
                      <a:endParaRPr lang="id-ID" sz="1600" b="0" i="0" u="none" strike="noStrike" dirty="0">
                        <a:solidFill>
                          <a:srgbClr val="000000"/>
                        </a:solidFill>
                        <a:effectLst/>
                        <a:latin typeface="Calibri"/>
                      </a:endParaRPr>
                    </a:p>
                  </a:txBody>
                  <a:tcPr marL="9247" marR="9247" marT="9247" marB="0" anchor="b"/>
                </a:tc>
                <a:tc>
                  <a:txBody>
                    <a:bodyPr/>
                    <a:lstStyle/>
                    <a:p>
                      <a:pPr algn="l" fontAlgn="b"/>
                      <a:endParaRPr lang="id-ID" sz="1600" b="0" i="0" u="none" strike="noStrike">
                        <a:solidFill>
                          <a:srgbClr val="000000"/>
                        </a:solidFill>
                        <a:effectLst/>
                        <a:latin typeface="Calibri"/>
                      </a:endParaRPr>
                    </a:p>
                  </a:txBody>
                  <a:tcPr marL="9247" marR="9247" marT="9247" marB="0" anchor="b"/>
                </a:tc>
                <a:tc>
                  <a:txBody>
                    <a:bodyPr/>
                    <a:lstStyle/>
                    <a:p>
                      <a:pPr algn="l" fontAlgn="b"/>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01"/>
                  </a:ext>
                </a:extLst>
              </a:tr>
              <a:tr h="227595">
                <a:tc>
                  <a:txBody>
                    <a:bodyPr/>
                    <a:lstStyle/>
                    <a:p>
                      <a:pPr algn="ctr" fontAlgn="b"/>
                      <a:r>
                        <a:rPr lang="id-ID" sz="1600" b="1" u="none" strike="noStrike" dirty="0">
                          <a:effectLst/>
                        </a:rPr>
                        <a:t>NO.</a:t>
                      </a:r>
                      <a:endParaRPr lang="id-ID" sz="1600" b="1" i="0" u="none" strike="noStrike" dirty="0">
                        <a:solidFill>
                          <a:srgbClr val="000000"/>
                        </a:solidFill>
                        <a:effectLst/>
                        <a:latin typeface="Calibri"/>
                      </a:endParaRPr>
                    </a:p>
                  </a:txBody>
                  <a:tcPr marL="9247" marR="9247" marT="9247" marB="0" anchor="b"/>
                </a:tc>
                <a:tc>
                  <a:txBody>
                    <a:bodyPr/>
                    <a:lstStyle/>
                    <a:p>
                      <a:pPr algn="ctr" fontAlgn="b"/>
                      <a:r>
                        <a:rPr lang="id-ID" sz="1600" b="1" u="none" strike="noStrike" dirty="0">
                          <a:effectLst/>
                        </a:rPr>
                        <a:t>NAMA BIDANG USAHA</a:t>
                      </a:r>
                      <a:endParaRPr lang="id-ID" sz="1600" b="1" i="0" u="none" strike="noStrike" dirty="0">
                        <a:solidFill>
                          <a:srgbClr val="000000"/>
                        </a:solidFill>
                        <a:effectLst/>
                        <a:latin typeface="Calibri"/>
                      </a:endParaRPr>
                    </a:p>
                  </a:txBody>
                  <a:tcPr marL="9247" marR="9247" marT="9247" marB="0" anchor="b"/>
                </a:tc>
                <a:tc>
                  <a:txBody>
                    <a:bodyPr/>
                    <a:lstStyle/>
                    <a:p>
                      <a:pPr algn="ctr" fontAlgn="b"/>
                      <a:r>
                        <a:rPr lang="id-ID" sz="1600" b="1" u="none" strike="noStrike" dirty="0">
                          <a:effectLst/>
                        </a:rPr>
                        <a:t>JUMLAH PERUSAHAAN</a:t>
                      </a:r>
                      <a:endParaRPr lang="id-ID" sz="1600" b="1" i="0" u="none" strike="noStrike" dirty="0">
                        <a:solidFill>
                          <a:srgbClr val="000000"/>
                        </a:solidFill>
                        <a:effectLst/>
                        <a:latin typeface="Calibri"/>
                      </a:endParaRPr>
                    </a:p>
                  </a:txBody>
                  <a:tcPr marL="9247" marR="9247" marT="9247" marB="0" anchor="b"/>
                </a:tc>
                <a:tc gridSpan="2">
                  <a:txBody>
                    <a:bodyPr/>
                    <a:lstStyle/>
                    <a:p>
                      <a:pPr algn="ctr" fontAlgn="b"/>
                      <a:r>
                        <a:rPr lang="id-ID" sz="1600" b="1" u="none" strike="noStrike" dirty="0">
                          <a:effectLst/>
                        </a:rPr>
                        <a:t>JUMLAH (HA/BAK</a:t>
                      </a:r>
                      <a:r>
                        <a:rPr lang="en-US" sz="1600" b="1" u="none" strike="noStrike" dirty="0">
                          <a:effectLst/>
                        </a:rPr>
                        <a:t>)</a:t>
                      </a:r>
                      <a:endParaRPr lang="id-ID" sz="1600" b="1" i="0" u="none" strike="noStrike" dirty="0">
                        <a:solidFill>
                          <a:srgbClr val="000000"/>
                        </a:solidFill>
                        <a:effectLst/>
                        <a:latin typeface="Calibri"/>
                      </a:endParaRPr>
                    </a:p>
                  </a:txBody>
                  <a:tcPr marL="9247" marR="9247" marT="9247" marB="0" anchor="b"/>
                </a:tc>
                <a:tc hMerge="1">
                  <a:txBody>
                    <a:bodyPr/>
                    <a:lstStyle/>
                    <a:p>
                      <a:endParaRPr lang="id-ID"/>
                    </a:p>
                  </a:txBody>
                  <a:tcPr/>
                </a:tc>
                <a:extLst>
                  <a:ext uri="{0D108BD9-81ED-4DB2-BD59-A6C34878D82A}">
                    <a16:rowId xmlns:a16="http://schemas.microsoft.com/office/drawing/2014/main" val="10002"/>
                  </a:ext>
                </a:extLst>
              </a:tr>
              <a:tr h="227595">
                <a:tc>
                  <a:txBody>
                    <a:bodyPr/>
                    <a:lstStyle/>
                    <a:p>
                      <a:pPr algn="ctr" fontAlgn="b"/>
                      <a:endParaRPr lang="id-ID" sz="1600" b="0" i="0" u="none" strike="noStrike" dirty="0">
                        <a:solidFill>
                          <a:srgbClr val="000000"/>
                        </a:solidFill>
                        <a:effectLst/>
                        <a:latin typeface="Calibri"/>
                      </a:endParaRPr>
                    </a:p>
                  </a:txBody>
                  <a:tcPr marL="9247" marR="9247" marT="9247" marB="0" anchor="b"/>
                </a:tc>
                <a:tc>
                  <a:txBody>
                    <a:bodyPr/>
                    <a:lstStyle/>
                    <a:p>
                      <a:pPr algn="ctr" fontAlgn="b"/>
                      <a:endParaRPr lang="id-ID" sz="1600" b="0" i="0" u="none" strike="noStrike" dirty="0">
                        <a:solidFill>
                          <a:srgbClr val="000000"/>
                        </a:solidFill>
                        <a:effectLst/>
                        <a:latin typeface="Calibri"/>
                      </a:endParaRPr>
                    </a:p>
                  </a:txBody>
                  <a:tcPr marL="9247" marR="9247" marT="9247" marB="0" anchor="b"/>
                </a:tc>
                <a:tc>
                  <a:txBody>
                    <a:bodyPr/>
                    <a:lstStyle/>
                    <a:p>
                      <a:pPr algn="ctr" fontAlgn="b"/>
                      <a:endParaRPr lang="id-ID" sz="1600" b="0" i="0" u="none" strike="noStrike" dirty="0">
                        <a:solidFill>
                          <a:srgbClr val="000000"/>
                        </a:solidFill>
                        <a:effectLst/>
                        <a:latin typeface="Calibri"/>
                      </a:endParaRPr>
                    </a:p>
                  </a:txBody>
                  <a:tcPr marL="9247" marR="9247" marT="9247" marB="0" anchor="b"/>
                </a:tc>
                <a:tc gridSpan="2">
                  <a:txBody>
                    <a:bodyPr/>
                    <a:lstStyle/>
                    <a:p>
                      <a:pPr algn="ctr" fontAlgn="b"/>
                      <a:endParaRPr lang="id-ID" sz="1600" b="0" i="0" u="none" strike="noStrike" dirty="0">
                        <a:solidFill>
                          <a:srgbClr val="000000"/>
                        </a:solidFill>
                        <a:effectLst/>
                        <a:latin typeface="Calibri"/>
                      </a:endParaRPr>
                    </a:p>
                  </a:txBody>
                  <a:tcPr marL="9247" marR="9247" marT="9247" marB="0" anchor="b"/>
                </a:tc>
                <a:tc hMerge="1">
                  <a:txBody>
                    <a:bodyPr/>
                    <a:lstStyle/>
                    <a:p>
                      <a:endParaRPr lang="id-ID"/>
                    </a:p>
                  </a:txBody>
                  <a:tcPr/>
                </a:tc>
                <a:extLst>
                  <a:ext uri="{0D108BD9-81ED-4DB2-BD59-A6C34878D82A}">
                    <a16:rowId xmlns:a16="http://schemas.microsoft.com/office/drawing/2014/main" val="10003"/>
                  </a:ext>
                </a:extLst>
              </a:tr>
              <a:tr h="227595">
                <a:tc>
                  <a:txBody>
                    <a:bodyPr/>
                    <a:lstStyle/>
                    <a:p>
                      <a:pPr algn="ctr" fontAlgn="b"/>
                      <a:r>
                        <a:rPr lang="id-ID" sz="1600" u="none" strike="noStrike" dirty="0">
                          <a:effectLst/>
                        </a:rPr>
                        <a:t>1</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Budidaya Tambak Udang</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15 Perusahaan</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150</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Ha</a:t>
                      </a:r>
                      <a:endParaRPr lang="id-ID" sz="1600" b="0" i="0" u="none" strike="noStrike" dirty="0">
                        <a:solidFill>
                          <a:srgbClr val="000000"/>
                        </a:solidFill>
                        <a:effectLst/>
                        <a:latin typeface="Calibri"/>
                      </a:endParaRPr>
                    </a:p>
                  </a:txBody>
                  <a:tcPr marL="9247" marR="9247" marT="9247" marB="0" anchor="b"/>
                </a:tc>
                <a:extLst>
                  <a:ext uri="{0D108BD9-81ED-4DB2-BD59-A6C34878D82A}">
                    <a16:rowId xmlns:a16="http://schemas.microsoft.com/office/drawing/2014/main" val="10005"/>
                  </a:ext>
                </a:extLst>
              </a:tr>
              <a:tr h="227595">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06"/>
                  </a:ext>
                </a:extLst>
              </a:tr>
              <a:tr h="227595">
                <a:tc>
                  <a:txBody>
                    <a:bodyPr/>
                    <a:lstStyle/>
                    <a:p>
                      <a:pPr algn="ctr" fontAlgn="b"/>
                      <a:r>
                        <a:rPr lang="id-ID" sz="1600" u="none" strike="noStrike">
                          <a:effectLst/>
                        </a:rPr>
                        <a:t>2</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dirty="0">
                          <a:effectLst/>
                        </a:rPr>
                        <a:t>Induk Bandeng</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36 Perusahaan</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19.549</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Ekor</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07"/>
                  </a:ext>
                </a:extLst>
              </a:tr>
              <a:tr h="227595">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08"/>
                  </a:ext>
                </a:extLst>
              </a:tr>
              <a:tr h="382375">
                <a:tc>
                  <a:txBody>
                    <a:bodyPr/>
                    <a:lstStyle/>
                    <a:p>
                      <a:pPr algn="ctr" fontAlgn="b"/>
                      <a:r>
                        <a:rPr lang="id-ID" sz="1600" u="none" strike="noStrike">
                          <a:effectLst/>
                        </a:rPr>
                        <a:t>3</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dirty="0">
                          <a:effectLst/>
                        </a:rPr>
                        <a:t>H</a:t>
                      </a:r>
                      <a:r>
                        <a:rPr lang="en-US" sz="1600" u="none" strike="noStrike" dirty="0">
                          <a:effectLst/>
                        </a:rPr>
                        <a:t>a</a:t>
                      </a:r>
                      <a:r>
                        <a:rPr lang="id-ID" sz="1600" u="none" strike="noStrike" dirty="0">
                          <a:effectLst/>
                        </a:rPr>
                        <a:t>tchery Bandeng/Nener</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394 Pembudidaya</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16.238</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Bak</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09"/>
                  </a:ext>
                </a:extLst>
              </a:tr>
              <a:tr h="227595">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extLst>
                  <a:ext uri="{0D108BD9-81ED-4DB2-BD59-A6C34878D82A}">
                    <a16:rowId xmlns:a16="http://schemas.microsoft.com/office/drawing/2014/main" val="10010"/>
                  </a:ext>
                </a:extLst>
              </a:tr>
              <a:tr h="227595">
                <a:tc>
                  <a:txBody>
                    <a:bodyPr/>
                    <a:lstStyle/>
                    <a:p>
                      <a:pPr algn="ctr" fontAlgn="b"/>
                      <a:r>
                        <a:rPr lang="id-ID" sz="1600" u="none" strike="noStrike">
                          <a:effectLst/>
                        </a:rPr>
                        <a:t>4</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a:effectLst/>
                        </a:rPr>
                        <a:t>Mutiara</a:t>
                      </a:r>
                      <a:endParaRPr lang="id-ID" sz="1600" b="0" i="0" u="none" strike="noStrike">
                        <a:solidFill>
                          <a:srgbClr val="000000"/>
                        </a:solidFill>
                        <a:effectLst/>
                        <a:latin typeface="Calibri"/>
                      </a:endParaRPr>
                    </a:p>
                  </a:txBody>
                  <a:tcPr marL="9247" marR="9247" marT="9247" marB="0" anchor="b"/>
                </a:tc>
                <a:tc>
                  <a:txBody>
                    <a:bodyPr/>
                    <a:lstStyle/>
                    <a:p>
                      <a:pPr algn="ctr" fontAlgn="b"/>
                      <a:r>
                        <a:rPr lang="id-ID" sz="1600" u="none" strike="noStrike" dirty="0">
                          <a:effectLst/>
                        </a:rPr>
                        <a:t>3 Perusahaan</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111</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Ha</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11"/>
                  </a:ext>
                </a:extLst>
              </a:tr>
              <a:tr h="227595">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12"/>
                  </a:ext>
                </a:extLst>
              </a:tr>
              <a:tr h="227595">
                <a:tc>
                  <a:txBody>
                    <a:bodyPr/>
                    <a:lstStyle/>
                    <a:p>
                      <a:pPr algn="ctr" fontAlgn="b"/>
                      <a:r>
                        <a:rPr lang="id-ID" sz="1600" u="none" strike="noStrike">
                          <a:effectLst/>
                        </a:rPr>
                        <a:t>5</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dirty="0">
                          <a:effectLst/>
                        </a:rPr>
                        <a:t>KJA</a:t>
                      </a:r>
                      <a:r>
                        <a:rPr lang="en-US" sz="1600" u="none" strike="noStrike" dirty="0">
                          <a:effectLst/>
                        </a:rPr>
                        <a:t> </a:t>
                      </a:r>
                      <a:r>
                        <a:rPr lang="en-US" sz="1600" u="none" strike="noStrike" dirty="0" err="1">
                          <a:effectLst/>
                        </a:rPr>
                        <a:t>Kerapu</a:t>
                      </a:r>
                      <a:r>
                        <a:rPr lang="en-US" sz="1600" u="none" strike="noStrike" dirty="0">
                          <a:effectLst/>
                        </a:rPr>
                        <a:t>/</a:t>
                      </a:r>
                      <a:r>
                        <a:rPr lang="en-US" sz="1600" u="none" strike="noStrike" dirty="0" err="1">
                          <a:effectLst/>
                        </a:rPr>
                        <a:t>Kakap</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29 Perusahaan</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90,4</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a:effectLst/>
                        </a:rPr>
                        <a:t>Ha</a:t>
                      </a:r>
                      <a:endParaRPr lang="id-ID" sz="1600" b="0" i="0" u="none" strike="noStrike">
                        <a:solidFill>
                          <a:srgbClr val="000000"/>
                        </a:solidFill>
                        <a:effectLst/>
                        <a:latin typeface="Calibri"/>
                      </a:endParaRPr>
                    </a:p>
                  </a:txBody>
                  <a:tcPr marL="9247" marR="9247" marT="9247" marB="0" anchor="b"/>
                </a:tc>
                <a:extLst>
                  <a:ext uri="{0D108BD9-81ED-4DB2-BD59-A6C34878D82A}">
                    <a16:rowId xmlns:a16="http://schemas.microsoft.com/office/drawing/2014/main" val="10013"/>
                  </a:ext>
                </a:extLst>
              </a:tr>
              <a:tr h="227595">
                <a:tc>
                  <a:txBody>
                    <a:bodyPr/>
                    <a:lstStyle/>
                    <a:p>
                      <a:pPr algn="ctr"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a:effectLst/>
                        </a:rPr>
                        <a:t> </a:t>
                      </a:r>
                      <a:endParaRPr lang="id-ID" sz="1600" b="0" i="0" u="none" strike="noStrike">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extLst>
                  <a:ext uri="{0D108BD9-81ED-4DB2-BD59-A6C34878D82A}">
                    <a16:rowId xmlns:a16="http://schemas.microsoft.com/office/drawing/2014/main" val="10014"/>
                  </a:ext>
                </a:extLst>
              </a:tr>
              <a:tr h="227595">
                <a:tc>
                  <a:txBody>
                    <a:bodyPr/>
                    <a:lstStyle/>
                    <a:p>
                      <a:pPr algn="ctr" fontAlgn="b"/>
                      <a:r>
                        <a:rPr lang="id-ID" sz="1600" u="none" strike="noStrike">
                          <a:effectLst/>
                        </a:rPr>
                        <a:t>6</a:t>
                      </a:r>
                      <a:endParaRPr lang="id-ID" sz="1600" b="0" i="0" u="none" strike="noStrike">
                        <a:solidFill>
                          <a:srgbClr val="000000"/>
                        </a:solidFill>
                        <a:effectLst/>
                        <a:latin typeface="Calibri"/>
                      </a:endParaRPr>
                    </a:p>
                  </a:txBody>
                  <a:tcPr marL="9247" marR="9247" marT="9247" marB="0" anchor="b"/>
                </a:tc>
                <a:tc>
                  <a:txBody>
                    <a:bodyPr/>
                    <a:lstStyle/>
                    <a:p>
                      <a:pPr algn="l" fontAlgn="b"/>
                      <a:r>
                        <a:rPr lang="id-ID" sz="1600" u="none" strike="noStrike" dirty="0">
                          <a:effectLst/>
                        </a:rPr>
                        <a:t>H</a:t>
                      </a:r>
                      <a:r>
                        <a:rPr lang="en-US" sz="1600" u="none" strike="noStrike" dirty="0">
                          <a:effectLst/>
                        </a:rPr>
                        <a:t>a</a:t>
                      </a:r>
                      <a:r>
                        <a:rPr lang="id-ID" sz="1600" u="none" strike="noStrike" dirty="0">
                          <a:effectLst/>
                        </a:rPr>
                        <a:t>tchery Kerapu</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47 Perusahaan</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5.089</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Bak</a:t>
                      </a:r>
                      <a:endParaRPr lang="id-ID" sz="1600" b="0" i="0" u="none" strike="noStrike" dirty="0">
                        <a:solidFill>
                          <a:srgbClr val="000000"/>
                        </a:solidFill>
                        <a:effectLst/>
                        <a:latin typeface="Calibri"/>
                      </a:endParaRPr>
                    </a:p>
                  </a:txBody>
                  <a:tcPr marL="9247" marR="9247" marT="9247" marB="0" anchor="b"/>
                </a:tc>
                <a:extLst>
                  <a:ext uri="{0D108BD9-81ED-4DB2-BD59-A6C34878D82A}">
                    <a16:rowId xmlns:a16="http://schemas.microsoft.com/office/drawing/2014/main" val="10015"/>
                  </a:ext>
                </a:extLst>
              </a:tr>
              <a:tr h="227595">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ctr"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tc>
                  <a:txBody>
                    <a:bodyPr/>
                    <a:lstStyle/>
                    <a:p>
                      <a:pPr algn="l" fontAlgn="b"/>
                      <a:r>
                        <a:rPr lang="id-ID" sz="1600" u="none" strike="noStrike" dirty="0">
                          <a:effectLst/>
                        </a:rPr>
                        <a:t> </a:t>
                      </a:r>
                      <a:endParaRPr lang="id-ID" sz="1600" b="0" i="0" u="none" strike="noStrike" dirty="0">
                        <a:solidFill>
                          <a:srgbClr val="000000"/>
                        </a:solidFill>
                        <a:effectLst/>
                        <a:latin typeface="Calibri"/>
                      </a:endParaRPr>
                    </a:p>
                  </a:txBody>
                  <a:tcPr marL="9247" marR="9247" marT="9247" marB="0" anchor="b"/>
                </a:tc>
                <a:extLst>
                  <a:ext uri="{0D108BD9-81ED-4DB2-BD59-A6C34878D82A}">
                    <a16:rowId xmlns:a16="http://schemas.microsoft.com/office/drawing/2014/main" val="10017"/>
                  </a:ext>
                </a:extLst>
              </a:tr>
            </a:tbl>
          </a:graphicData>
        </a:graphic>
      </p:graphicFrame>
      <p:sp>
        <p:nvSpPr>
          <p:cNvPr id="3" name="Text Box 7">
            <a:extLst>
              <a:ext uri="{FF2B5EF4-FFF2-40B4-BE49-F238E27FC236}">
                <a16:creationId xmlns:a16="http://schemas.microsoft.com/office/drawing/2014/main" id="{12BE26B7-8443-4397-8648-088EDDA9BC09}"/>
              </a:ext>
            </a:extLst>
          </p:cNvPr>
          <p:cNvSpPr txBox="1">
            <a:spLocks noChangeArrowheads="1"/>
          </p:cNvSpPr>
          <p:nvPr/>
        </p:nvSpPr>
        <p:spPr bwMode="auto">
          <a:xfrm>
            <a:off x="3178392" y="76200"/>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4" name="Group 17">
            <a:extLst>
              <a:ext uri="{FF2B5EF4-FFF2-40B4-BE49-F238E27FC236}">
                <a16:creationId xmlns:a16="http://schemas.microsoft.com/office/drawing/2014/main" id="{B624B4AB-E1E6-464B-9A59-8456CACCFE4B}"/>
              </a:ext>
            </a:extLst>
          </p:cNvPr>
          <p:cNvGrpSpPr>
            <a:grpSpLocks/>
          </p:cNvGrpSpPr>
          <p:nvPr/>
        </p:nvGrpSpPr>
        <p:grpSpPr bwMode="auto">
          <a:xfrm>
            <a:off x="21021" y="290892"/>
            <a:ext cx="9143992" cy="621096"/>
            <a:chOff x="720" y="1392"/>
            <a:chExt cx="4058" cy="480"/>
          </a:xfrm>
        </p:grpSpPr>
        <p:sp>
          <p:nvSpPr>
            <p:cNvPr id="5" name="AutoShape 4">
              <a:extLst>
                <a:ext uri="{FF2B5EF4-FFF2-40B4-BE49-F238E27FC236}">
                  <a16:creationId xmlns:a16="http://schemas.microsoft.com/office/drawing/2014/main" id="{8D2E16CA-3F9A-4539-8E64-EAD3B1B4D139}"/>
                </a:ext>
              </a:extLst>
            </p:cNvPr>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7" name="Group 19">
              <a:extLst>
                <a:ext uri="{FF2B5EF4-FFF2-40B4-BE49-F238E27FC236}">
                  <a16:creationId xmlns:a16="http://schemas.microsoft.com/office/drawing/2014/main" id="{BDDC5860-8123-41A4-83C1-8EA4E48CD141}"/>
                </a:ext>
              </a:extLst>
            </p:cNvPr>
            <p:cNvGrpSpPr>
              <a:grpSpLocks/>
            </p:cNvGrpSpPr>
            <p:nvPr/>
          </p:nvGrpSpPr>
          <p:grpSpPr bwMode="auto">
            <a:xfrm>
              <a:off x="730" y="1407"/>
              <a:ext cx="4043" cy="444"/>
              <a:chOff x="744" y="1407"/>
              <a:chExt cx="3988" cy="444"/>
            </a:xfrm>
          </p:grpSpPr>
          <p:sp>
            <p:nvSpPr>
              <p:cNvPr id="8" name="AutoShape 6">
                <a:extLst>
                  <a:ext uri="{FF2B5EF4-FFF2-40B4-BE49-F238E27FC236}">
                    <a16:creationId xmlns:a16="http://schemas.microsoft.com/office/drawing/2014/main" id="{E5DB38D1-E6DA-49AD-AD1C-07DE8EDDDF4C}"/>
                  </a:ext>
                </a:extLst>
              </p:cNvPr>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9" name="AutoShape 7">
                <a:extLst>
                  <a:ext uri="{FF2B5EF4-FFF2-40B4-BE49-F238E27FC236}">
                    <a16:creationId xmlns:a16="http://schemas.microsoft.com/office/drawing/2014/main" id="{897618F8-D08F-4DAA-B534-87969633B43D}"/>
                  </a:ext>
                </a:extLst>
              </p:cNvPr>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10" name="Title 2">
            <a:extLst>
              <a:ext uri="{FF2B5EF4-FFF2-40B4-BE49-F238E27FC236}">
                <a16:creationId xmlns:a16="http://schemas.microsoft.com/office/drawing/2014/main" id="{E0A2BE86-F6E3-4512-9F9C-0E178249C1AE}"/>
              </a:ext>
            </a:extLst>
          </p:cNvPr>
          <p:cNvSpPr>
            <a:spLocks/>
          </p:cNvSpPr>
          <p:nvPr/>
        </p:nvSpPr>
        <p:spPr bwMode="gray">
          <a:xfrm>
            <a:off x="640876" y="361124"/>
            <a:ext cx="8232481" cy="465239"/>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KONDISI UMUM</a:t>
            </a:r>
          </a:p>
        </p:txBody>
      </p:sp>
      <p:pic>
        <p:nvPicPr>
          <p:cNvPr id="11" name="Picture 29" descr="1">
            <a:extLst>
              <a:ext uri="{FF2B5EF4-FFF2-40B4-BE49-F238E27FC236}">
                <a16:creationId xmlns:a16="http://schemas.microsoft.com/office/drawing/2014/main" id="{905CFD0E-24F0-4996-A3B3-A64318AA51BB}"/>
              </a:ext>
            </a:extLst>
          </p:cNvPr>
          <p:cNvPicPr>
            <a:picLocks noChangeAspect="1" noChangeArrowheads="1"/>
          </p:cNvPicPr>
          <p:nvPr/>
        </p:nvPicPr>
        <p:blipFill>
          <a:blip r:embed="rId2">
            <a:lum bright="-6000" contrast="24000"/>
          </a:blip>
          <a:srcRect l="42606" t="64474" r="19473"/>
          <a:stretch>
            <a:fillRect/>
          </a:stretch>
        </p:blipFill>
        <p:spPr bwMode="auto">
          <a:xfrm>
            <a:off x="-152400" y="304800"/>
            <a:ext cx="792163" cy="811212"/>
          </a:xfrm>
          <a:prstGeom prst="rect">
            <a:avLst/>
          </a:prstGeom>
          <a:noFill/>
          <a:ln w="9525">
            <a:noFill/>
            <a:miter lim="800000"/>
            <a:headEnd/>
            <a:tailEnd/>
          </a:ln>
        </p:spPr>
      </p:pic>
      <p:pic>
        <p:nvPicPr>
          <p:cNvPr id="12" name="Picture 2" descr="Hasil gambar untuk kolam pembenihan lele">
            <a:extLst>
              <a:ext uri="{FF2B5EF4-FFF2-40B4-BE49-F238E27FC236}">
                <a16:creationId xmlns:a16="http://schemas.microsoft.com/office/drawing/2014/main" id="{083EDA42-E2E6-47E1-8D90-08E3B4DA52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47" t="17265" r="7147" b="18334"/>
          <a:stretch/>
        </p:blipFill>
        <p:spPr bwMode="auto">
          <a:xfrm>
            <a:off x="3478761" y="5410200"/>
            <a:ext cx="1985276" cy="13243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Gambar terkait">
            <a:extLst>
              <a:ext uri="{FF2B5EF4-FFF2-40B4-BE49-F238E27FC236}">
                <a16:creationId xmlns:a16="http://schemas.microsoft.com/office/drawing/2014/main" id="{5F29ACBA-C0D8-4306-BC0B-8E60F45AE5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8094" y="5405389"/>
            <a:ext cx="1710906" cy="132920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Hasil gambar untuk kolam bioflok">
            <a:extLst>
              <a:ext uri="{FF2B5EF4-FFF2-40B4-BE49-F238E27FC236}">
                <a16:creationId xmlns:a16="http://schemas.microsoft.com/office/drawing/2014/main" id="{7E55BB7B-6A42-4558-990F-95444FF8E5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401" y="5403279"/>
            <a:ext cx="3402907" cy="13218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Gambar terkait">
            <a:extLst>
              <a:ext uri="{FF2B5EF4-FFF2-40B4-BE49-F238E27FC236}">
                <a16:creationId xmlns:a16="http://schemas.microsoft.com/office/drawing/2014/main" id="{78632A7B-7EEB-441F-BE31-3B1CE8FBD38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73732" y="5405390"/>
            <a:ext cx="1705867" cy="1329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09656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24" name="Rectangle 4"/>
          <p:cNvSpPr>
            <a:spLocks noGrp="1" noChangeArrowheads="1"/>
          </p:cNvSpPr>
          <p:nvPr>
            <p:ph type="body" sz="half" idx="1"/>
          </p:nvPr>
        </p:nvSpPr>
        <p:spPr>
          <a:xfrm>
            <a:off x="228099" y="1801482"/>
            <a:ext cx="6553226" cy="4660620"/>
          </a:xfrm>
        </p:spPr>
        <p:txBody>
          <a:bodyPr/>
          <a:lstStyle/>
          <a:p>
            <a:pPr eaLnBrk="1" hangingPunct="1">
              <a:lnSpc>
                <a:spcPct val="90000"/>
              </a:lnSpc>
            </a:pPr>
            <a:endParaRPr lang="en-US" sz="1942" b="1">
              <a:solidFill>
                <a:srgbClr val="FFFF00"/>
              </a:solidFill>
              <a:latin typeface="Tempus Sans ITC" pitchFamily="82" charset="0"/>
            </a:endParaRPr>
          </a:p>
          <a:p>
            <a:pPr eaLnBrk="1" hangingPunct="1">
              <a:lnSpc>
                <a:spcPct val="90000"/>
              </a:lnSpc>
              <a:buFont typeface="Wingdings" pitchFamily="2" charset="2"/>
              <a:buNone/>
            </a:pPr>
            <a:endParaRPr lang="en-US" sz="1942" b="1">
              <a:latin typeface="Tempus Sans ITC" pitchFamily="82" charset="0"/>
            </a:endParaRPr>
          </a:p>
        </p:txBody>
      </p:sp>
      <p:sp>
        <p:nvSpPr>
          <p:cNvPr id="2078728" name="Rectangle 8"/>
          <p:cNvSpPr>
            <a:spLocks noChangeArrowheads="1"/>
          </p:cNvSpPr>
          <p:nvPr/>
        </p:nvSpPr>
        <p:spPr bwMode="auto">
          <a:xfrm>
            <a:off x="165525" y="990600"/>
            <a:ext cx="8707832" cy="559124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88749" tIns="44374" rIns="88749" bIns="44374"/>
          <a:lstStyle/>
          <a:p>
            <a:pPr marL="517672" indent="-517672" defTabSz="887700" fontAlgn="base">
              <a:lnSpc>
                <a:spcPct val="90000"/>
              </a:lnSpc>
              <a:spcBef>
                <a:spcPct val="20000"/>
              </a:spcBef>
              <a:spcAft>
                <a:spcPct val="0"/>
              </a:spcAft>
              <a:buClr>
                <a:srgbClr val="D2611C"/>
              </a:buClr>
              <a:buSzPct val="80000"/>
              <a:defRPr/>
            </a:pPr>
            <a:r>
              <a:rPr lang="en-US" sz="1747" b="1" dirty="0" err="1">
                <a:solidFill>
                  <a:prstClr val="black"/>
                </a:solidFill>
                <a:effectLst>
                  <a:outerShdw blurRad="38100" dist="38100" dir="2700000" algn="tl">
                    <a:srgbClr val="C0C0C0"/>
                  </a:outerShdw>
                </a:effectLst>
                <a:latin typeface="Sylfaen" pitchFamily="18" charset="0"/>
                <a:cs typeface="Arial" charset="0"/>
              </a:rPr>
              <a:t>Potensi</a:t>
            </a:r>
            <a:r>
              <a:rPr lang="en-US" sz="1747" b="1" dirty="0">
                <a:solidFill>
                  <a:prstClr val="black"/>
                </a:solidFill>
                <a:effectLst>
                  <a:outerShdw blurRad="38100" dist="38100" dir="2700000" algn="tl">
                    <a:srgbClr val="C0C0C0"/>
                  </a:outerShdw>
                </a:effectLst>
                <a:latin typeface="Sylfaen" pitchFamily="18" charset="0"/>
                <a:cs typeface="Arial" charset="0"/>
              </a:rPr>
              <a:t> </a:t>
            </a:r>
            <a:r>
              <a:rPr lang="en-US" sz="1747" b="1" dirty="0" err="1">
                <a:solidFill>
                  <a:prstClr val="black"/>
                </a:solidFill>
                <a:effectLst>
                  <a:outerShdw blurRad="38100" dist="38100" dir="2700000" algn="tl">
                    <a:srgbClr val="C0C0C0"/>
                  </a:outerShdw>
                </a:effectLst>
                <a:latin typeface="Sylfaen" pitchFamily="18" charset="0"/>
                <a:cs typeface="Arial" charset="0"/>
              </a:rPr>
              <a:t>Perikanan</a:t>
            </a:r>
            <a:r>
              <a:rPr lang="en-US" sz="1747" b="1" dirty="0">
                <a:solidFill>
                  <a:prstClr val="black"/>
                </a:solidFill>
                <a:effectLst>
                  <a:outerShdw blurRad="38100" dist="38100" dir="2700000" algn="tl">
                    <a:srgbClr val="C0C0C0"/>
                  </a:outerShdw>
                </a:effectLst>
                <a:latin typeface="Sylfaen" pitchFamily="18" charset="0"/>
                <a:cs typeface="Arial" charset="0"/>
              </a:rPr>
              <a:t> </a:t>
            </a:r>
            <a:r>
              <a:rPr lang="en-US" sz="1747" b="1" dirty="0" err="1">
                <a:solidFill>
                  <a:prstClr val="black"/>
                </a:solidFill>
                <a:effectLst>
                  <a:outerShdw blurRad="38100" dist="38100" dir="2700000" algn="tl">
                    <a:srgbClr val="C0C0C0"/>
                  </a:outerShdw>
                </a:effectLst>
                <a:latin typeface="Sylfaen" pitchFamily="18" charset="0"/>
                <a:cs typeface="Arial" charset="0"/>
              </a:rPr>
              <a:t>Laut</a:t>
            </a:r>
            <a:endParaRPr lang="en-US" sz="1747" b="1" dirty="0">
              <a:solidFill>
                <a:prstClr val="black"/>
              </a:solidFill>
              <a:effectLst>
                <a:outerShdw blurRad="38100" dist="38100" dir="2700000" algn="tl">
                  <a:srgbClr val="C0C0C0"/>
                </a:outerShdw>
              </a:effectLst>
              <a:latin typeface="Sylfaen" pitchFamily="18" charset="0"/>
              <a:cs typeface="Arial" charset="0"/>
            </a:endParaRPr>
          </a:p>
          <a:p>
            <a:pPr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1. </a:t>
            </a:r>
            <a:r>
              <a:rPr lang="en-US" sz="1747" dirty="0" err="1">
                <a:solidFill>
                  <a:prstClr val="black"/>
                </a:solidFill>
                <a:effectLst>
                  <a:outerShdw blurRad="38100" dist="38100" dir="2700000" algn="tl">
                    <a:srgbClr val="C0C0C0"/>
                  </a:outerShdw>
                </a:effectLst>
                <a:latin typeface="Sylfaen" pitchFamily="18" charset="0"/>
                <a:cs typeface="Arial" charset="0"/>
              </a:rPr>
              <a:t>Perikanan</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Tangkap</a:t>
            </a:r>
            <a:r>
              <a:rPr lang="en-US" sz="1747" dirty="0">
                <a:solidFill>
                  <a:prstClr val="black"/>
                </a:solidFill>
                <a:effectLst>
                  <a:outerShdw blurRad="38100" dist="38100" dir="2700000" algn="tl">
                    <a:srgbClr val="C0C0C0"/>
                  </a:outerShdw>
                </a:effectLst>
                <a:latin typeface="Sylfaen" pitchFamily="18" charset="0"/>
                <a:cs typeface="Arial" charset="0"/>
              </a:rPr>
              <a:t> 			: 20.119 Ton</a:t>
            </a:r>
          </a:p>
          <a:p>
            <a:pPr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2. </a:t>
            </a:r>
            <a:r>
              <a:rPr lang="en-US" sz="1747" dirty="0" err="1">
                <a:solidFill>
                  <a:prstClr val="black"/>
                </a:solidFill>
                <a:effectLst>
                  <a:outerShdw blurRad="38100" dist="38100" dir="2700000" algn="tl">
                    <a:srgbClr val="C0C0C0"/>
                  </a:outerShdw>
                </a:effectLst>
                <a:latin typeface="Sylfaen" pitchFamily="18" charset="0"/>
                <a:cs typeface="Arial" charset="0"/>
              </a:rPr>
              <a:t>Perikanan</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Budidaya</a:t>
            </a:r>
            <a:r>
              <a:rPr lang="en-US" sz="1747" dirty="0">
                <a:solidFill>
                  <a:prstClr val="black"/>
                </a:solidFill>
                <a:effectLst>
                  <a:outerShdw blurRad="38100" dist="38100" dir="2700000" algn="tl">
                    <a:srgbClr val="C0C0C0"/>
                  </a:outerShdw>
                </a:effectLst>
                <a:latin typeface="Sylfaen" pitchFamily="18" charset="0"/>
                <a:cs typeface="Arial" charset="0"/>
              </a:rPr>
              <a:t>			: </a:t>
            </a:r>
          </a:p>
          <a:p>
            <a:pPr marL="228600"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 Budidaya </a:t>
            </a:r>
            <a:r>
              <a:rPr lang="en-US" sz="1747" dirty="0" err="1">
                <a:solidFill>
                  <a:prstClr val="black"/>
                </a:solidFill>
                <a:effectLst>
                  <a:outerShdw blurRad="38100" dist="38100" dir="2700000" algn="tl">
                    <a:srgbClr val="C0C0C0"/>
                  </a:outerShdw>
                </a:effectLst>
                <a:latin typeface="Sylfaen" pitchFamily="18" charset="0"/>
                <a:cs typeface="Arial" charset="0"/>
              </a:rPr>
              <a:t>Kerapu-Bandeng-Kakap</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id-ID" sz="1747" dirty="0">
                <a:solidFill>
                  <a:prstClr val="black"/>
                </a:solidFill>
                <a:effectLst>
                  <a:outerShdw blurRad="38100" dist="38100" dir="2700000" algn="tl">
                    <a:srgbClr val="C0C0C0"/>
                  </a:outerShdw>
                </a:effectLst>
                <a:latin typeface="Sylfaen" pitchFamily="18" charset="0"/>
                <a:cs typeface="Arial" charset="0"/>
              </a:rPr>
              <a:t>	</a:t>
            </a:r>
            <a:r>
              <a:rPr lang="en-US" sz="1747" dirty="0">
                <a:solidFill>
                  <a:prstClr val="black"/>
                </a:solidFill>
                <a:effectLst>
                  <a:outerShdw blurRad="38100" dist="38100" dir="2700000" algn="tl">
                    <a:srgbClr val="C0C0C0"/>
                  </a:outerShdw>
                </a:effectLst>
                <a:latin typeface="Sylfaen" pitchFamily="18" charset="0"/>
                <a:cs typeface="Arial" charset="0"/>
              </a:rPr>
              <a:t>: 750 Ha</a:t>
            </a:r>
          </a:p>
          <a:p>
            <a:pPr marL="228600"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 Budidaya Mutiara			: 250 Ha</a:t>
            </a:r>
          </a:p>
          <a:p>
            <a:pPr marL="228600"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 Budidaya </a:t>
            </a:r>
            <a:r>
              <a:rPr lang="en-US" sz="1747" dirty="0" err="1">
                <a:solidFill>
                  <a:prstClr val="black"/>
                </a:solidFill>
                <a:effectLst>
                  <a:outerShdw blurRad="38100" dist="38100" dir="2700000" algn="tl">
                    <a:srgbClr val="C0C0C0"/>
                  </a:outerShdw>
                </a:effectLst>
                <a:latin typeface="Sylfaen" pitchFamily="18" charset="0"/>
                <a:cs typeface="Arial" charset="0"/>
              </a:rPr>
              <a:t>Rumput</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Laut</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id-ID" sz="1747" dirty="0">
                <a:solidFill>
                  <a:prstClr val="black"/>
                </a:solidFill>
                <a:effectLst>
                  <a:outerShdw blurRad="38100" dist="38100" dir="2700000" algn="tl">
                    <a:srgbClr val="C0C0C0"/>
                  </a:outerShdw>
                </a:effectLst>
                <a:latin typeface="Sylfaen" pitchFamily="18" charset="0"/>
                <a:cs typeface="Arial" charset="0"/>
              </a:rPr>
              <a:t>	</a:t>
            </a:r>
            <a:r>
              <a:rPr lang="en-US" sz="1747" dirty="0">
                <a:solidFill>
                  <a:prstClr val="black"/>
                </a:solidFill>
                <a:effectLst>
                  <a:outerShdw blurRad="38100" dist="38100" dir="2700000" algn="tl">
                    <a:srgbClr val="C0C0C0"/>
                  </a:outerShdw>
                </a:effectLst>
                <a:latin typeface="Sylfaen" pitchFamily="18" charset="0"/>
                <a:cs typeface="Arial" charset="0"/>
              </a:rPr>
              <a:t>: 250 Ha</a:t>
            </a:r>
          </a:p>
          <a:p>
            <a:pPr marL="228600">
              <a:buClr>
                <a:srgbClr val="D2611C"/>
              </a:buClr>
              <a:buSzPct val="80000"/>
              <a:tabLst>
                <a:tab pos="4406900" algn="l"/>
              </a:tabLst>
              <a:defRPr/>
            </a:pPr>
            <a:r>
              <a:rPr lang="en-US" sz="1747" dirty="0">
                <a:solidFill>
                  <a:prstClr val="black"/>
                </a:solidFill>
                <a:effectLst>
                  <a:outerShdw blurRad="38100" dist="38100" dir="2700000" algn="tl">
                    <a:srgbClr val="C0C0C0"/>
                  </a:outerShdw>
                </a:effectLst>
                <a:latin typeface="Sylfaen" pitchFamily="18" charset="0"/>
              </a:rPr>
              <a:t>- Budidaya </a:t>
            </a:r>
            <a:r>
              <a:rPr lang="en-US" sz="1747" dirty="0" err="1">
                <a:solidFill>
                  <a:prstClr val="black"/>
                </a:solidFill>
                <a:effectLst>
                  <a:outerShdw blurRad="38100" dist="38100" dir="2700000" algn="tl">
                    <a:srgbClr val="C0C0C0"/>
                  </a:outerShdw>
                </a:effectLst>
                <a:latin typeface="Sylfaen" pitchFamily="18" charset="0"/>
              </a:rPr>
              <a:t>Tambak</a:t>
            </a: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Udang</a:t>
            </a: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Vaname</a:t>
            </a:r>
            <a:r>
              <a:rPr lang="en-US" sz="1747" dirty="0">
                <a:solidFill>
                  <a:prstClr val="black"/>
                </a:solidFill>
                <a:effectLst>
                  <a:outerShdw blurRad="38100" dist="38100" dir="2700000" algn="tl">
                    <a:srgbClr val="C0C0C0"/>
                  </a:outerShdw>
                </a:effectLst>
                <a:latin typeface="Sylfaen" pitchFamily="18" charset="0"/>
              </a:rPr>
              <a:t>)</a:t>
            </a:r>
            <a:r>
              <a:rPr lang="id-ID" sz="1747" dirty="0">
                <a:solidFill>
                  <a:prstClr val="black"/>
                </a:solidFill>
                <a:effectLst>
                  <a:outerShdw blurRad="38100" dist="38100" dir="2700000" algn="tl">
                    <a:srgbClr val="C0C0C0"/>
                  </a:outerShdw>
                </a:effectLst>
                <a:latin typeface="Sylfaen" pitchFamily="18" charset="0"/>
              </a:rPr>
              <a:t>	</a:t>
            </a:r>
            <a:r>
              <a:rPr lang="en-US" sz="1747" dirty="0">
                <a:solidFill>
                  <a:prstClr val="black"/>
                </a:solidFill>
                <a:effectLst>
                  <a:outerShdw blurRad="38100" dist="38100" dir="2700000" algn="tl">
                    <a:srgbClr val="C0C0C0"/>
                  </a:outerShdw>
                </a:effectLst>
                <a:latin typeface="Sylfaen" pitchFamily="18" charset="0"/>
              </a:rPr>
              <a:t>: 1000 Ha</a:t>
            </a:r>
            <a:endParaRPr lang="en-US" sz="1747" dirty="0">
              <a:solidFill>
                <a:prstClr val="black"/>
              </a:solidFill>
              <a:effectLst>
                <a:outerShdw blurRad="38100" dist="38100" dir="2700000" algn="tl">
                  <a:srgbClr val="C0C0C0"/>
                </a:outerShdw>
              </a:effectLst>
              <a:latin typeface="Sylfaen" pitchFamily="18" charset="0"/>
              <a:cs typeface="Arial" charset="0"/>
            </a:endParaRPr>
          </a:p>
          <a:p>
            <a:pPr marL="228600" defTabSz="887700" fontAlgn="base">
              <a:spcBef>
                <a:spcPct val="0"/>
              </a:spcBef>
              <a:spcAft>
                <a:spcPct val="0"/>
              </a:spcAft>
              <a:buClr>
                <a:srgbClr val="D2611C"/>
              </a:buClr>
              <a:buSzPct val="80000"/>
              <a:defRPr/>
            </a:pPr>
            <a:endParaRPr lang="en-US" sz="1747" dirty="0">
              <a:solidFill>
                <a:prstClr val="black"/>
              </a:solidFill>
              <a:effectLst>
                <a:outerShdw blurRad="38100" dist="38100" dir="2700000" algn="tl">
                  <a:srgbClr val="C0C0C0"/>
                </a:outerShdw>
              </a:effectLst>
              <a:latin typeface="Sylfaen" pitchFamily="18" charset="0"/>
              <a:cs typeface="Arial" charset="0"/>
            </a:endParaRPr>
          </a:p>
          <a:p>
            <a:pPr marL="517672" indent="-517672" defTabSz="887700" fontAlgn="base">
              <a:spcBef>
                <a:spcPct val="0"/>
              </a:spcBef>
              <a:spcAft>
                <a:spcPct val="0"/>
              </a:spcAft>
              <a:buClr>
                <a:srgbClr val="D2611C"/>
              </a:buClr>
              <a:buSzPct val="80000"/>
              <a:defRPr/>
            </a:pPr>
            <a:r>
              <a:rPr lang="en-US" sz="1747" b="1" dirty="0" err="1">
                <a:solidFill>
                  <a:prstClr val="black"/>
                </a:solidFill>
                <a:effectLst>
                  <a:outerShdw blurRad="38100" dist="38100" dir="2700000" algn="tl">
                    <a:srgbClr val="C0C0C0"/>
                  </a:outerShdw>
                </a:effectLst>
                <a:latin typeface="Sylfaen" pitchFamily="18" charset="0"/>
                <a:cs typeface="Arial" charset="0"/>
              </a:rPr>
              <a:t>Potensi</a:t>
            </a:r>
            <a:r>
              <a:rPr lang="en-US" sz="1747" b="1" dirty="0">
                <a:solidFill>
                  <a:prstClr val="black"/>
                </a:solidFill>
                <a:effectLst>
                  <a:outerShdw blurRad="38100" dist="38100" dir="2700000" algn="tl">
                    <a:srgbClr val="C0C0C0"/>
                  </a:outerShdw>
                </a:effectLst>
                <a:latin typeface="Sylfaen" pitchFamily="18" charset="0"/>
                <a:cs typeface="Arial" charset="0"/>
              </a:rPr>
              <a:t> </a:t>
            </a:r>
            <a:r>
              <a:rPr lang="en-US" sz="1747" b="1" dirty="0" err="1">
                <a:solidFill>
                  <a:prstClr val="black"/>
                </a:solidFill>
                <a:effectLst>
                  <a:outerShdw blurRad="38100" dist="38100" dir="2700000" algn="tl">
                    <a:srgbClr val="C0C0C0"/>
                  </a:outerShdw>
                </a:effectLst>
                <a:latin typeface="Sylfaen" pitchFamily="18" charset="0"/>
                <a:cs typeface="Arial" charset="0"/>
              </a:rPr>
              <a:t>Perikanan</a:t>
            </a:r>
            <a:r>
              <a:rPr lang="en-US" sz="1747" b="1" dirty="0">
                <a:solidFill>
                  <a:prstClr val="black"/>
                </a:solidFill>
                <a:effectLst>
                  <a:outerShdw blurRad="38100" dist="38100" dir="2700000" algn="tl">
                    <a:srgbClr val="C0C0C0"/>
                  </a:outerShdw>
                </a:effectLst>
                <a:latin typeface="Sylfaen" pitchFamily="18" charset="0"/>
                <a:cs typeface="Arial" charset="0"/>
              </a:rPr>
              <a:t> </a:t>
            </a:r>
            <a:r>
              <a:rPr lang="en-US" sz="1747" b="1" dirty="0" err="1">
                <a:solidFill>
                  <a:prstClr val="black"/>
                </a:solidFill>
                <a:effectLst>
                  <a:outerShdw blurRad="38100" dist="38100" dir="2700000" algn="tl">
                    <a:srgbClr val="C0C0C0"/>
                  </a:outerShdw>
                </a:effectLst>
                <a:latin typeface="Sylfaen" pitchFamily="18" charset="0"/>
                <a:cs typeface="Arial" charset="0"/>
              </a:rPr>
              <a:t>Darat</a:t>
            </a:r>
            <a:endParaRPr lang="en-US" sz="1747" b="1" dirty="0">
              <a:solidFill>
                <a:prstClr val="black"/>
              </a:solidFill>
              <a:effectLst>
                <a:outerShdw blurRad="38100" dist="38100" dir="2700000" algn="tl">
                  <a:srgbClr val="C0C0C0"/>
                </a:outerShdw>
              </a:effectLst>
              <a:latin typeface="Sylfaen" pitchFamily="18" charset="0"/>
              <a:cs typeface="Arial" charset="0"/>
            </a:endParaRPr>
          </a:p>
          <a:p>
            <a:pPr marL="517672" indent="-517672"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1. </a:t>
            </a:r>
            <a:r>
              <a:rPr lang="en-US" sz="1747" dirty="0" err="1">
                <a:solidFill>
                  <a:prstClr val="black"/>
                </a:solidFill>
                <a:effectLst>
                  <a:outerShdw blurRad="38100" dist="38100" dir="2700000" algn="tl">
                    <a:srgbClr val="C0C0C0"/>
                  </a:outerShdw>
                </a:effectLst>
                <a:latin typeface="Sylfaen" pitchFamily="18" charset="0"/>
              </a:rPr>
              <a:t>Penangkapan</a:t>
            </a: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Perairan</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Umum</a:t>
            </a:r>
            <a:r>
              <a:rPr lang="en-US" sz="1747" dirty="0">
                <a:solidFill>
                  <a:prstClr val="black"/>
                </a:solidFill>
                <a:effectLst>
                  <a:outerShdw blurRad="38100" dist="38100" dir="2700000" algn="tl">
                    <a:srgbClr val="C0C0C0"/>
                  </a:outerShdw>
                </a:effectLst>
                <a:latin typeface="Sylfaen" pitchFamily="18" charset="0"/>
                <a:cs typeface="Arial" charset="0"/>
              </a:rPr>
              <a:t>		: 481,3 Ha</a:t>
            </a:r>
          </a:p>
          <a:p>
            <a:pPr marL="517672" indent="-517672"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2. </a:t>
            </a:r>
            <a:r>
              <a:rPr lang="en-US" sz="1747" dirty="0" err="1">
                <a:solidFill>
                  <a:prstClr val="black"/>
                </a:solidFill>
                <a:effectLst>
                  <a:outerShdw blurRad="38100" dist="38100" dir="2700000" algn="tl">
                    <a:srgbClr val="C0C0C0"/>
                  </a:outerShdw>
                </a:effectLst>
                <a:latin typeface="Sylfaen" pitchFamily="18" charset="0"/>
                <a:cs typeface="Arial" charset="0"/>
              </a:rPr>
              <a:t>Budidaya</a:t>
            </a:r>
            <a:r>
              <a:rPr lang="en-US" sz="1747" dirty="0">
                <a:solidFill>
                  <a:prstClr val="black"/>
                </a:solidFill>
                <a:effectLst>
                  <a:outerShdw blurRad="38100" dist="38100" dir="2700000" algn="tl">
                    <a:srgbClr val="C0C0C0"/>
                  </a:outerShdw>
                </a:effectLst>
                <a:latin typeface="Sylfaen" pitchFamily="18" charset="0"/>
                <a:cs typeface="Arial" charset="0"/>
              </a:rPr>
              <a:t> Air </a:t>
            </a:r>
            <a:r>
              <a:rPr lang="en-US" sz="1747" dirty="0" err="1">
                <a:solidFill>
                  <a:prstClr val="black"/>
                </a:solidFill>
                <a:effectLst>
                  <a:outerShdw blurRad="38100" dist="38100" dir="2700000" algn="tl">
                    <a:srgbClr val="C0C0C0"/>
                  </a:outerShdw>
                </a:effectLst>
                <a:latin typeface="Sylfaen" pitchFamily="18" charset="0"/>
                <a:cs typeface="Arial" charset="0"/>
              </a:rPr>
              <a:t>Tawar</a:t>
            </a:r>
            <a:r>
              <a:rPr lang="en-US" sz="1747" dirty="0">
                <a:solidFill>
                  <a:prstClr val="black"/>
                </a:solidFill>
                <a:effectLst>
                  <a:outerShdw blurRad="38100" dist="38100" dir="2700000" algn="tl">
                    <a:srgbClr val="C0C0C0"/>
                  </a:outerShdw>
                </a:effectLst>
                <a:latin typeface="Sylfaen" pitchFamily="18" charset="0"/>
                <a:cs typeface="Arial" charset="0"/>
              </a:rPr>
              <a:t>			: </a:t>
            </a:r>
          </a:p>
          <a:p>
            <a:pPr marL="228600"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rPr>
              <a:t>- </a:t>
            </a:r>
            <a:r>
              <a:rPr lang="en-US" sz="1747" dirty="0">
                <a:solidFill>
                  <a:prstClr val="black"/>
                </a:solidFill>
                <a:effectLst>
                  <a:outerShdw blurRad="38100" dist="38100" dir="2700000" algn="tl">
                    <a:srgbClr val="C0C0C0"/>
                  </a:outerShdw>
                </a:effectLst>
                <a:latin typeface="Sylfaen" pitchFamily="18" charset="0"/>
                <a:cs typeface="Arial" charset="0"/>
              </a:rPr>
              <a:t>Kolam				: 500 Ha</a:t>
            </a:r>
          </a:p>
          <a:p>
            <a:pPr marL="228600" defTabSz="887700" fontAlgn="base">
              <a:spcBef>
                <a:spcPct val="0"/>
              </a:spcBef>
              <a:spcAft>
                <a:spcPct val="0"/>
              </a:spcAft>
              <a:buClr>
                <a:srgbClr val="D2611C"/>
              </a:buClr>
              <a:buSzPct val="80000"/>
              <a:defRPr/>
            </a:pPr>
            <a:r>
              <a:rPr lang="en-US" sz="1747" dirty="0">
                <a:solidFill>
                  <a:prstClr val="black"/>
                </a:solidFill>
                <a:effectLst>
                  <a:outerShdw blurRad="38100" dist="38100" dir="2700000" algn="tl">
                    <a:srgbClr val="C0C0C0"/>
                  </a:outerShdw>
                </a:effectLst>
                <a:latin typeface="Sylfaen" pitchFamily="18" charset="0"/>
                <a:cs typeface="Arial" charset="0"/>
              </a:rPr>
              <a:t>- Mina </a:t>
            </a:r>
            <a:r>
              <a:rPr lang="en-US" sz="1747" dirty="0" err="1">
                <a:solidFill>
                  <a:prstClr val="black"/>
                </a:solidFill>
                <a:effectLst>
                  <a:outerShdw blurRad="38100" dist="38100" dir="2700000" algn="tl">
                    <a:srgbClr val="C0C0C0"/>
                  </a:outerShdw>
                </a:effectLst>
                <a:latin typeface="Sylfaen" pitchFamily="18" charset="0"/>
                <a:cs typeface="Arial" charset="0"/>
              </a:rPr>
              <a:t>Padi</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id-ID" sz="1747" dirty="0">
                <a:solidFill>
                  <a:prstClr val="black"/>
                </a:solidFill>
                <a:effectLst>
                  <a:outerShdw blurRad="38100" dist="38100" dir="2700000" algn="tl">
                    <a:srgbClr val="C0C0C0"/>
                  </a:outerShdw>
                </a:effectLst>
                <a:latin typeface="Sylfaen" pitchFamily="18" charset="0"/>
                <a:cs typeface="Arial" charset="0"/>
              </a:rPr>
              <a:t>	</a:t>
            </a:r>
            <a:r>
              <a:rPr lang="en-US" sz="1747" dirty="0">
                <a:solidFill>
                  <a:prstClr val="black"/>
                </a:solidFill>
                <a:effectLst>
                  <a:outerShdw blurRad="38100" dist="38100" dir="2700000" algn="tl">
                    <a:srgbClr val="C0C0C0"/>
                  </a:outerShdw>
                </a:effectLst>
                <a:latin typeface="Sylfaen" pitchFamily="18" charset="0"/>
                <a:cs typeface="Arial" charset="0"/>
              </a:rPr>
              <a:t>: 1900 Ha</a:t>
            </a:r>
          </a:p>
          <a:p>
            <a:pPr marL="228600">
              <a:buClr>
                <a:srgbClr val="D2611C"/>
              </a:buClr>
              <a:buSzPct val="80000"/>
              <a:tabLst>
                <a:tab pos="4457700" algn="l"/>
              </a:tabLst>
              <a:defRPr/>
            </a:pP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Waduk</a:t>
            </a:r>
            <a:r>
              <a:rPr lang="en-US" sz="1747" dirty="0">
                <a:solidFill>
                  <a:prstClr val="black"/>
                </a:solidFill>
                <a:effectLst>
                  <a:outerShdw blurRad="38100" dist="38100" dir="2700000" algn="tl">
                    <a:srgbClr val="C0C0C0"/>
                  </a:outerShdw>
                </a:effectLst>
                <a:latin typeface="Sylfaen" pitchFamily="18" charset="0"/>
              </a:rPr>
              <a:t>	: 18 Ha</a:t>
            </a:r>
          </a:p>
          <a:p>
            <a:pPr marL="228600">
              <a:buClr>
                <a:srgbClr val="D2611C"/>
              </a:buClr>
              <a:buSzPct val="80000"/>
              <a:tabLst>
                <a:tab pos="4457700" algn="l"/>
              </a:tabLst>
              <a:defRPr/>
            </a:pP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Saluran</a:t>
            </a: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irigasi</a:t>
            </a: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perairan</a:t>
            </a:r>
            <a:r>
              <a:rPr lang="en-US" sz="1747" dirty="0">
                <a:solidFill>
                  <a:prstClr val="black"/>
                </a:solidFill>
                <a:effectLst>
                  <a:outerShdw blurRad="38100" dist="38100" dir="2700000" algn="tl">
                    <a:srgbClr val="C0C0C0"/>
                  </a:outerShdw>
                </a:effectLst>
                <a:latin typeface="Sylfaen" pitchFamily="18" charset="0"/>
              </a:rPr>
              <a:t> </a:t>
            </a:r>
            <a:r>
              <a:rPr lang="en-US" sz="1747" dirty="0" err="1">
                <a:solidFill>
                  <a:prstClr val="black"/>
                </a:solidFill>
                <a:effectLst>
                  <a:outerShdw blurRad="38100" dist="38100" dir="2700000" algn="tl">
                    <a:srgbClr val="C0C0C0"/>
                  </a:outerShdw>
                </a:effectLst>
                <a:latin typeface="Sylfaen" pitchFamily="18" charset="0"/>
              </a:rPr>
              <a:t>umum</a:t>
            </a:r>
            <a:r>
              <a:rPr lang="en-US" sz="1747" dirty="0">
                <a:solidFill>
                  <a:prstClr val="black"/>
                </a:solidFill>
                <a:effectLst>
                  <a:outerShdw blurRad="38100" dist="38100" dir="2700000" algn="tl">
                    <a:srgbClr val="C0C0C0"/>
                  </a:outerShdw>
                </a:effectLst>
                <a:latin typeface="Sylfaen" pitchFamily="18" charset="0"/>
              </a:rPr>
              <a:t>)	: 69 Ha</a:t>
            </a:r>
          </a:p>
          <a:p>
            <a:pPr marL="517672" indent="-517672" defTabSz="887700" fontAlgn="base">
              <a:spcBef>
                <a:spcPct val="0"/>
              </a:spcBef>
              <a:spcAft>
                <a:spcPct val="0"/>
              </a:spcAft>
              <a:buClr>
                <a:srgbClr val="D2611C"/>
              </a:buClr>
              <a:buSzPct val="80000"/>
              <a:defRPr/>
            </a:pPr>
            <a:endParaRPr lang="en-US" sz="1747" dirty="0">
              <a:solidFill>
                <a:prstClr val="black"/>
              </a:solidFill>
              <a:effectLst>
                <a:outerShdw blurRad="38100" dist="38100" dir="2700000" algn="tl">
                  <a:srgbClr val="C0C0C0"/>
                </a:outerShdw>
              </a:effectLst>
              <a:latin typeface="Sylfaen" pitchFamily="18" charset="0"/>
              <a:cs typeface="Arial" charset="0"/>
            </a:endParaRPr>
          </a:p>
          <a:p>
            <a:pPr marL="517672" indent="-517672" defTabSz="887700" fontAlgn="base">
              <a:spcBef>
                <a:spcPct val="0"/>
              </a:spcBef>
              <a:spcAft>
                <a:spcPct val="0"/>
              </a:spcAft>
              <a:buClr>
                <a:srgbClr val="D2611C"/>
              </a:buClr>
              <a:buSzPct val="80000"/>
              <a:defRPr/>
            </a:pPr>
            <a:r>
              <a:rPr lang="en-US" sz="1747" b="1" dirty="0" err="1">
                <a:solidFill>
                  <a:prstClr val="black"/>
                </a:solidFill>
                <a:effectLst>
                  <a:outerShdw blurRad="38100" dist="38100" dir="2700000" algn="tl">
                    <a:srgbClr val="C0C0C0"/>
                  </a:outerShdw>
                </a:effectLst>
                <a:latin typeface="Sylfaen" pitchFamily="18" charset="0"/>
                <a:cs typeface="Arial" charset="0"/>
              </a:rPr>
              <a:t>Sarana</a:t>
            </a:r>
            <a:r>
              <a:rPr lang="en-US" sz="1747" b="1" dirty="0">
                <a:solidFill>
                  <a:prstClr val="black"/>
                </a:solidFill>
                <a:effectLst>
                  <a:outerShdw blurRad="38100" dist="38100" dir="2700000" algn="tl">
                    <a:srgbClr val="C0C0C0"/>
                  </a:outerShdw>
                </a:effectLst>
                <a:latin typeface="Sylfaen" pitchFamily="18" charset="0"/>
                <a:cs typeface="Arial" charset="0"/>
              </a:rPr>
              <a:t> dan </a:t>
            </a:r>
            <a:r>
              <a:rPr lang="en-US" sz="1747" b="1" dirty="0" err="1">
                <a:solidFill>
                  <a:prstClr val="black"/>
                </a:solidFill>
                <a:effectLst>
                  <a:outerShdw blurRad="38100" dist="38100" dir="2700000" algn="tl">
                    <a:srgbClr val="C0C0C0"/>
                  </a:outerShdw>
                </a:effectLst>
                <a:latin typeface="Sylfaen" pitchFamily="18" charset="0"/>
                <a:cs typeface="Arial" charset="0"/>
              </a:rPr>
              <a:t>Prasarana</a:t>
            </a:r>
            <a:endParaRPr lang="en-US" sz="1747" b="1" dirty="0">
              <a:solidFill>
                <a:prstClr val="black"/>
              </a:solidFill>
              <a:effectLst>
                <a:outerShdw blurRad="38100" dist="38100" dir="2700000" algn="tl">
                  <a:srgbClr val="C0C0C0"/>
                </a:outerShdw>
              </a:effectLst>
              <a:latin typeface="Sylfaen" pitchFamily="18" charset="0"/>
              <a:cs typeface="Arial" charset="0"/>
            </a:endParaRPr>
          </a:p>
          <a:p>
            <a:pPr marL="228600" indent="-228600" defTabSz="887700" fontAlgn="base">
              <a:spcBef>
                <a:spcPct val="0"/>
              </a:spcBef>
              <a:spcAft>
                <a:spcPct val="0"/>
              </a:spcAft>
              <a:buClr>
                <a:srgbClr val="D2611C"/>
              </a:buClr>
              <a:buSzPct val="80000"/>
              <a:buAutoNum type="arabicPeriod"/>
              <a:tabLst>
                <a:tab pos="177800" algn="l"/>
              </a:tabLst>
              <a:defRPr/>
            </a:pPr>
            <a:r>
              <a:rPr lang="en-US" sz="1747" dirty="0" err="1">
                <a:solidFill>
                  <a:prstClr val="black"/>
                </a:solidFill>
                <a:effectLst>
                  <a:outerShdw blurRad="38100" dist="38100" dir="2700000" algn="tl">
                    <a:srgbClr val="C0C0C0"/>
                  </a:outerShdw>
                </a:effectLst>
                <a:latin typeface="Sylfaen" pitchFamily="18" charset="0"/>
                <a:cs typeface="Arial" charset="0"/>
              </a:rPr>
              <a:t>Balai</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id-ID" sz="1747" dirty="0">
                <a:solidFill>
                  <a:prstClr val="black"/>
                </a:solidFill>
                <a:effectLst>
                  <a:outerShdw blurRad="38100" dist="38100" dir="2700000" algn="tl">
                    <a:srgbClr val="C0C0C0"/>
                  </a:outerShdw>
                </a:effectLst>
                <a:latin typeface="Sylfaen" pitchFamily="18" charset="0"/>
                <a:cs typeface="Arial" charset="0"/>
              </a:rPr>
              <a:t>Perbenihan</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Ikan</a:t>
            </a:r>
            <a:r>
              <a:rPr lang="en-US" sz="1747" dirty="0">
                <a:solidFill>
                  <a:prstClr val="black"/>
                </a:solidFill>
                <a:effectLst>
                  <a:outerShdw blurRad="38100" dist="38100" dir="2700000" algn="tl">
                    <a:srgbClr val="C0C0C0"/>
                  </a:outerShdw>
                </a:effectLst>
                <a:latin typeface="Sylfaen" pitchFamily="18" charset="0"/>
                <a:cs typeface="Arial" charset="0"/>
              </a:rPr>
              <a:t> – di </a:t>
            </a:r>
            <a:r>
              <a:rPr lang="en-US" sz="1747" dirty="0" err="1">
                <a:solidFill>
                  <a:prstClr val="black"/>
                </a:solidFill>
                <a:effectLst>
                  <a:outerShdw blurRad="38100" dist="38100" dir="2700000" algn="tl">
                    <a:srgbClr val="C0C0C0"/>
                  </a:outerShdw>
                </a:effectLst>
                <a:latin typeface="Sylfaen" pitchFamily="18" charset="0"/>
                <a:cs typeface="Arial" charset="0"/>
              </a:rPr>
              <a:t>Desa</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Ringdikit</a:t>
            </a:r>
            <a:r>
              <a:rPr lang="en-US" sz="1747" dirty="0">
                <a:solidFill>
                  <a:prstClr val="black"/>
                </a:solidFill>
                <a:effectLst>
                  <a:outerShdw blurRad="38100" dist="38100" dir="2700000" algn="tl">
                    <a:srgbClr val="C0C0C0"/>
                  </a:outerShdw>
                </a:effectLst>
                <a:latin typeface="Sylfaen" pitchFamily="18" charset="0"/>
                <a:cs typeface="Arial" charset="0"/>
              </a:rPr>
              <a:t> dan </a:t>
            </a:r>
            <a:r>
              <a:rPr lang="en-US" sz="1747" dirty="0" err="1">
                <a:solidFill>
                  <a:prstClr val="black"/>
                </a:solidFill>
                <a:effectLst>
                  <a:outerShdw blurRad="38100" dist="38100" dir="2700000" algn="tl">
                    <a:srgbClr val="C0C0C0"/>
                  </a:outerShdw>
                </a:effectLst>
                <a:latin typeface="Sylfaen" pitchFamily="18" charset="0"/>
                <a:cs typeface="Arial" charset="0"/>
              </a:rPr>
              <a:t>Sanggalangit</a:t>
            </a:r>
            <a:endParaRPr lang="id-ID" sz="1747" dirty="0">
              <a:solidFill>
                <a:prstClr val="black"/>
              </a:solidFill>
              <a:effectLst>
                <a:outerShdw blurRad="38100" dist="38100" dir="2700000" algn="tl">
                  <a:srgbClr val="C0C0C0"/>
                </a:outerShdw>
              </a:effectLst>
              <a:latin typeface="Sylfaen" pitchFamily="18" charset="0"/>
              <a:cs typeface="Arial" charset="0"/>
            </a:endParaRPr>
          </a:p>
          <a:p>
            <a:pPr marL="228600" indent="-228600" defTabSz="887700" fontAlgn="base">
              <a:spcBef>
                <a:spcPct val="0"/>
              </a:spcBef>
              <a:spcAft>
                <a:spcPct val="0"/>
              </a:spcAft>
              <a:buClr>
                <a:srgbClr val="D2611C"/>
              </a:buClr>
              <a:buSzPct val="80000"/>
              <a:buAutoNum type="arabicPeriod"/>
              <a:tabLst>
                <a:tab pos="177800" algn="l"/>
              </a:tabLst>
              <a:defRPr/>
            </a:pPr>
            <a:r>
              <a:rPr lang="id-ID" sz="1747" dirty="0">
                <a:solidFill>
                  <a:prstClr val="black"/>
                </a:solidFill>
                <a:effectLst>
                  <a:outerShdw blurRad="38100" dist="38100" dir="2700000" algn="tl">
                    <a:srgbClr val="C0C0C0"/>
                  </a:outerShdw>
                </a:effectLst>
                <a:latin typeface="Sylfaen" pitchFamily="18" charset="0"/>
                <a:cs typeface="Arial" charset="0"/>
              </a:rPr>
              <a:t>PPI</a:t>
            </a:r>
            <a:r>
              <a:rPr lang="en-US" sz="1747" dirty="0">
                <a:solidFill>
                  <a:prstClr val="black"/>
                </a:solidFill>
                <a:effectLst>
                  <a:outerShdw blurRad="38100" dist="38100" dir="2700000" algn="tl">
                    <a:srgbClr val="C0C0C0"/>
                  </a:outerShdw>
                </a:effectLst>
                <a:latin typeface="Sylfaen" pitchFamily="18" charset="0"/>
                <a:cs typeface="Arial" charset="0"/>
              </a:rPr>
              <a:t> dan </a:t>
            </a:r>
            <a:r>
              <a:rPr lang="id-ID" sz="1747" dirty="0">
                <a:solidFill>
                  <a:prstClr val="black"/>
                </a:solidFill>
                <a:effectLst>
                  <a:outerShdw blurRad="38100" dist="38100" dir="2700000" algn="tl">
                    <a:srgbClr val="C0C0C0"/>
                  </a:outerShdw>
                </a:effectLst>
                <a:latin typeface="Sylfaen" pitchFamily="18" charset="0"/>
                <a:cs typeface="Arial" charset="0"/>
              </a:rPr>
              <a:t>TPI </a:t>
            </a:r>
            <a:r>
              <a:rPr lang="en-US" sz="1747" dirty="0">
                <a:solidFill>
                  <a:prstClr val="black"/>
                </a:solidFill>
                <a:effectLst>
                  <a:outerShdw blurRad="38100" dist="38100" dir="2700000" algn="tl">
                    <a:srgbClr val="C0C0C0"/>
                  </a:outerShdw>
                </a:effectLst>
                <a:latin typeface="Sylfaen" pitchFamily="18" charset="0"/>
                <a:cs typeface="Arial" charset="0"/>
              </a:rPr>
              <a:t>– di </a:t>
            </a:r>
            <a:r>
              <a:rPr lang="en-US" sz="1747" dirty="0" err="1">
                <a:solidFill>
                  <a:prstClr val="black"/>
                </a:solidFill>
                <a:effectLst>
                  <a:outerShdw blurRad="38100" dist="38100" dir="2700000" algn="tl">
                    <a:srgbClr val="C0C0C0"/>
                  </a:outerShdw>
                </a:effectLst>
                <a:latin typeface="Sylfaen" pitchFamily="18" charset="0"/>
                <a:cs typeface="Arial" charset="0"/>
              </a:rPr>
              <a:t>Desa</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Sangsit</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masih</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dalam</a:t>
            </a:r>
            <a:r>
              <a:rPr lang="en-US" sz="1747" dirty="0">
                <a:solidFill>
                  <a:prstClr val="black"/>
                </a:solidFill>
                <a:effectLst>
                  <a:outerShdw blurRad="38100" dist="38100" dir="2700000" algn="tl">
                    <a:srgbClr val="C0C0C0"/>
                  </a:outerShdw>
                </a:effectLst>
                <a:latin typeface="Sylfaen" pitchFamily="18" charset="0"/>
                <a:cs typeface="Arial" charset="0"/>
              </a:rPr>
              <a:t> proses </a:t>
            </a:r>
            <a:r>
              <a:rPr lang="en-US" sz="1747" dirty="0" err="1">
                <a:solidFill>
                  <a:prstClr val="black"/>
                </a:solidFill>
                <a:effectLst>
                  <a:outerShdw blurRad="38100" dist="38100" dir="2700000" algn="tl">
                    <a:srgbClr val="C0C0C0"/>
                  </a:outerShdw>
                </a:effectLst>
                <a:latin typeface="Sylfaen" pitchFamily="18" charset="0"/>
                <a:cs typeface="Arial" charset="0"/>
              </a:rPr>
              <a:t>penyerahan</a:t>
            </a:r>
            <a:r>
              <a:rPr lang="en-US" sz="1747" dirty="0">
                <a:solidFill>
                  <a:prstClr val="black"/>
                </a:solidFill>
                <a:effectLst>
                  <a:outerShdw blurRad="38100" dist="38100" dir="2700000" algn="tl">
                    <a:srgbClr val="C0C0C0"/>
                  </a:outerShdw>
                </a:effectLst>
                <a:latin typeface="Sylfaen" pitchFamily="18" charset="0"/>
                <a:cs typeface="Arial" charset="0"/>
              </a:rPr>
              <a:t> P3D </a:t>
            </a:r>
            <a:r>
              <a:rPr lang="en-US" sz="1747" dirty="0" err="1">
                <a:solidFill>
                  <a:prstClr val="black"/>
                </a:solidFill>
                <a:effectLst>
                  <a:outerShdw blurRad="38100" dist="38100" dir="2700000" algn="tl">
                    <a:srgbClr val="C0C0C0"/>
                  </a:outerShdw>
                </a:effectLst>
                <a:latin typeface="Sylfaen" pitchFamily="18" charset="0"/>
                <a:cs typeface="Arial" charset="0"/>
              </a:rPr>
              <a:t>ke</a:t>
            </a: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Pemerintah</a:t>
            </a:r>
            <a:r>
              <a:rPr lang="en-US" sz="1747" dirty="0">
                <a:solidFill>
                  <a:prstClr val="black"/>
                </a:solidFill>
                <a:effectLst>
                  <a:outerShdw blurRad="38100" dist="38100" dir="2700000" algn="tl">
                    <a:srgbClr val="C0C0C0"/>
                  </a:outerShdw>
                </a:effectLst>
                <a:latin typeface="Sylfaen" pitchFamily="18" charset="0"/>
                <a:cs typeface="Arial" charset="0"/>
              </a:rPr>
              <a:t> </a:t>
            </a:r>
          </a:p>
          <a:p>
            <a:pPr marL="228600" lvl="1" indent="-228600" defTabSz="887700" fontAlgn="base">
              <a:spcBef>
                <a:spcPct val="0"/>
              </a:spcBef>
              <a:spcAft>
                <a:spcPct val="0"/>
              </a:spcAft>
              <a:buClr>
                <a:srgbClr val="3B435B"/>
              </a:buClr>
              <a:buSzPct val="80000"/>
              <a:tabLst>
                <a:tab pos="177800" algn="l"/>
              </a:tabLst>
              <a:defRPr/>
            </a:pPr>
            <a:r>
              <a:rPr lang="en-US" sz="1747" dirty="0">
                <a:solidFill>
                  <a:prstClr val="black"/>
                </a:solidFill>
                <a:effectLst>
                  <a:outerShdw blurRad="38100" dist="38100" dir="2700000" algn="tl">
                    <a:srgbClr val="C0C0C0"/>
                  </a:outerShdw>
                </a:effectLst>
                <a:latin typeface="Sylfaen" pitchFamily="18" charset="0"/>
                <a:cs typeface="Arial" charset="0"/>
              </a:rPr>
              <a:t>    </a:t>
            </a:r>
            <a:r>
              <a:rPr lang="en-US" sz="1747" dirty="0" err="1">
                <a:solidFill>
                  <a:prstClr val="black"/>
                </a:solidFill>
                <a:effectLst>
                  <a:outerShdw blurRad="38100" dist="38100" dir="2700000" algn="tl">
                    <a:srgbClr val="C0C0C0"/>
                  </a:outerShdw>
                </a:effectLst>
                <a:latin typeface="Sylfaen" pitchFamily="18" charset="0"/>
                <a:cs typeface="Arial" charset="0"/>
              </a:rPr>
              <a:t>Provinsi</a:t>
            </a:r>
            <a:r>
              <a:rPr lang="en-US" sz="1747" dirty="0">
                <a:solidFill>
                  <a:prstClr val="black"/>
                </a:solidFill>
                <a:effectLst>
                  <a:outerShdw blurRad="38100" dist="38100" dir="2700000" algn="tl">
                    <a:srgbClr val="C0C0C0"/>
                  </a:outerShdw>
                </a:effectLst>
                <a:latin typeface="Sylfaen" pitchFamily="18" charset="0"/>
                <a:cs typeface="Arial" charset="0"/>
              </a:rPr>
              <a:t> Bali) </a:t>
            </a:r>
          </a:p>
        </p:txBody>
      </p:sp>
      <p:pic>
        <p:nvPicPr>
          <p:cNvPr id="9221" name="Picture 11" descr="ridwan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8546" y="4191000"/>
            <a:ext cx="2244454" cy="1391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Gambar terkait">
            <a:extLst>
              <a:ext uri="{FF2B5EF4-FFF2-40B4-BE49-F238E27FC236}">
                <a16:creationId xmlns:a16="http://schemas.microsoft.com/office/drawing/2014/main" id="{84F473B7-C65F-4053-8743-97E3A20FF0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2667000"/>
            <a:ext cx="2244454" cy="14305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s://bulelengkab.go.id/assets/instansikab/80/berita/672213JPG">
            <a:extLst>
              <a:ext uri="{FF2B5EF4-FFF2-40B4-BE49-F238E27FC236}">
                <a16:creationId xmlns:a16="http://schemas.microsoft.com/office/drawing/2014/main" id="{4B513C93-D934-4710-888F-E33BAFE836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43899" y="1219200"/>
            <a:ext cx="1950686" cy="1365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 Box 7">
            <a:extLst>
              <a:ext uri="{FF2B5EF4-FFF2-40B4-BE49-F238E27FC236}">
                <a16:creationId xmlns:a16="http://schemas.microsoft.com/office/drawing/2014/main" id="{E55532F9-3C54-403C-8B52-94D62310FB35}"/>
              </a:ext>
            </a:extLst>
          </p:cNvPr>
          <p:cNvSpPr txBox="1">
            <a:spLocks noChangeArrowheads="1"/>
          </p:cNvSpPr>
          <p:nvPr/>
        </p:nvSpPr>
        <p:spPr bwMode="auto">
          <a:xfrm>
            <a:off x="3178392" y="76200"/>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0" name="Group 17">
            <a:extLst>
              <a:ext uri="{FF2B5EF4-FFF2-40B4-BE49-F238E27FC236}">
                <a16:creationId xmlns:a16="http://schemas.microsoft.com/office/drawing/2014/main" id="{040287DC-014C-4E2E-ABC2-81623FD7348A}"/>
              </a:ext>
            </a:extLst>
          </p:cNvPr>
          <p:cNvGrpSpPr>
            <a:grpSpLocks/>
          </p:cNvGrpSpPr>
          <p:nvPr/>
        </p:nvGrpSpPr>
        <p:grpSpPr bwMode="auto">
          <a:xfrm>
            <a:off x="21021" y="290892"/>
            <a:ext cx="9143992" cy="621096"/>
            <a:chOff x="720" y="1392"/>
            <a:chExt cx="4058" cy="480"/>
          </a:xfrm>
        </p:grpSpPr>
        <p:sp>
          <p:nvSpPr>
            <p:cNvPr id="11" name="AutoShape 4">
              <a:extLst>
                <a:ext uri="{FF2B5EF4-FFF2-40B4-BE49-F238E27FC236}">
                  <a16:creationId xmlns:a16="http://schemas.microsoft.com/office/drawing/2014/main" id="{A77C26EC-7313-40C3-9E57-7CFCB1C058EA}"/>
                </a:ext>
              </a:extLst>
            </p:cNvPr>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2" name="Group 19">
              <a:extLst>
                <a:ext uri="{FF2B5EF4-FFF2-40B4-BE49-F238E27FC236}">
                  <a16:creationId xmlns:a16="http://schemas.microsoft.com/office/drawing/2014/main" id="{42E2AFF0-830C-4243-A512-CD90414D3D83}"/>
                </a:ext>
              </a:extLst>
            </p:cNvPr>
            <p:cNvGrpSpPr>
              <a:grpSpLocks/>
            </p:cNvGrpSpPr>
            <p:nvPr/>
          </p:nvGrpSpPr>
          <p:grpSpPr bwMode="auto">
            <a:xfrm>
              <a:off x="730" y="1407"/>
              <a:ext cx="4043" cy="444"/>
              <a:chOff x="744" y="1407"/>
              <a:chExt cx="3988" cy="444"/>
            </a:xfrm>
          </p:grpSpPr>
          <p:sp>
            <p:nvSpPr>
              <p:cNvPr id="13" name="AutoShape 6">
                <a:extLst>
                  <a:ext uri="{FF2B5EF4-FFF2-40B4-BE49-F238E27FC236}">
                    <a16:creationId xmlns:a16="http://schemas.microsoft.com/office/drawing/2014/main" id="{9DEBCC45-C5BD-4D2F-A929-596AE7DE03AE}"/>
                  </a:ext>
                </a:extLst>
              </p:cNvPr>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4" name="AutoShape 7">
                <a:extLst>
                  <a:ext uri="{FF2B5EF4-FFF2-40B4-BE49-F238E27FC236}">
                    <a16:creationId xmlns:a16="http://schemas.microsoft.com/office/drawing/2014/main" id="{A44189A4-D669-4392-9CAD-617D1FCC1250}"/>
                  </a:ext>
                </a:extLst>
              </p:cNvPr>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15" name="Picture 29" descr="1">
            <a:extLst>
              <a:ext uri="{FF2B5EF4-FFF2-40B4-BE49-F238E27FC236}">
                <a16:creationId xmlns:a16="http://schemas.microsoft.com/office/drawing/2014/main" id="{32DCE4D7-93B8-4FAE-8DCA-59555BA764A9}"/>
              </a:ext>
            </a:extLst>
          </p:cNvPr>
          <p:cNvPicPr>
            <a:picLocks noChangeAspect="1" noChangeArrowheads="1"/>
          </p:cNvPicPr>
          <p:nvPr/>
        </p:nvPicPr>
        <p:blipFill>
          <a:blip r:embed="rId6">
            <a:lum bright="-6000" contrast="24000"/>
          </a:blip>
          <a:srcRect l="42606" t="64474" r="19473"/>
          <a:stretch>
            <a:fillRect/>
          </a:stretch>
        </p:blipFill>
        <p:spPr bwMode="auto">
          <a:xfrm>
            <a:off x="-76200" y="340104"/>
            <a:ext cx="685800" cy="702291"/>
          </a:xfrm>
          <a:prstGeom prst="rect">
            <a:avLst/>
          </a:prstGeom>
          <a:noFill/>
          <a:ln w="9525">
            <a:noFill/>
            <a:miter lim="800000"/>
            <a:headEnd/>
            <a:tailEnd/>
          </a:ln>
        </p:spPr>
      </p:pic>
      <p:sp>
        <p:nvSpPr>
          <p:cNvPr id="16" name="Title 2">
            <a:extLst>
              <a:ext uri="{FF2B5EF4-FFF2-40B4-BE49-F238E27FC236}">
                <a16:creationId xmlns:a16="http://schemas.microsoft.com/office/drawing/2014/main" id="{BC7BADE3-EF04-457E-8BE0-2B752BF122B6}"/>
              </a:ext>
            </a:extLst>
          </p:cNvPr>
          <p:cNvSpPr>
            <a:spLocks/>
          </p:cNvSpPr>
          <p:nvPr/>
        </p:nvSpPr>
        <p:spPr bwMode="gray">
          <a:xfrm>
            <a:off x="640876" y="361124"/>
            <a:ext cx="8232481" cy="465239"/>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POTENSI PERIKANAN KAB. BULELENG</a:t>
            </a:r>
          </a:p>
        </p:txBody>
      </p:sp>
    </p:spTree>
    <p:extLst>
      <p:ext uri="{BB962C8B-B14F-4D97-AF65-F5344CB8AC3E}">
        <p14:creationId xmlns:p14="http://schemas.microsoft.com/office/powerpoint/2010/main" val="130141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18"/>
          <p:cNvSpPr txBox="1">
            <a:spLocks noChangeArrowheads="1"/>
          </p:cNvSpPr>
          <p:nvPr/>
        </p:nvSpPr>
        <p:spPr bwMode="auto">
          <a:xfrm>
            <a:off x="152400" y="1061701"/>
            <a:ext cx="8839200" cy="5594433"/>
          </a:xfrm>
          <a:prstGeom prst="rect">
            <a:avLst/>
          </a:prstGeom>
          <a:noFill/>
          <a:ln w="9525">
            <a:noFill/>
            <a:miter lim="800000"/>
            <a:headEnd/>
            <a:tailEnd/>
          </a:ln>
        </p:spPr>
        <p:txBody>
          <a:bodyPr wrap="square" lIns="77804" tIns="38902" rIns="77804" bIns="38902">
            <a:spAutoFit/>
          </a:bodyPr>
          <a:lstStyle/>
          <a:p>
            <a:pPr marL="383746" indent="-383746" defTabSz="778279" fontAlgn="base">
              <a:lnSpc>
                <a:spcPct val="90000"/>
              </a:lnSpc>
              <a:spcBef>
                <a:spcPct val="20000"/>
              </a:spcBef>
              <a:spcAft>
                <a:spcPct val="0"/>
              </a:spcAft>
              <a:tabLst>
                <a:tab pos="383746" algn="l"/>
              </a:tabLst>
              <a:defRPr/>
            </a:pPr>
            <a:r>
              <a:rPr lang="en-US" sz="2524" b="1" dirty="0">
                <a:solidFill>
                  <a:prstClr val="black"/>
                </a:solidFill>
                <a:latin typeface="Footlight MT Light" panose="0204060206030A020304" pitchFamily="18" charset="0"/>
                <a:ea typeface="MS Gothic" pitchFamily="49" charset="-128"/>
                <a:cs typeface="Arial" charset="0"/>
              </a:rPr>
              <a:t>1.	</a:t>
            </a:r>
            <a:r>
              <a:rPr lang="en-US" sz="2524" b="1" dirty="0" err="1">
                <a:solidFill>
                  <a:prstClr val="black"/>
                </a:solidFill>
                <a:latin typeface="Footlight MT Light" panose="0204060206030A020304" pitchFamily="18" charset="0"/>
                <a:ea typeface="MS Gothic" pitchFamily="49" charset="-128"/>
                <a:cs typeface="Arial" charset="0"/>
              </a:rPr>
              <a:t>Komoditi</a:t>
            </a:r>
            <a:r>
              <a:rPr lang="en-US" sz="2524" b="1" dirty="0">
                <a:solidFill>
                  <a:prstClr val="black"/>
                </a:solidFill>
                <a:latin typeface="Footlight MT Light" panose="0204060206030A020304" pitchFamily="18" charset="0"/>
                <a:ea typeface="MS Gothic" pitchFamily="49" charset="-128"/>
                <a:cs typeface="Arial" charset="0"/>
              </a:rPr>
              <a:t> yang di </a:t>
            </a:r>
            <a:r>
              <a:rPr lang="en-US" sz="2524" b="1" dirty="0" err="1">
                <a:solidFill>
                  <a:prstClr val="black"/>
                </a:solidFill>
                <a:latin typeface="Footlight MT Light" panose="0204060206030A020304" pitchFamily="18" charset="0"/>
                <a:ea typeface="MS Gothic" pitchFamily="49" charset="-128"/>
                <a:cs typeface="Arial" charset="0"/>
              </a:rPr>
              <a:t>eksport</a:t>
            </a:r>
            <a:r>
              <a:rPr lang="en-US" sz="2524" b="1" dirty="0">
                <a:solidFill>
                  <a:prstClr val="black"/>
                </a:solidFill>
                <a:latin typeface="Footlight MT Light" panose="0204060206030A020304" pitchFamily="18" charset="0"/>
                <a:ea typeface="MS Gothic" pitchFamily="49" charset="-128"/>
                <a:cs typeface="Arial" charset="0"/>
              </a:rPr>
              <a:t> </a:t>
            </a:r>
          </a:p>
          <a:p>
            <a:pPr marL="887700" indent="-443850" defTabSz="778279" fontAlgn="base">
              <a:lnSpc>
                <a:spcPct val="90000"/>
              </a:lnSpc>
              <a:spcBef>
                <a:spcPct val="20000"/>
              </a:spcBef>
              <a:spcAft>
                <a:spcPct val="0"/>
              </a:spcAft>
              <a:buFont typeface="Wingdings" panose="05000000000000000000" pitchFamily="2" charset="2"/>
              <a:buChar char="ü"/>
              <a:defRPr/>
            </a:pPr>
            <a:r>
              <a:rPr lang="en-US" sz="2524" b="1" dirty="0" err="1">
                <a:solidFill>
                  <a:prstClr val="black"/>
                </a:solidFill>
                <a:latin typeface="Footlight MT Light" panose="0204060206030A020304" pitchFamily="18" charset="0"/>
                <a:ea typeface="MS Gothic" pitchFamily="49" charset="-128"/>
                <a:cs typeface="Arial" charset="0"/>
              </a:rPr>
              <a:t>Kakap</a:t>
            </a:r>
            <a:r>
              <a:rPr lang="en-US" sz="2524" b="1" dirty="0">
                <a:solidFill>
                  <a:prstClr val="black"/>
                </a:solidFill>
                <a:latin typeface="Footlight MT Light" panose="0204060206030A020304" pitchFamily="18" charset="0"/>
                <a:ea typeface="MS Gothic" pitchFamily="49" charset="-128"/>
                <a:cs typeface="Arial" charset="0"/>
              </a:rPr>
              <a:t>	: </a:t>
            </a:r>
            <a:r>
              <a:rPr lang="en-US" sz="2524" dirty="0" err="1">
                <a:solidFill>
                  <a:prstClr val="black"/>
                </a:solidFill>
                <a:latin typeface="Footlight MT Light" panose="0204060206030A020304" pitchFamily="18" charset="0"/>
                <a:ea typeface="MS Gothic" pitchFamily="49" charset="-128"/>
                <a:cs typeface="Arial" charset="0"/>
              </a:rPr>
              <a:t>dieksport</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ke</a:t>
            </a:r>
            <a:r>
              <a:rPr lang="en-US" sz="2524" dirty="0">
                <a:solidFill>
                  <a:prstClr val="black"/>
                </a:solidFill>
                <a:latin typeface="Footlight MT Light" panose="0204060206030A020304" pitchFamily="18" charset="0"/>
                <a:ea typeface="MS Gothic" pitchFamily="49" charset="-128"/>
                <a:cs typeface="Arial" charset="0"/>
              </a:rPr>
              <a:t> Hongkong</a:t>
            </a:r>
          </a:p>
          <a:p>
            <a:pPr marL="887700" indent="-443850" defTabSz="778279" fontAlgn="base">
              <a:lnSpc>
                <a:spcPct val="90000"/>
              </a:lnSpc>
              <a:spcBef>
                <a:spcPct val="20000"/>
              </a:spcBef>
              <a:spcAft>
                <a:spcPct val="0"/>
              </a:spcAft>
              <a:buFont typeface="Wingdings" panose="05000000000000000000" pitchFamily="2" charset="2"/>
              <a:buChar char="ü"/>
              <a:tabLst>
                <a:tab pos="887700" algn="l"/>
                <a:tab pos="2331753" algn="l"/>
                <a:tab pos="2490490" algn="l"/>
              </a:tabLst>
              <a:defRPr/>
            </a:pPr>
            <a:r>
              <a:rPr lang="en-US" sz="2524" b="1" dirty="0" err="1">
                <a:solidFill>
                  <a:prstClr val="black"/>
                </a:solidFill>
                <a:latin typeface="Footlight MT Light" panose="0204060206030A020304" pitchFamily="18" charset="0"/>
                <a:ea typeface="MS Gothic" pitchFamily="49" charset="-128"/>
              </a:rPr>
              <a:t>Kerapu</a:t>
            </a:r>
            <a:r>
              <a:rPr lang="en-US" sz="2524" b="1" dirty="0">
                <a:solidFill>
                  <a:prstClr val="black"/>
                </a:solidFill>
                <a:latin typeface="Footlight MT Light" panose="0204060206030A020304" pitchFamily="18" charset="0"/>
                <a:ea typeface="MS Gothic" pitchFamily="49" charset="-128"/>
              </a:rPr>
              <a:t>	: </a:t>
            </a:r>
            <a:r>
              <a:rPr lang="en-US" sz="2524" dirty="0" err="1">
                <a:solidFill>
                  <a:prstClr val="black"/>
                </a:solidFill>
                <a:latin typeface="Footlight MT Light" panose="0204060206030A020304" pitchFamily="18" charset="0"/>
                <a:ea typeface="MS Gothic" pitchFamily="49" charset="-128"/>
              </a:rPr>
              <a:t>dieksport</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ke</a:t>
            </a:r>
            <a:r>
              <a:rPr lang="en-US" sz="2524" dirty="0">
                <a:solidFill>
                  <a:prstClr val="black"/>
                </a:solidFill>
                <a:latin typeface="Footlight MT Light" panose="0204060206030A020304" pitchFamily="18" charset="0"/>
                <a:ea typeface="MS Gothic" pitchFamily="49" charset="-128"/>
              </a:rPr>
              <a:t> Vietnam, Malaysia,</a:t>
            </a:r>
            <a:r>
              <a:rPr lang="id-ID" sz="2524" dirty="0">
                <a:solidFill>
                  <a:prstClr val="black"/>
                </a:solidFill>
                <a:latin typeface="Footlight MT Light" panose="0204060206030A020304" pitchFamily="18" charset="0"/>
                <a:ea typeface="MS Gothic" pitchFamily="49" charset="-128"/>
              </a:rPr>
              <a:t> </a:t>
            </a:r>
            <a:r>
              <a:rPr lang="en-US" sz="2524" dirty="0">
                <a:solidFill>
                  <a:prstClr val="black"/>
                </a:solidFill>
                <a:latin typeface="Footlight MT Light" panose="0204060206030A020304" pitchFamily="18" charset="0"/>
                <a:ea typeface="MS Gothic" pitchFamily="49" charset="-128"/>
              </a:rPr>
              <a:t>Singapura, </a:t>
            </a:r>
            <a:endParaRPr lang="id-ID" sz="2524" dirty="0">
              <a:solidFill>
                <a:prstClr val="black"/>
              </a:solidFill>
              <a:latin typeface="Footlight MT Light" panose="0204060206030A020304" pitchFamily="18" charset="0"/>
              <a:ea typeface="MS Gothic" pitchFamily="49" charset="-128"/>
            </a:endParaRPr>
          </a:p>
          <a:p>
            <a:pPr marL="443850" defTabSz="778279" fontAlgn="base">
              <a:lnSpc>
                <a:spcPct val="90000"/>
              </a:lnSpc>
              <a:spcBef>
                <a:spcPct val="20000"/>
              </a:spcBef>
              <a:spcAft>
                <a:spcPct val="0"/>
              </a:spcAft>
              <a:tabLst>
                <a:tab pos="887700" algn="l"/>
                <a:tab pos="2331753" algn="l"/>
                <a:tab pos="2490490" algn="l"/>
              </a:tabLst>
              <a:defRPr/>
            </a:pPr>
            <a:r>
              <a:rPr lang="id-ID" sz="2524" dirty="0">
                <a:solidFill>
                  <a:prstClr val="black"/>
                </a:solidFill>
                <a:latin typeface="Footlight MT Light" panose="0204060206030A020304" pitchFamily="18" charset="0"/>
                <a:ea typeface="MS Gothic" pitchFamily="49" charset="-128"/>
              </a:rPr>
              <a:t>			</a:t>
            </a:r>
            <a:r>
              <a:rPr lang="en-US" sz="2524" dirty="0">
                <a:solidFill>
                  <a:prstClr val="black"/>
                </a:solidFill>
                <a:latin typeface="Footlight MT Light" panose="0204060206030A020304" pitchFamily="18" charset="0"/>
                <a:ea typeface="MS Gothic" pitchFamily="49" charset="-128"/>
              </a:rPr>
              <a:t>Thailand, </a:t>
            </a:r>
            <a:r>
              <a:rPr lang="en-US" sz="2524" dirty="0" err="1">
                <a:solidFill>
                  <a:prstClr val="black"/>
                </a:solidFill>
                <a:latin typeface="Footlight MT Light" panose="0204060206030A020304" pitchFamily="18" charset="0"/>
                <a:ea typeface="MS Gothic" pitchFamily="49" charset="-128"/>
              </a:rPr>
              <a:t>Tiongkok</a:t>
            </a:r>
            <a:r>
              <a:rPr lang="en-US" sz="2524" dirty="0">
                <a:solidFill>
                  <a:prstClr val="black"/>
                </a:solidFill>
                <a:latin typeface="Footlight MT Light" panose="0204060206030A020304" pitchFamily="18" charset="0"/>
                <a:ea typeface="MS Gothic" pitchFamily="49" charset="-128"/>
              </a:rPr>
              <a:t>, Jeddah</a:t>
            </a:r>
          </a:p>
          <a:p>
            <a:pPr marL="887700" indent="-443850" defTabSz="778279" fontAlgn="base">
              <a:lnSpc>
                <a:spcPct val="90000"/>
              </a:lnSpc>
              <a:spcBef>
                <a:spcPct val="20000"/>
              </a:spcBef>
              <a:spcAft>
                <a:spcPct val="0"/>
              </a:spcAft>
              <a:buFont typeface="Wingdings" panose="05000000000000000000" pitchFamily="2" charset="2"/>
              <a:buChar char="ü"/>
              <a:defRPr/>
            </a:pPr>
            <a:r>
              <a:rPr lang="en-US" sz="2524" b="1" dirty="0" err="1">
                <a:solidFill>
                  <a:prstClr val="black"/>
                </a:solidFill>
                <a:latin typeface="Footlight MT Light" panose="0204060206030A020304" pitchFamily="18" charset="0"/>
                <a:ea typeface="MS Gothic" pitchFamily="49" charset="-128"/>
              </a:rPr>
              <a:t>Bandeng</a:t>
            </a:r>
            <a:r>
              <a:rPr lang="en-US" sz="2524" b="1" dirty="0">
                <a:solidFill>
                  <a:prstClr val="black"/>
                </a:solidFill>
                <a:latin typeface="Footlight MT Light" panose="0204060206030A020304" pitchFamily="18" charset="0"/>
                <a:ea typeface="MS Gothic" pitchFamily="49" charset="-128"/>
              </a:rPr>
              <a:t>	: </a:t>
            </a:r>
            <a:r>
              <a:rPr lang="en-US" sz="2524" dirty="0" err="1">
                <a:solidFill>
                  <a:prstClr val="black"/>
                </a:solidFill>
                <a:latin typeface="Footlight MT Light" panose="0204060206030A020304" pitchFamily="18" charset="0"/>
                <a:ea typeface="MS Gothic" pitchFamily="49" charset="-128"/>
              </a:rPr>
              <a:t>dieksport</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ke</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Philipina</a:t>
            </a:r>
            <a:r>
              <a:rPr lang="en-US" sz="2524" dirty="0">
                <a:solidFill>
                  <a:prstClr val="black"/>
                </a:solidFill>
                <a:latin typeface="Footlight MT Light" panose="0204060206030A020304" pitchFamily="18" charset="0"/>
                <a:ea typeface="MS Gothic" pitchFamily="49" charset="-128"/>
              </a:rPr>
              <a:t>, Taiwan</a:t>
            </a:r>
            <a:endParaRPr lang="en-US" sz="2524" dirty="0">
              <a:solidFill>
                <a:prstClr val="black"/>
              </a:solidFill>
              <a:latin typeface="Footlight MT Light" panose="0204060206030A020304" pitchFamily="18" charset="0"/>
              <a:ea typeface="MS Gothic" pitchFamily="49" charset="-128"/>
              <a:cs typeface="Arial" charset="0"/>
            </a:endParaRPr>
          </a:p>
          <a:p>
            <a:pPr marL="383746" indent="-383746" defTabSz="778279" fontAlgn="base">
              <a:lnSpc>
                <a:spcPct val="90000"/>
              </a:lnSpc>
              <a:spcBef>
                <a:spcPct val="20000"/>
              </a:spcBef>
              <a:spcAft>
                <a:spcPct val="0"/>
              </a:spcAft>
              <a:tabLst>
                <a:tab pos="383746" algn="l"/>
              </a:tabLst>
              <a:defRPr/>
            </a:pPr>
            <a:r>
              <a:rPr lang="en-US" sz="2524" b="1" dirty="0">
                <a:solidFill>
                  <a:prstClr val="black"/>
                </a:solidFill>
                <a:latin typeface="Footlight MT Light" panose="0204060206030A020304" pitchFamily="18" charset="0"/>
                <a:ea typeface="MS Gothic" pitchFamily="49" charset="-128"/>
              </a:rPr>
              <a:t>2. </a:t>
            </a:r>
            <a:r>
              <a:rPr lang="en-US" sz="2524" b="1" dirty="0" err="1">
                <a:solidFill>
                  <a:prstClr val="black"/>
                </a:solidFill>
                <a:latin typeface="Footlight MT Light" panose="0204060206030A020304" pitchFamily="18" charset="0"/>
                <a:ea typeface="MS Gothic" pitchFamily="49" charset="-128"/>
              </a:rPr>
              <a:t>Komoditi</a:t>
            </a:r>
            <a:r>
              <a:rPr lang="en-US" sz="2524" b="1" dirty="0">
                <a:solidFill>
                  <a:prstClr val="black"/>
                </a:solidFill>
                <a:latin typeface="Footlight MT Light" panose="0204060206030A020304" pitchFamily="18" charset="0"/>
                <a:ea typeface="MS Gothic" pitchFamily="49" charset="-128"/>
                <a:cs typeface="Arial" charset="0"/>
              </a:rPr>
              <a:t> </a:t>
            </a:r>
            <a:r>
              <a:rPr lang="en-US" sz="2524" b="1" dirty="0" err="1">
                <a:solidFill>
                  <a:prstClr val="black"/>
                </a:solidFill>
                <a:latin typeface="Footlight MT Light" panose="0204060206030A020304" pitchFamily="18" charset="0"/>
                <a:ea typeface="MS Gothic" pitchFamily="49" charset="-128"/>
                <a:cs typeface="Arial" charset="0"/>
              </a:rPr>
              <a:t>budidaya</a:t>
            </a:r>
            <a:r>
              <a:rPr lang="en-US" sz="2524" b="1" dirty="0">
                <a:solidFill>
                  <a:prstClr val="black"/>
                </a:solidFill>
                <a:latin typeface="Footlight MT Light" panose="0204060206030A020304" pitchFamily="18" charset="0"/>
                <a:ea typeface="MS Gothic" pitchFamily="49" charset="-128"/>
                <a:cs typeface="Arial" charset="0"/>
              </a:rPr>
              <a:t> air </a:t>
            </a:r>
            <a:r>
              <a:rPr lang="en-US" sz="2524" b="1" dirty="0" err="1">
                <a:solidFill>
                  <a:prstClr val="black"/>
                </a:solidFill>
                <a:latin typeface="Footlight MT Light" panose="0204060206030A020304" pitchFamily="18" charset="0"/>
                <a:ea typeface="MS Gothic" pitchFamily="49" charset="-128"/>
                <a:cs typeface="Arial" charset="0"/>
              </a:rPr>
              <a:t>tawar</a:t>
            </a:r>
            <a:r>
              <a:rPr lang="en-US" sz="2524" b="1" dirty="0">
                <a:solidFill>
                  <a:prstClr val="black"/>
                </a:solidFill>
                <a:latin typeface="Footlight MT Light" panose="0204060206030A020304" pitchFamily="18" charset="0"/>
                <a:ea typeface="MS Gothic" pitchFamily="49" charset="-128"/>
              </a:rPr>
              <a:t> : </a:t>
            </a:r>
            <a:r>
              <a:rPr lang="en-US" sz="2524" dirty="0" err="1">
                <a:solidFill>
                  <a:prstClr val="black"/>
                </a:solidFill>
                <a:latin typeface="Footlight MT Light" panose="0204060206030A020304" pitchFamily="18" charset="0"/>
                <a:ea typeface="MS Gothic" pitchFamily="49" charset="-128"/>
              </a:rPr>
              <a:t>nila</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lele</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patin</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karper</a:t>
            </a:r>
            <a:r>
              <a:rPr lang="en-US" sz="2524" dirty="0">
                <a:solidFill>
                  <a:prstClr val="black"/>
                </a:solidFill>
                <a:latin typeface="Footlight MT Light" panose="0204060206030A020304" pitchFamily="18" charset="0"/>
                <a:ea typeface="MS Gothic" pitchFamily="49" charset="-128"/>
              </a:rPr>
              <a:t> </a:t>
            </a:r>
            <a:r>
              <a:rPr lang="en-US" sz="2524" dirty="0">
                <a:solidFill>
                  <a:prstClr val="black"/>
                </a:solidFill>
                <a:latin typeface="Footlight MT Light" panose="0204060206030A020304" pitchFamily="18" charset="0"/>
                <a:ea typeface="MS Gothic" pitchFamily="49" charset="-128"/>
                <a:cs typeface="Arial" charset="0"/>
              </a:rPr>
              <a:t> </a:t>
            </a:r>
          </a:p>
          <a:p>
            <a:pPr marL="383746" indent="-383746" defTabSz="778279" fontAlgn="base">
              <a:lnSpc>
                <a:spcPct val="90000"/>
              </a:lnSpc>
              <a:spcBef>
                <a:spcPct val="20000"/>
              </a:spcBef>
              <a:spcAft>
                <a:spcPct val="0"/>
              </a:spcAft>
              <a:tabLst>
                <a:tab pos="383746" algn="l"/>
              </a:tabLst>
              <a:defRPr/>
            </a:pPr>
            <a:r>
              <a:rPr lang="en-US" sz="2524" b="1" dirty="0">
                <a:solidFill>
                  <a:prstClr val="black"/>
                </a:solidFill>
                <a:latin typeface="Footlight MT Light" panose="0204060206030A020304" pitchFamily="18" charset="0"/>
                <a:ea typeface="MS Gothic" pitchFamily="49" charset="-128"/>
                <a:cs typeface="Arial" charset="0"/>
              </a:rPr>
              <a:t>3. </a:t>
            </a:r>
            <a:r>
              <a:rPr lang="en-US" sz="2524" b="1" dirty="0" err="1">
                <a:solidFill>
                  <a:prstClr val="black"/>
                </a:solidFill>
                <a:latin typeface="Footlight MT Light" panose="0204060206030A020304" pitchFamily="18" charset="0"/>
                <a:ea typeface="MS Gothic" pitchFamily="49" charset="-128"/>
                <a:cs typeface="Arial" charset="0"/>
              </a:rPr>
              <a:t>Komoditi</a:t>
            </a:r>
            <a:r>
              <a:rPr lang="en-US" sz="2524" b="1" dirty="0">
                <a:solidFill>
                  <a:prstClr val="black"/>
                </a:solidFill>
                <a:latin typeface="Footlight MT Light" panose="0204060206030A020304" pitchFamily="18" charset="0"/>
                <a:ea typeface="MS Gothic" pitchFamily="49" charset="-128"/>
                <a:cs typeface="Arial" charset="0"/>
              </a:rPr>
              <a:t> </a:t>
            </a:r>
            <a:r>
              <a:rPr lang="en-US" sz="2524" b="1" dirty="0" err="1">
                <a:solidFill>
                  <a:prstClr val="black"/>
                </a:solidFill>
                <a:latin typeface="Footlight MT Light" panose="0204060206030A020304" pitchFamily="18" charset="0"/>
                <a:ea typeface="MS Gothic" pitchFamily="49" charset="-128"/>
                <a:cs typeface="Arial" charset="0"/>
              </a:rPr>
              <a:t>perikanan</a:t>
            </a:r>
            <a:r>
              <a:rPr lang="en-US" sz="2524" b="1" dirty="0">
                <a:solidFill>
                  <a:prstClr val="black"/>
                </a:solidFill>
                <a:latin typeface="Footlight MT Light" panose="0204060206030A020304" pitchFamily="18" charset="0"/>
                <a:ea typeface="MS Gothic" pitchFamily="49" charset="-128"/>
                <a:cs typeface="Arial" charset="0"/>
              </a:rPr>
              <a:t> </a:t>
            </a:r>
            <a:r>
              <a:rPr lang="en-US" sz="2524" b="1" dirty="0" err="1">
                <a:solidFill>
                  <a:prstClr val="black"/>
                </a:solidFill>
                <a:latin typeface="Footlight MT Light" panose="0204060206030A020304" pitchFamily="18" charset="0"/>
                <a:ea typeface="MS Gothic" pitchFamily="49" charset="-128"/>
                <a:cs typeface="Arial" charset="0"/>
              </a:rPr>
              <a:t>tangkap</a:t>
            </a:r>
            <a:r>
              <a:rPr lang="en-US" sz="2524" b="1" dirty="0">
                <a:solidFill>
                  <a:prstClr val="black"/>
                </a:solidFill>
                <a:latin typeface="Footlight MT Light" panose="0204060206030A020304" pitchFamily="18" charset="0"/>
                <a:ea typeface="MS Gothic" pitchFamily="49" charset="-128"/>
                <a:cs typeface="Arial" charset="0"/>
              </a:rPr>
              <a:t> : </a:t>
            </a:r>
            <a:r>
              <a:rPr lang="en-US" sz="2524" dirty="0">
                <a:solidFill>
                  <a:prstClr val="black"/>
                </a:solidFill>
                <a:latin typeface="Footlight MT Light" panose="0204060206030A020304" pitchFamily="18" charset="0"/>
                <a:ea typeface="MS Gothic" pitchFamily="49" charset="-128"/>
              </a:rPr>
              <a:t>t</a:t>
            </a:r>
            <a:r>
              <a:rPr lang="en-US" sz="2524" dirty="0" err="1">
                <a:solidFill>
                  <a:prstClr val="black"/>
                </a:solidFill>
                <a:latin typeface="Footlight MT Light" panose="0204060206030A020304" pitchFamily="18" charset="0"/>
                <a:ea typeface="MS Gothic" pitchFamily="49" charset="-128"/>
                <a:cs typeface="Arial" charset="0"/>
              </a:rPr>
              <a:t>ongkol</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cakalang</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teri</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cumi</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layang</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madidihang</a:t>
            </a:r>
            <a:r>
              <a:rPr lang="en-US" sz="2524" dirty="0">
                <a:solidFill>
                  <a:prstClr val="black"/>
                </a:solidFill>
                <a:latin typeface="Footlight MT Light" panose="0204060206030A020304" pitchFamily="18" charset="0"/>
                <a:ea typeface="MS Gothic" pitchFamily="49" charset="-128"/>
                <a:cs typeface="Arial" charset="0"/>
              </a:rPr>
              <a:t>   </a:t>
            </a:r>
          </a:p>
          <a:p>
            <a:pPr marL="383746" indent="-383746" defTabSz="778279" fontAlgn="base">
              <a:lnSpc>
                <a:spcPct val="90000"/>
              </a:lnSpc>
              <a:spcBef>
                <a:spcPct val="20000"/>
              </a:spcBef>
              <a:spcAft>
                <a:spcPct val="0"/>
              </a:spcAft>
              <a:tabLst>
                <a:tab pos="383746" algn="l"/>
              </a:tabLst>
              <a:defRPr/>
            </a:pPr>
            <a:r>
              <a:rPr lang="en-US" sz="2524" b="1" dirty="0">
                <a:solidFill>
                  <a:prstClr val="black"/>
                </a:solidFill>
                <a:latin typeface="Footlight MT Light" panose="0204060206030A020304" pitchFamily="18" charset="0"/>
                <a:ea typeface="MS Gothic" pitchFamily="49" charset="-128"/>
                <a:cs typeface="Arial" charset="0"/>
              </a:rPr>
              <a:t>4. </a:t>
            </a:r>
            <a:r>
              <a:rPr lang="en-US" sz="2524" b="1" dirty="0" err="1">
                <a:solidFill>
                  <a:prstClr val="black"/>
                </a:solidFill>
                <a:latin typeface="Footlight MT Light" panose="0204060206030A020304" pitchFamily="18" charset="0"/>
                <a:ea typeface="MS Gothic" pitchFamily="49" charset="-128"/>
                <a:cs typeface="Arial" charset="0"/>
              </a:rPr>
              <a:t>Komoditi</a:t>
            </a:r>
            <a:r>
              <a:rPr lang="en-US" sz="2524" b="1" dirty="0">
                <a:solidFill>
                  <a:prstClr val="black"/>
                </a:solidFill>
                <a:latin typeface="Footlight MT Light" panose="0204060206030A020304" pitchFamily="18" charset="0"/>
                <a:ea typeface="MS Gothic" pitchFamily="49" charset="-128"/>
                <a:cs typeface="Arial" charset="0"/>
              </a:rPr>
              <a:t> </a:t>
            </a:r>
            <a:r>
              <a:rPr lang="en-US" sz="2524" b="1" dirty="0" err="1">
                <a:solidFill>
                  <a:prstClr val="black"/>
                </a:solidFill>
                <a:latin typeface="Footlight MT Light" panose="0204060206030A020304" pitchFamily="18" charset="0"/>
                <a:ea typeface="MS Gothic" pitchFamily="49" charset="-128"/>
                <a:cs typeface="Arial" charset="0"/>
              </a:rPr>
              <a:t>olahan</a:t>
            </a:r>
            <a:r>
              <a:rPr lang="en-US" sz="2524" b="1" dirty="0">
                <a:solidFill>
                  <a:prstClr val="black"/>
                </a:solidFill>
                <a:latin typeface="Footlight MT Light" panose="0204060206030A020304" pitchFamily="18" charset="0"/>
                <a:ea typeface="MS Gothic" pitchFamily="49" charset="-128"/>
                <a:cs typeface="Arial" charset="0"/>
              </a:rPr>
              <a:t> </a:t>
            </a:r>
            <a:r>
              <a:rPr lang="en-US" sz="2524" b="1" dirty="0" err="1">
                <a:solidFill>
                  <a:prstClr val="black"/>
                </a:solidFill>
                <a:latin typeface="Footlight MT Light" panose="0204060206030A020304" pitchFamily="18" charset="0"/>
                <a:ea typeface="MS Gothic" pitchFamily="49" charset="-128"/>
                <a:cs typeface="Arial" charset="0"/>
              </a:rPr>
              <a:t>perikanan</a:t>
            </a:r>
            <a:r>
              <a:rPr lang="en-US" sz="2524" b="1" dirty="0">
                <a:solidFill>
                  <a:prstClr val="black"/>
                </a:solidFill>
                <a:latin typeface="Footlight MT Light" panose="0204060206030A020304" pitchFamily="18" charset="0"/>
                <a:ea typeface="MS Gothic" pitchFamily="49" charset="-128"/>
                <a:cs typeface="Arial" charset="0"/>
              </a:rPr>
              <a:t> : </a:t>
            </a:r>
            <a:r>
              <a:rPr lang="en-US" sz="2524" dirty="0" err="1">
                <a:solidFill>
                  <a:prstClr val="black"/>
                </a:solidFill>
                <a:latin typeface="Footlight MT Light" panose="0204060206030A020304" pitchFamily="18" charset="0"/>
                <a:ea typeface="MS Gothic" pitchFamily="49" charset="-128"/>
                <a:cs typeface="Arial" charset="0"/>
              </a:rPr>
              <a:t>sudang</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lepet</a:t>
            </a:r>
            <a:r>
              <a:rPr lang="en-US" sz="2524" dirty="0">
                <a:solidFill>
                  <a:prstClr val="black"/>
                </a:solidFill>
                <a:latin typeface="Footlight MT Light" panose="0204060206030A020304" pitchFamily="18" charset="0"/>
                <a:ea typeface="MS Gothic" pitchFamily="49" charset="-128"/>
                <a:cs typeface="Arial" charset="0"/>
              </a:rPr>
              <a:t>, krupuk </a:t>
            </a:r>
            <a:r>
              <a:rPr lang="en-US" sz="2524" dirty="0" err="1">
                <a:solidFill>
                  <a:prstClr val="black"/>
                </a:solidFill>
                <a:latin typeface="Footlight MT Light" panose="0204060206030A020304" pitchFamily="18" charset="0"/>
                <a:ea typeface="MS Gothic" pitchFamily="49" charset="-128"/>
                <a:cs typeface="Arial" charset="0"/>
              </a:rPr>
              <a:t>kulit</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ikan</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abon</a:t>
            </a:r>
            <a:r>
              <a:rPr lang="en-US" sz="2524" dirty="0">
                <a:solidFill>
                  <a:prstClr val="black"/>
                </a:solidFill>
                <a:latin typeface="Footlight MT Light" panose="0204060206030A020304" pitchFamily="18" charset="0"/>
                <a:ea typeface="MS Gothic" pitchFamily="49" charset="-128"/>
                <a:cs typeface="Arial" charset="0"/>
              </a:rPr>
              <a:t> </a:t>
            </a:r>
            <a:r>
              <a:rPr lang="en-US" sz="2524" dirty="0" err="1">
                <a:solidFill>
                  <a:prstClr val="black"/>
                </a:solidFill>
                <a:latin typeface="Footlight MT Light" panose="0204060206030A020304" pitchFamily="18" charset="0"/>
                <a:ea typeface="MS Gothic" pitchFamily="49" charset="-128"/>
                <a:cs typeface="Arial" charset="0"/>
              </a:rPr>
              <a:t>ikan</a:t>
            </a:r>
            <a:endParaRPr lang="en-US" sz="2524" dirty="0">
              <a:solidFill>
                <a:prstClr val="black"/>
              </a:solidFill>
              <a:latin typeface="Footlight MT Light" panose="0204060206030A020304" pitchFamily="18" charset="0"/>
              <a:ea typeface="MS Gothic" pitchFamily="49" charset="-128"/>
              <a:cs typeface="Arial" charset="0"/>
            </a:endParaRPr>
          </a:p>
          <a:p>
            <a:pPr marL="383746" indent="-383746" defTabSz="778279" fontAlgn="base">
              <a:lnSpc>
                <a:spcPct val="90000"/>
              </a:lnSpc>
              <a:spcBef>
                <a:spcPct val="20000"/>
              </a:spcBef>
              <a:spcAft>
                <a:spcPct val="0"/>
              </a:spcAft>
              <a:tabLst>
                <a:tab pos="383746" algn="l"/>
              </a:tabLst>
              <a:defRPr/>
            </a:pPr>
            <a:r>
              <a:rPr lang="en-US" sz="2524" b="1" dirty="0">
                <a:solidFill>
                  <a:prstClr val="black"/>
                </a:solidFill>
                <a:latin typeface="Footlight MT Light" panose="0204060206030A020304" pitchFamily="18" charset="0"/>
                <a:ea typeface="MS Gothic" pitchFamily="49" charset="-128"/>
              </a:rPr>
              <a:t>5.	Garam : </a:t>
            </a:r>
            <a:r>
              <a:rPr lang="en-US" sz="2524" dirty="0" err="1">
                <a:solidFill>
                  <a:prstClr val="black"/>
                </a:solidFill>
                <a:latin typeface="Footlight MT Light" panose="0204060206030A020304" pitchFamily="18" charset="0"/>
                <a:ea typeface="MS Gothic" pitchFamily="49" charset="-128"/>
              </a:rPr>
              <a:t>Potensi</a:t>
            </a:r>
            <a:r>
              <a:rPr lang="en-US" sz="2524" dirty="0">
                <a:solidFill>
                  <a:prstClr val="black"/>
                </a:solidFill>
                <a:latin typeface="Footlight MT Light" panose="0204060206030A020304" pitchFamily="18" charset="0"/>
                <a:ea typeface="MS Gothic" pitchFamily="49" charset="-128"/>
              </a:rPr>
              <a:t> 174,81 Ha di </a:t>
            </a:r>
            <a:r>
              <a:rPr lang="en-US" sz="2524" dirty="0" err="1">
                <a:solidFill>
                  <a:prstClr val="black"/>
                </a:solidFill>
                <a:latin typeface="Footlight MT Light" panose="0204060206030A020304" pitchFamily="18" charset="0"/>
                <a:ea typeface="MS Gothic" pitchFamily="49" charset="-128"/>
              </a:rPr>
              <a:t>Kecamatan</a:t>
            </a:r>
            <a:r>
              <a:rPr lang="en-US" sz="2524" dirty="0">
                <a:solidFill>
                  <a:prstClr val="black"/>
                </a:solidFill>
                <a:latin typeface="Footlight MT Light" panose="0204060206030A020304" pitchFamily="18" charset="0"/>
                <a:ea typeface="MS Gothic" pitchFamily="49" charset="-128"/>
              </a:rPr>
              <a:t> Gerokgak dan Tejakula, </a:t>
            </a:r>
            <a:r>
              <a:rPr lang="en-US" sz="2524" dirty="0" err="1">
                <a:solidFill>
                  <a:prstClr val="black"/>
                </a:solidFill>
                <a:latin typeface="Footlight MT Light" panose="0204060206030A020304" pitchFamily="18" charset="0"/>
                <a:ea typeface="MS Gothic" pitchFamily="49" charset="-128"/>
              </a:rPr>
              <a:t>dengan</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produksi</a:t>
            </a:r>
            <a:r>
              <a:rPr lang="en-US" sz="2524" dirty="0">
                <a:solidFill>
                  <a:prstClr val="black"/>
                </a:solidFill>
                <a:latin typeface="Footlight MT Light" panose="0204060206030A020304" pitchFamily="18" charset="0"/>
                <a:ea typeface="MS Gothic" pitchFamily="49" charset="-128"/>
              </a:rPr>
              <a:t> 7.515 Ton </a:t>
            </a:r>
            <a:r>
              <a:rPr lang="en-US" sz="2524" dirty="0" err="1">
                <a:solidFill>
                  <a:prstClr val="black"/>
                </a:solidFill>
                <a:latin typeface="Footlight MT Light" panose="0204060206030A020304" pitchFamily="18" charset="0"/>
                <a:ea typeface="MS Gothic" pitchFamily="49" charset="-128"/>
              </a:rPr>
              <a:t>berupa</a:t>
            </a:r>
            <a:r>
              <a:rPr lang="en-US" sz="2524" dirty="0">
                <a:solidFill>
                  <a:prstClr val="black"/>
                </a:solidFill>
                <a:latin typeface="Footlight MT Light" panose="0204060206030A020304" pitchFamily="18" charset="0"/>
                <a:ea typeface="MS Gothic" pitchFamily="49" charset="-128"/>
              </a:rPr>
              <a:t> garam </a:t>
            </a:r>
            <a:r>
              <a:rPr lang="en-US" sz="2524" dirty="0" err="1">
                <a:solidFill>
                  <a:prstClr val="black"/>
                </a:solidFill>
                <a:latin typeface="Footlight MT Light" panose="0204060206030A020304" pitchFamily="18" charset="0"/>
                <a:ea typeface="MS Gothic" pitchFamily="49" charset="-128"/>
              </a:rPr>
              <a:t>krosok</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untuk</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konsumsi</a:t>
            </a:r>
            <a:r>
              <a:rPr lang="en-US" sz="2524" dirty="0">
                <a:solidFill>
                  <a:prstClr val="black"/>
                </a:solidFill>
                <a:latin typeface="Footlight MT Light" panose="0204060206030A020304" pitchFamily="18" charset="0"/>
                <a:ea typeface="MS Gothic" pitchFamily="49" charset="-128"/>
              </a:rPr>
              <a:t> dan 12 Ton garam pyramid </a:t>
            </a:r>
            <a:r>
              <a:rPr lang="en-US" sz="2524" dirty="0" err="1">
                <a:solidFill>
                  <a:prstClr val="black"/>
                </a:solidFill>
                <a:latin typeface="Footlight MT Light" panose="0204060206030A020304" pitchFamily="18" charset="0"/>
                <a:ea typeface="MS Gothic" pitchFamily="49" charset="-128"/>
              </a:rPr>
              <a:t>untuk</a:t>
            </a:r>
            <a:r>
              <a:rPr lang="en-US" sz="2524" dirty="0">
                <a:solidFill>
                  <a:prstClr val="black"/>
                </a:solidFill>
                <a:latin typeface="Footlight MT Light" panose="0204060206030A020304" pitchFamily="18" charset="0"/>
                <a:ea typeface="MS Gothic" pitchFamily="49" charset="-128"/>
              </a:rPr>
              <a:t> spa yang </a:t>
            </a:r>
            <a:r>
              <a:rPr lang="en-US" sz="2524" dirty="0" err="1">
                <a:solidFill>
                  <a:prstClr val="black"/>
                </a:solidFill>
                <a:latin typeface="Footlight MT Light" panose="0204060206030A020304" pitchFamily="18" charset="0"/>
                <a:ea typeface="MS Gothic" pitchFamily="49" charset="-128"/>
              </a:rPr>
              <a:t>dieksport</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ke</a:t>
            </a:r>
            <a:r>
              <a:rPr lang="en-US" sz="2524" dirty="0">
                <a:solidFill>
                  <a:prstClr val="black"/>
                </a:solidFill>
                <a:latin typeface="Footlight MT Light" panose="0204060206030A020304" pitchFamily="18" charset="0"/>
                <a:ea typeface="MS Gothic" pitchFamily="49" charset="-128"/>
              </a:rPr>
              <a:t> </a:t>
            </a:r>
            <a:r>
              <a:rPr lang="en-US" sz="2524" dirty="0" err="1">
                <a:solidFill>
                  <a:prstClr val="black"/>
                </a:solidFill>
                <a:latin typeface="Footlight MT Light" panose="0204060206030A020304" pitchFamily="18" charset="0"/>
                <a:ea typeface="MS Gothic" pitchFamily="49" charset="-128"/>
              </a:rPr>
              <a:t>Eropa</a:t>
            </a:r>
            <a:endParaRPr lang="en-US" sz="2524" dirty="0">
              <a:solidFill>
                <a:prstClr val="black"/>
              </a:solidFill>
              <a:latin typeface="Footlight MT Light" panose="0204060206030A020304" pitchFamily="18" charset="0"/>
              <a:ea typeface="MS Gothic" pitchFamily="49" charset="-128"/>
              <a:cs typeface="Arial" charset="0"/>
            </a:endParaRPr>
          </a:p>
        </p:txBody>
      </p:sp>
      <p:sp>
        <p:nvSpPr>
          <p:cNvPr id="5" name="Text Box 7">
            <a:extLst>
              <a:ext uri="{FF2B5EF4-FFF2-40B4-BE49-F238E27FC236}">
                <a16:creationId xmlns:a16="http://schemas.microsoft.com/office/drawing/2014/main" id="{8A316F4C-D2D6-48E6-B93A-F8A4DC9587C4}"/>
              </a:ext>
            </a:extLst>
          </p:cNvPr>
          <p:cNvSpPr txBox="1">
            <a:spLocks noChangeArrowheads="1"/>
          </p:cNvSpPr>
          <p:nvPr/>
        </p:nvSpPr>
        <p:spPr bwMode="auto">
          <a:xfrm>
            <a:off x="3178392" y="76200"/>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6" name="Group 17">
            <a:extLst>
              <a:ext uri="{FF2B5EF4-FFF2-40B4-BE49-F238E27FC236}">
                <a16:creationId xmlns:a16="http://schemas.microsoft.com/office/drawing/2014/main" id="{F79CD690-AF43-4974-B53A-A4029455A54D}"/>
              </a:ext>
            </a:extLst>
          </p:cNvPr>
          <p:cNvGrpSpPr>
            <a:grpSpLocks/>
          </p:cNvGrpSpPr>
          <p:nvPr/>
        </p:nvGrpSpPr>
        <p:grpSpPr bwMode="auto">
          <a:xfrm>
            <a:off x="21021" y="290892"/>
            <a:ext cx="9143992" cy="621096"/>
            <a:chOff x="720" y="1392"/>
            <a:chExt cx="4058" cy="480"/>
          </a:xfrm>
        </p:grpSpPr>
        <p:sp>
          <p:nvSpPr>
            <p:cNvPr id="7" name="AutoShape 4">
              <a:extLst>
                <a:ext uri="{FF2B5EF4-FFF2-40B4-BE49-F238E27FC236}">
                  <a16:creationId xmlns:a16="http://schemas.microsoft.com/office/drawing/2014/main" id="{F1957B52-04D8-4983-8388-635887D46798}"/>
                </a:ext>
              </a:extLst>
            </p:cNvPr>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9" name="Group 19">
              <a:extLst>
                <a:ext uri="{FF2B5EF4-FFF2-40B4-BE49-F238E27FC236}">
                  <a16:creationId xmlns:a16="http://schemas.microsoft.com/office/drawing/2014/main" id="{D3AADEA8-9E04-461A-B847-836A38C0C6D4}"/>
                </a:ext>
              </a:extLst>
            </p:cNvPr>
            <p:cNvGrpSpPr>
              <a:grpSpLocks/>
            </p:cNvGrpSpPr>
            <p:nvPr/>
          </p:nvGrpSpPr>
          <p:grpSpPr bwMode="auto">
            <a:xfrm>
              <a:off x="730" y="1407"/>
              <a:ext cx="4043" cy="444"/>
              <a:chOff x="744" y="1407"/>
              <a:chExt cx="3988" cy="444"/>
            </a:xfrm>
          </p:grpSpPr>
          <p:sp>
            <p:nvSpPr>
              <p:cNvPr id="11" name="AutoShape 6">
                <a:extLst>
                  <a:ext uri="{FF2B5EF4-FFF2-40B4-BE49-F238E27FC236}">
                    <a16:creationId xmlns:a16="http://schemas.microsoft.com/office/drawing/2014/main" id="{368720DC-F7B6-42E6-9333-6972A5E4AB56}"/>
                  </a:ext>
                </a:extLst>
              </p:cNvPr>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2" name="AutoShape 7">
                <a:extLst>
                  <a:ext uri="{FF2B5EF4-FFF2-40B4-BE49-F238E27FC236}">
                    <a16:creationId xmlns:a16="http://schemas.microsoft.com/office/drawing/2014/main" id="{8561F061-C549-4284-9C59-961AAB7F83A9}"/>
                  </a:ext>
                </a:extLst>
              </p:cNvPr>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13" name="Picture 29" descr="1">
            <a:extLst>
              <a:ext uri="{FF2B5EF4-FFF2-40B4-BE49-F238E27FC236}">
                <a16:creationId xmlns:a16="http://schemas.microsoft.com/office/drawing/2014/main" id="{527C8C81-2EC2-4E6D-AC33-746DF35C7E77}"/>
              </a:ext>
            </a:extLst>
          </p:cNvPr>
          <p:cNvPicPr>
            <a:picLocks noChangeAspect="1" noChangeArrowheads="1"/>
          </p:cNvPicPr>
          <p:nvPr/>
        </p:nvPicPr>
        <p:blipFill>
          <a:blip r:embed="rId3">
            <a:lum bright="-6000" contrast="24000"/>
          </a:blip>
          <a:srcRect l="42606" t="64474" r="19473"/>
          <a:stretch>
            <a:fillRect/>
          </a:stretch>
        </p:blipFill>
        <p:spPr bwMode="auto">
          <a:xfrm>
            <a:off x="-76200" y="340104"/>
            <a:ext cx="685800" cy="702291"/>
          </a:xfrm>
          <a:prstGeom prst="rect">
            <a:avLst/>
          </a:prstGeom>
          <a:noFill/>
          <a:ln w="9525">
            <a:noFill/>
            <a:miter lim="800000"/>
            <a:headEnd/>
            <a:tailEnd/>
          </a:ln>
        </p:spPr>
      </p:pic>
      <p:sp>
        <p:nvSpPr>
          <p:cNvPr id="14" name="Title 2">
            <a:extLst>
              <a:ext uri="{FF2B5EF4-FFF2-40B4-BE49-F238E27FC236}">
                <a16:creationId xmlns:a16="http://schemas.microsoft.com/office/drawing/2014/main" id="{D9E16B1E-A2DE-4A1F-990B-892E730B2725}"/>
              </a:ext>
            </a:extLst>
          </p:cNvPr>
          <p:cNvSpPr>
            <a:spLocks/>
          </p:cNvSpPr>
          <p:nvPr/>
        </p:nvSpPr>
        <p:spPr bwMode="gray">
          <a:xfrm>
            <a:off x="640876" y="361124"/>
            <a:ext cx="8232481" cy="465239"/>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KOMODITI UTAMA PERIKANAN KAB. BULELENG</a:t>
            </a:r>
          </a:p>
        </p:txBody>
      </p:sp>
    </p:spTree>
    <p:extLst>
      <p:ext uri="{BB962C8B-B14F-4D97-AF65-F5344CB8AC3E}">
        <p14:creationId xmlns:p14="http://schemas.microsoft.com/office/powerpoint/2010/main" val="1412054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1" name="Group 107"/>
          <p:cNvGraphicFramePr>
            <a:graphicFrameLocks noGrp="1"/>
          </p:cNvGraphicFramePr>
          <p:nvPr>
            <p:ph type="tbl" idx="1"/>
            <p:extLst>
              <p:ext uri="{D42A27DB-BD31-4B8C-83A1-F6EECF244321}">
                <p14:modId xmlns:p14="http://schemas.microsoft.com/office/powerpoint/2010/main" val="1489192337"/>
              </p:ext>
            </p:extLst>
          </p:nvPr>
        </p:nvGraphicFramePr>
        <p:xfrm>
          <a:off x="114300" y="1010849"/>
          <a:ext cx="8915400" cy="5557055"/>
        </p:xfrm>
        <a:graphic>
          <a:graphicData uri="http://schemas.openxmlformats.org/drawingml/2006/table">
            <a:tbl>
              <a:tblPr>
                <a:tableStyleId>{E8B1032C-EA38-4F05-BA0D-38AFFFC7BED3}</a:tableStyleId>
              </a:tblPr>
              <a:tblGrid>
                <a:gridCol w="729158">
                  <a:extLst>
                    <a:ext uri="{9D8B030D-6E8A-4147-A177-3AD203B41FA5}">
                      <a16:colId xmlns:a16="http://schemas.microsoft.com/office/drawing/2014/main" val="20000"/>
                    </a:ext>
                  </a:extLst>
                </a:gridCol>
                <a:gridCol w="4033296">
                  <a:extLst>
                    <a:ext uri="{9D8B030D-6E8A-4147-A177-3AD203B41FA5}">
                      <a16:colId xmlns:a16="http://schemas.microsoft.com/office/drawing/2014/main" val="20001"/>
                    </a:ext>
                  </a:extLst>
                </a:gridCol>
                <a:gridCol w="1954752">
                  <a:extLst>
                    <a:ext uri="{9D8B030D-6E8A-4147-A177-3AD203B41FA5}">
                      <a16:colId xmlns:a16="http://schemas.microsoft.com/office/drawing/2014/main" val="20002"/>
                    </a:ext>
                  </a:extLst>
                </a:gridCol>
                <a:gridCol w="2198194">
                  <a:extLst>
                    <a:ext uri="{9D8B030D-6E8A-4147-A177-3AD203B41FA5}">
                      <a16:colId xmlns:a16="http://schemas.microsoft.com/office/drawing/2014/main" val="20003"/>
                    </a:ext>
                  </a:extLst>
                </a:gridCol>
              </a:tblGrid>
              <a:tr h="561001">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No</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err="1">
                          <a:ln>
                            <a:noFill/>
                          </a:ln>
                          <a:effectLst/>
                        </a:rPr>
                        <a:t>Jenis</a:t>
                      </a:r>
                      <a:r>
                        <a:rPr kumimoji="0" lang="en-US" sz="1400" u="none" strike="noStrike" cap="none" normalizeH="0" baseline="0" dirty="0">
                          <a:ln>
                            <a:noFill/>
                          </a:ln>
                          <a:effectLst/>
                        </a:rPr>
                        <a:t> </a:t>
                      </a:r>
                      <a:r>
                        <a:rPr kumimoji="0" lang="en-US" sz="1400" u="none" strike="noStrike" cap="none" normalizeH="0" baseline="0" dirty="0" err="1">
                          <a:ln>
                            <a:noFill/>
                          </a:ln>
                          <a:effectLst/>
                        </a:rPr>
                        <a:t>kegiatan</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Produksi</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anchor="ctr" horzOverflow="overflow"/>
                </a:tc>
                <a:tc>
                  <a:txBody>
                    <a:bodyPr/>
                    <a:lstStyle/>
                    <a:p>
                      <a:pPr marL="0" marR="0" lvl="0" indent="0" algn="ct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Nilai (Rp. 1.000)</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anchor="ctr" horzOverflow="overflow"/>
                </a:tc>
                <a:extLst>
                  <a:ext uri="{0D108BD9-81ED-4DB2-BD59-A6C34878D82A}">
                    <a16:rowId xmlns:a16="http://schemas.microsoft.com/office/drawing/2014/main" val="10000"/>
                  </a:ext>
                </a:extLst>
              </a:tr>
              <a:tr h="4892998">
                <a:tc>
                  <a:txBody>
                    <a:bodyPr/>
                    <a:lstStyle/>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I</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II</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III</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horzOverflow="overflow"/>
                </a:tc>
                <a:tc>
                  <a:txBody>
                    <a:bodyPr/>
                    <a:lstStyle/>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PENANGKAPAN</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err="1">
                          <a:ln>
                            <a:noFill/>
                          </a:ln>
                          <a:effectLst/>
                        </a:rPr>
                        <a:t>Penangkapan</a:t>
                      </a:r>
                      <a:r>
                        <a:rPr kumimoji="0" lang="id-ID" sz="1400" u="none" strike="noStrike" cap="none" normalizeH="0" baseline="0" dirty="0">
                          <a:ln>
                            <a:noFill/>
                          </a:ln>
                          <a:effectLst/>
                        </a:rPr>
                        <a:t> Laut</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Penangkapan Perairan Umum</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BUDIDAYA</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Budidaya Laut</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Kerapu</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u="none" strike="noStrike" cap="none" normalizeH="0" baseline="0" dirty="0">
                          <a:ln>
                            <a:noFill/>
                          </a:ln>
                          <a:effectLst/>
                        </a:rPr>
                        <a:t>- </a:t>
                      </a:r>
                      <a:r>
                        <a:rPr kumimoji="0" lang="en-US" sz="1400" u="none" strike="noStrike" cap="none" normalizeH="0" baseline="0" dirty="0" err="1">
                          <a:ln>
                            <a:noFill/>
                          </a:ln>
                          <a:effectLst/>
                        </a:rPr>
                        <a:t>Bandeng</a:t>
                      </a:r>
                      <a:endParaRPr kumimoji="0" lang="id-ID"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Kakap</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a:t>
                      </a:r>
                      <a:r>
                        <a:rPr kumimoji="0" lang="en-US" sz="1400" u="none" strike="noStrike" cap="none" normalizeH="0" baseline="0" dirty="0" err="1">
                          <a:ln>
                            <a:noFill/>
                          </a:ln>
                          <a:effectLst/>
                        </a:rPr>
                        <a:t>Sepat</a:t>
                      </a:r>
                      <a:r>
                        <a:rPr kumimoji="0" lang="en-US" sz="1400" u="none" strike="noStrike" cap="none" normalizeH="0" baseline="0" dirty="0">
                          <a:ln>
                            <a:noFill/>
                          </a:ln>
                          <a:effectLst/>
                        </a:rPr>
                        <a:t> </a:t>
                      </a:r>
                      <a:r>
                        <a:rPr kumimoji="0" lang="en-US" sz="1400" u="none" strike="noStrike" cap="none" normalizeH="0" baseline="0" dirty="0" err="1">
                          <a:ln>
                            <a:noFill/>
                          </a:ln>
                          <a:effectLst/>
                        </a:rPr>
                        <a:t>Mutiara</a:t>
                      </a:r>
                      <a:r>
                        <a:rPr kumimoji="0" lang="en-US" sz="1400" u="none" strike="noStrike" cap="none" normalizeH="0" baseline="0" dirty="0">
                          <a:ln>
                            <a:noFill/>
                          </a:ln>
                          <a:effectLst/>
                        </a:rPr>
                        <a:t> (</a:t>
                      </a:r>
                      <a:r>
                        <a:rPr kumimoji="0" lang="en-US" sz="1400" u="none" strike="noStrike" cap="none" normalizeH="0" baseline="0" dirty="0" err="1">
                          <a:ln>
                            <a:noFill/>
                          </a:ln>
                          <a:effectLst/>
                        </a:rPr>
                        <a:t>Anakan</a:t>
                      </a:r>
                      <a:r>
                        <a:rPr kumimoji="0" lang="en-US" sz="1400" u="none" strike="noStrike" cap="none" normalizeH="0" baseline="0" dirty="0">
                          <a:ln>
                            <a:noFill/>
                          </a:ln>
                          <a:effectLst/>
                        </a:rPr>
                        <a:t> </a:t>
                      </a:r>
                      <a:r>
                        <a:rPr kumimoji="0" lang="en-US" sz="1400" u="none" strike="noStrike" cap="none" normalizeH="0" baseline="0" dirty="0" err="1">
                          <a:ln>
                            <a:noFill/>
                          </a:ln>
                          <a:effectLst/>
                        </a:rPr>
                        <a:t>Kerang</a:t>
                      </a:r>
                      <a:r>
                        <a:rPr kumimoji="0" lang="en-US" sz="1400" u="none" strike="noStrike" cap="none" normalizeH="0" baseline="0" dirty="0">
                          <a:ln>
                            <a:noFill/>
                          </a:ln>
                          <a:effectLst/>
                        </a:rPr>
                        <a:t>)</a:t>
                      </a: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id-ID" sz="1400" u="none" strike="noStrike" cap="none" normalizeH="0" baseline="0" dirty="0">
                          <a:ln>
                            <a:noFill/>
                          </a:ln>
                          <a:effectLst/>
                        </a:rPr>
                        <a:t>Budidaya Air Payau</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Tambak (Udang Vaname)</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Budidaya Air tawar</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Kolam (Karper,Nila,Lele,Ud</a:t>
                      </a:r>
                      <a:r>
                        <a:rPr kumimoji="0" lang="en-US" sz="1400" u="none" strike="noStrike" cap="none" normalizeH="0" baseline="0" dirty="0" err="1">
                          <a:ln>
                            <a:noFill/>
                          </a:ln>
                          <a:effectLst/>
                        </a:rPr>
                        <a:t>ang</a:t>
                      </a:r>
                      <a:r>
                        <a:rPr kumimoji="0" lang="en-US" sz="1400" u="none" strike="noStrike" cap="none" normalizeH="0" baseline="0" dirty="0">
                          <a:ln>
                            <a:noFill/>
                          </a:ln>
                          <a:effectLst/>
                        </a:rPr>
                        <a:t> </a:t>
                      </a:r>
                      <a:r>
                        <a:rPr kumimoji="0" lang="id-ID" sz="1400" u="none" strike="noStrike" cap="none" normalizeH="0" baseline="0" dirty="0">
                          <a:ln>
                            <a:noFill/>
                          </a:ln>
                          <a:effectLst/>
                        </a:rPr>
                        <a:t>Galah)</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Mina Padi (Karper)</a:t>
                      </a:r>
                    </a:p>
                    <a:p>
                      <a:pPr marL="0" marR="0" lvl="0" indent="0" algn="l" defTabSz="914400" rtl="0" eaLnBrk="1" fontAlgn="base" latinLnBrk="0" hangingPunct="1">
                        <a:lnSpc>
                          <a:spcPct val="100000"/>
                        </a:lnSpc>
                        <a:spcBef>
                          <a:spcPct val="0"/>
                        </a:spcBef>
                        <a:spcAft>
                          <a:spcPct val="0"/>
                        </a:spcAft>
                        <a:buClr>
                          <a:schemeClr val="bg1"/>
                        </a:buClr>
                        <a:buSzPct val="80000"/>
                        <a:buFontTx/>
                        <a:buChar char="-"/>
                        <a:tabLst/>
                      </a:pPr>
                      <a:r>
                        <a:rPr kumimoji="0" lang="id-ID" sz="1400" u="none" strike="noStrike" cap="none" normalizeH="0" baseline="0" dirty="0">
                          <a:ln>
                            <a:noFill/>
                          </a:ln>
                          <a:effectLst/>
                        </a:rPr>
                        <a:t>- KJA (Nila)</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PEMBENIHAN</a:t>
                      </a:r>
                    </a:p>
                    <a:p>
                      <a:pPr marL="285750" marR="0" lvl="0" indent="-28575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u="none" strike="noStrike" cap="none" normalizeH="0" baseline="0" dirty="0" err="1">
                          <a:ln>
                            <a:noFill/>
                          </a:ln>
                          <a:effectLst/>
                        </a:rPr>
                        <a:t>Balai</a:t>
                      </a:r>
                      <a:r>
                        <a:rPr kumimoji="0" lang="en-US" sz="1400" u="none" strike="noStrike" cap="none" normalizeH="0" baseline="0" dirty="0">
                          <a:ln>
                            <a:noFill/>
                          </a:ln>
                          <a:effectLst/>
                        </a:rPr>
                        <a:t> </a:t>
                      </a:r>
                      <a:r>
                        <a:rPr kumimoji="0" lang="en-US" sz="1400" u="none" strike="noStrike" cap="none" normalizeH="0" baseline="0" dirty="0" err="1">
                          <a:ln>
                            <a:noFill/>
                          </a:ln>
                          <a:effectLst/>
                        </a:rPr>
                        <a:t>Benih</a:t>
                      </a:r>
                      <a:r>
                        <a:rPr kumimoji="0" lang="en-US" sz="1400" u="none" strike="noStrike" cap="none" normalizeH="0" baseline="0" dirty="0">
                          <a:ln>
                            <a:noFill/>
                          </a:ln>
                          <a:effectLst/>
                        </a:rPr>
                        <a:t> </a:t>
                      </a:r>
                      <a:r>
                        <a:rPr kumimoji="0" lang="en-US" sz="1400" u="none" strike="noStrike" cap="none" normalizeH="0" baseline="0" dirty="0" err="1">
                          <a:ln>
                            <a:noFill/>
                          </a:ln>
                          <a:effectLst/>
                        </a:rPr>
                        <a:t>Ikan</a:t>
                      </a:r>
                      <a:r>
                        <a:rPr kumimoji="0" lang="en-US" sz="1400" u="none" strike="noStrike" cap="none" normalizeH="0" baseline="0" dirty="0">
                          <a:ln>
                            <a:noFill/>
                          </a:ln>
                          <a:effectLst/>
                        </a:rPr>
                        <a:t> (BBI) / </a:t>
                      </a:r>
                      <a:r>
                        <a:rPr kumimoji="0" lang="en-US" sz="1400" u="none" strike="noStrike" cap="none" normalizeH="0" baseline="0" dirty="0" err="1">
                          <a:ln>
                            <a:noFill/>
                          </a:ln>
                          <a:effectLst/>
                        </a:rPr>
                        <a:t>Ikan</a:t>
                      </a:r>
                      <a:r>
                        <a:rPr kumimoji="0" lang="en-US" sz="1400" u="none" strike="noStrike" cap="none" normalizeH="0" baseline="0" dirty="0">
                          <a:ln>
                            <a:noFill/>
                          </a:ln>
                          <a:effectLst/>
                        </a:rPr>
                        <a:t> Air </a:t>
                      </a:r>
                      <a:r>
                        <a:rPr kumimoji="0" lang="en-US" sz="1400" u="none" strike="noStrike" cap="none" normalizeH="0" baseline="0" dirty="0" err="1">
                          <a:ln>
                            <a:noFill/>
                          </a:ln>
                          <a:effectLst/>
                        </a:rPr>
                        <a:t>Tawar</a:t>
                      </a:r>
                      <a:endParaRPr kumimoji="0" lang="en-US" sz="1400" u="none" strike="noStrike" cap="none" normalizeH="0" baseline="0" dirty="0">
                        <a:ln>
                          <a:noFill/>
                        </a:ln>
                        <a:effectLst/>
                      </a:endParaRPr>
                    </a:p>
                    <a:p>
                      <a:pPr marL="285750" marR="0" lvl="0" indent="-28575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u="none" strike="noStrike" cap="none" normalizeH="0" baseline="0" dirty="0">
                          <a:ln>
                            <a:noFill/>
                          </a:ln>
                          <a:effectLst/>
                        </a:rPr>
                        <a:t>Unit </a:t>
                      </a:r>
                      <a:r>
                        <a:rPr kumimoji="0" lang="en-US" sz="1400" u="none" strike="noStrike" cap="none" normalizeH="0" baseline="0" dirty="0" err="1">
                          <a:ln>
                            <a:noFill/>
                          </a:ln>
                          <a:effectLst/>
                        </a:rPr>
                        <a:t>Pembenihan</a:t>
                      </a:r>
                      <a:r>
                        <a:rPr kumimoji="0" lang="en-US" sz="1400" u="none" strike="noStrike" cap="none" normalizeH="0" baseline="0" dirty="0">
                          <a:ln>
                            <a:noFill/>
                          </a:ln>
                          <a:effectLst/>
                        </a:rPr>
                        <a:t> Rakyat</a:t>
                      </a:r>
                    </a:p>
                    <a:p>
                      <a:pPr marL="285750" marR="0" lvl="0" indent="-285750" algn="l" defTabSz="914400" rtl="0" eaLnBrk="1" fontAlgn="base" latinLnBrk="0" hangingPunct="1">
                        <a:lnSpc>
                          <a:spcPct val="100000"/>
                        </a:lnSpc>
                        <a:spcBef>
                          <a:spcPct val="0"/>
                        </a:spcBef>
                        <a:spcAft>
                          <a:spcPct val="0"/>
                        </a:spcAft>
                        <a:buClr>
                          <a:schemeClr val="bg1"/>
                        </a:buClr>
                        <a:buSzPct val="80000"/>
                        <a:buFontTx/>
                        <a:buChar char="-"/>
                        <a:tabLst/>
                      </a:pPr>
                      <a:r>
                        <a:rPr kumimoji="0" lang="en-US" sz="1400" u="none" strike="noStrike" cap="none" normalizeH="0" baseline="0" dirty="0">
                          <a:ln>
                            <a:noFill/>
                          </a:ln>
                          <a:effectLst/>
                        </a:rPr>
                        <a:t>Hatchery </a:t>
                      </a:r>
                      <a:r>
                        <a:rPr kumimoji="0" lang="en-US" sz="1400" u="none" strike="noStrike" cap="none" normalizeH="0" baseline="0" dirty="0" err="1">
                          <a:ln>
                            <a:noFill/>
                          </a:ln>
                          <a:effectLst/>
                        </a:rPr>
                        <a:t>Bandeng</a:t>
                      </a:r>
                      <a:r>
                        <a:rPr kumimoji="0" lang="en-US" sz="1400" u="none" strike="noStrike" cap="none" normalizeH="0" baseline="0" dirty="0">
                          <a:ln>
                            <a:noFill/>
                          </a:ln>
                          <a:effectLst/>
                        </a:rPr>
                        <a:t> / </a:t>
                      </a:r>
                      <a:r>
                        <a:rPr kumimoji="0" lang="en-US" sz="1400" u="none" strike="noStrike" cap="none" normalizeH="0" baseline="0" dirty="0" err="1">
                          <a:ln>
                            <a:noFill/>
                          </a:ln>
                          <a:effectLst/>
                        </a:rPr>
                        <a:t>Nener</a:t>
                      </a: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TOTAL</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horzOverflow="overflow"/>
                </a:tc>
                <a:tc>
                  <a:txBody>
                    <a:bodyPr/>
                    <a:lstStyle/>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17.218,1 </a:t>
                      </a:r>
                      <a:r>
                        <a:rPr kumimoji="0" lang="id-ID" sz="1400" u="none" strike="noStrike" cap="none" normalizeH="0" baseline="0" dirty="0">
                          <a:ln>
                            <a:noFill/>
                          </a:ln>
                          <a:effectLst/>
                        </a:rPr>
                        <a:t>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17.096,3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121,8</a:t>
                      </a:r>
                      <a:r>
                        <a:rPr kumimoji="0" lang="id-ID" sz="1400" u="none" strike="noStrike" cap="none" normalizeH="0" baseline="0" dirty="0">
                          <a:ln>
                            <a:noFill/>
                          </a:ln>
                          <a:effectLst/>
                        </a:rPr>
                        <a:t>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3.314,2</a:t>
                      </a:r>
                      <a:r>
                        <a:rPr kumimoji="0" lang="id-ID" sz="1400" u="none" strike="noStrike" cap="none" normalizeH="0" baseline="0" dirty="0">
                          <a:ln>
                            <a:noFill/>
                          </a:ln>
                          <a:effectLst/>
                        </a:rPr>
                        <a:t> 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1.107,9 </a:t>
                      </a:r>
                      <a:r>
                        <a:rPr kumimoji="0" lang="id-ID" sz="1400" u="none" strike="noStrike" cap="none" normalizeH="0" baseline="0" dirty="0">
                          <a:ln>
                            <a:noFill/>
                          </a:ln>
                          <a:effectLst/>
                        </a:rPr>
                        <a:t>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303 </a:t>
                      </a:r>
                      <a:r>
                        <a:rPr kumimoji="0" lang="id-ID" sz="1400" u="none" strike="noStrike" cap="none" normalizeH="0" baseline="0" dirty="0">
                          <a:ln>
                            <a:noFill/>
                          </a:ln>
                          <a:effectLst/>
                        </a:rPr>
                        <a:t>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0.5 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803,4</a:t>
                      </a:r>
                      <a:r>
                        <a:rPr kumimoji="0" lang="id-ID" sz="1400" u="none" strike="noStrike" cap="none" normalizeH="0" baseline="0" dirty="0">
                          <a:ln>
                            <a:noFill/>
                          </a:ln>
                          <a:effectLst/>
                        </a:rPr>
                        <a:t> 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856.394 </a:t>
                      </a:r>
                      <a:r>
                        <a:rPr kumimoji="0" lang="en-US" sz="1400" u="none" strike="noStrike" cap="none" normalizeH="0" baseline="0" dirty="0" err="1">
                          <a:ln>
                            <a:noFill/>
                          </a:ln>
                          <a:effectLst/>
                        </a:rPr>
                        <a:t>ekor</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2.042,7</a:t>
                      </a:r>
                      <a:r>
                        <a:rPr kumimoji="0" lang="id-ID" sz="1400" u="none" strike="noStrike" cap="none" normalizeH="0" baseline="0" dirty="0">
                          <a:ln>
                            <a:noFill/>
                          </a:ln>
                          <a:effectLst/>
                        </a:rPr>
                        <a:t> 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2.042,7</a:t>
                      </a:r>
                      <a:r>
                        <a:rPr kumimoji="0" lang="id-ID" sz="1400" u="none" strike="noStrike" cap="none" normalizeH="0" baseline="0" dirty="0">
                          <a:ln>
                            <a:noFill/>
                          </a:ln>
                          <a:effectLst/>
                        </a:rPr>
                        <a:t> 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163,5 </a:t>
                      </a:r>
                      <a:r>
                        <a:rPr kumimoji="0" lang="id-ID" sz="1400" u="none" strike="noStrike" cap="none" normalizeH="0" baseline="0" dirty="0">
                          <a:ln>
                            <a:noFill/>
                          </a:ln>
                          <a:effectLst/>
                        </a:rPr>
                        <a:t>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111,9 </a:t>
                      </a:r>
                      <a:r>
                        <a:rPr kumimoji="0" lang="id-ID" sz="1400" u="none" strike="noStrike" cap="none" normalizeH="0" baseline="0" dirty="0">
                          <a:ln>
                            <a:noFill/>
                          </a:ln>
                          <a:effectLst/>
                        </a:rPr>
                        <a:t>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 1,05 </a:t>
                      </a:r>
                      <a:r>
                        <a:rPr kumimoji="0" lang="id-ID" sz="1400" u="none" strike="noStrike" cap="none" normalizeH="0" baseline="0" dirty="0">
                          <a:ln>
                            <a:noFill/>
                          </a:ln>
                          <a:effectLst/>
                        </a:rPr>
                        <a:t>ton</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51,6 </a:t>
                      </a:r>
                      <a:r>
                        <a:rPr kumimoji="0" lang="id-ID" sz="1400" u="none" strike="noStrike" cap="none" normalizeH="0" baseline="0" dirty="0">
                          <a:ln>
                            <a:noFill/>
                          </a:ln>
                          <a:effectLst/>
                        </a:rPr>
                        <a:t>ton</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1.445.290  </a:t>
                      </a:r>
                      <a:r>
                        <a:rPr kumimoji="0" lang="en-US" sz="1400" u="none" strike="noStrike" cap="none" normalizeH="0" baseline="0" dirty="0" err="1">
                          <a:ln>
                            <a:noFill/>
                          </a:ln>
                          <a:effectLst/>
                        </a:rPr>
                        <a:t>ekor</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1.953.000 </a:t>
                      </a:r>
                      <a:r>
                        <a:rPr kumimoji="0" lang="en-US" sz="1400" u="none" strike="noStrike" cap="none" normalizeH="0" baseline="0" dirty="0" err="1">
                          <a:ln>
                            <a:noFill/>
                          </a:ln>
                          <a:effectLst/>
                        </a:rPr>
                        <a:t>ekor</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6.229.550.000 </a:t>
                      </a:r>
                      <a:r>
                        <a:rPr kumimoji="0" lang="en-US" sz="1400" u="none" strike="noStrike" cap="none" normalizeH="0" baseline="0" dirty="0" err="1">
                          <a:ln>
                            <a:noFill/>
                          </a:ln>
                          <a:effectLst/>
                        </a:rPr>
                        <a:t>ekor</a:t>
                      </a: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horzOverflow="overflow"/>
                </a:tc>
                <a:tc>
                  <a:txBody>
                    <a:bodyPr/>
                    <a:lstStyle/>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327.012.906</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324.484.463</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2.528.443</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200.850.928</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60.701.500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24.526.000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8.500</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36.165.000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4.281.965</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136.200.800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136.200.800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3.948.628</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2.514.368</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26.250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1.434.260</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8.465</a:t>
                      </a:r>
                      <a:endParaRPr kumimoji="0" lang="id-ID"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195.300</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49.836.400</a:t>
                      </a: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endParaRPr kumimoji="0" lang="en-US" sz="1400" u="none" strike="noStrike" cap="none" normalizeH="0" baseline="0" dirty="0">
                        <a:ln>
                          <a:noFill/>
                        </a:ln>
                        <a:effectLst/>
                      </a:endParaRPr>
                    </a:p>
                    <a:p>
                      <a:pPr marL="0" marR="0" lvl="0" indent="0" algn="r" defTabSz="914400" rtl="0" eaLnBrk="1" fontAlgn="base" latinLnBrk="0" hangingPunct="1">
                        <a:lnSpc>
                          <a:spcPct val="100000"/>
                        </a:lnSpc>
                        <a:spcBef>
                          <a:spcPct val="0"/>
                        </a:spcBef>
                        <a:spcAft>
                          <a:spcPct val="0"/>
                        </a:spcAft>
                        <a:buClr>
                          <a:schemeClr val="bg1"/>
                        </a:buClr>
                        <a:buSzPct val="80000"/>
                        <a:buFont typeface="Wingdings" pitchFamily="2" charset="2"/>
                        <a:buNone/>
                        <a:tabLst/>
                      </a:pPr>
                      <a:r>
                        <a:rPr kumimoji="0" lang="en-US" sz="1400" u="none" strike="noStrike" cap="none" normalizeH="0" baseline="0" dirty="0">
                          <a:ln>
                            <a:noFill/>
                          </a:ln>
                          <a:effectLst/>
                        </a:rPr>
                        <a:t>718.384.764</a:t>
                      </a:r>
                      <a:endParaRPr kumimoji="0" lang="en-US" sz="1400" b="1" i="0" u="none" strike="noStrike" cap="none" normalizeH="0" baseline="0" dirty="0">
                        <a:ln>
                          <a:noFill/>
                        </a:ln>
                        <a:solidFill>
                          <a:schemeClr val="tx1"/>
                        </a:solidFill>
                        <a:effectLst/>
                        <a:latin typeface="Tempus Sans ITC" pitchFamily="82" charset="0"/>
                        <a:cs typeface="Arial" charset="0"/>
                      </a:endParaRPr>
                    </a:p>
                  </a:txBody>
                  <a:tcPr marL="91431" marR="91431" marT="44387" marB="44387" horzOverflow="overflow"/>
                </a:tc>
                <a:extLst>
                  <a:ext uri="{0D108BD9-81ED-4DB2-BD59-A6C34878D82A}">
                    <a16:rowId xmlns:a16="http://schemas.microsoft.com/office/drawing/2014/main" val="10001"/>
                  </a:ext>
                </a:extLst>
              </a:tr>
            </a:tbl>
          </a:graphicData>
        </a:graphic>
      </p:graphicFrame>
      <p:sp>
        <p:nvSpPr>
          <p:cNvPr id="8" name="Text Box 7">
            <a:extLst>
              <a:ext uri="{FF2B5EF4-FFF2-40B4-BE49-F238E27FC236}">
                <a16:creationId xmlns:a16="http://schemas.microsoft.com/office/drawing/2014/main" id="{61B95C9F-C239-42FD-BA91-60C75CA61A02}"/>
              </a:ext>
            </a:extLst>
          </p:cNvPr>
          <p:cNvSpPr txBox="1">
            <a:spLocks noChangeArrowheads="1"/>
          </p:cNvSpPr>
          <p:nvPr/>
        </p:nvSpPr>
        <p:spPr bwMode="auto">
          <a:xfrm>
            <a:off x="3178392" y="76200"/>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9" name="Group 17">
            <a:extLst>
              <a:ext uri="{FF2B5EF4-FFF2-40B4-BE49-F238E27FC236}">
                <a16:creationId xmlns:a16="http://schemas.microsoft.com/office/drawing/2014/main" id="{2B57A0BD-1C56-4DDB-8790-71F53C6BA204}"/>
              </a:ext>
            </a:extLst>
          </p:cNvPr>
          <p:cNvGrpSpPr>
            <a:grpSpLocks/>
          </p:cNvGrpSpPr>
          <p:nvPr/>
        </p:nvGrpSpPr>
        <p:grpSpPr bwMode="auto">
          <a:xfrm>
            <a:off x="21021" y="152400"/>
            <a:ext cx="9143992" cy="820701"/>
            <a:chOff x="720" y="1392"/>
            <a:chExt cx="4058" cy="480"/>
          </a:xfrm>
        </p:grpSpPr>
        <p:sp>
          <p:nvSpPr>
            <p:cNvPr id="12" name="AutoShape 4">
              <a:extLst>
                <a:ext uri="{FF2B5EF4-FFF2-40B4-BE49-F238E27FC236}">
                  <a16:creationId xmlns:a16="http://schemas.microsoft.com/office/drawing/2014/main" id="{EA4262AC-EC4F-4F74-BFCB-C2FDE7A07781}"/>
                </a:ext>
              </a:extLst>
            </p:cNvPr>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3" name="Group 19">
              <a:extLst>
                <a:ext uri="{FF2B5EF4-FFF2-40B4-BE49-F238E27FC236}">
                  <a16:creationId xmlns:a16="http://schemas.microsoft.com/office/drawing/2014/main" id="{DF2D7A12-3E2A-417C-B6E3-DBDBDAB9961E}"/>
                </a:ext>
              </a:extLst>
            </p:cNvPr>
            <p:cNvGrpSpPr>
              <a:grpSpLocks/>
            </p:cNvGrpSpPr>
            <p:nvPr/>
          </p:nvGrpSpPr>
          <p:grpSpPr bwMode="auto">
            <a:xfrm>
              <a:off x="730" y="1407"/>
              <a:ext cx="4043" cy="444"/>
              <a:chOff x="744" y="1407"/>
              <a:chExt cx="3988" cy="444"/>
            </a:xfrm>
          </p:grpSpPr>
          <p:sp>
            <p:nvSpPr>
              <p:cNvPr id="14" name="AutoShape 6">
                <a:extLst>
                  <a:ext uri="{FF2B5EF4-FFF2-40B4-BE49-F238E27FC236}">
                    <a16:creationId xmlns:a16="http://schemas.microsoft.com/office/drawing/2014/main" id="{2967EA9D-20FE-4BE0-8447-815E52471F16}"/>
                  </a:ext>
                </a:extLst>
              </p:cNvPr>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5" name="AutoShape 7">
                <a:extLst>
                  <a:ext uri="{FF2B5EF4-FFF2-40B4-BE49-F238E27FC236}">
                    <a16:creationId xmlns:a16="http://schemas.microsoft.com/office/drawing/2014/main" id="{D9AF4311-B3D5-493A-9E15-2B43C70F9086}"/>
                  </a:ext>
                </a:extLst>
              </p:cNvPr>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pic>
        <p:nvPicPr>
          <p:cNvPr id="16" name="Picture 29" descr="1">
            <a:extLst>
              <a:ext uri="{FF2B5EF4-FFF2-40B4-BE49-F238E27FC236}">
                <a16:creationId xmlns:a16="http://schemas.microsoft.com/office/drawing/2014/main" id="{24D53C0F-4E4E-4610-BABF-D426C8DD4BF9}"/>
              </a:ext>
            </a:extLst>
          </p:cNvPr>
          <p:cNvPicPr>
            <a:picLocks noChangeAspect="1" noChangeArrowheads="1"/>
          </p:cNvPicPr>
          <p:nvPr/>
        </p:nvPicPr>
        <p:blipFill>
          <a:blip r:embed="rId3">
            <a:lum bright="-6000" contrast="24000"/>
          </a:blip>
          <a:srcRect l="42606" t="64474" r="19473"/>
          <a:stretch>
            <a:fillRect/>
          </a:stretch>
        </p:blipFill>
        <p:spPr bwMode="auto">
          <a:xfrm>
            <a:off x="-76200" y="340104"/>
            <a:ext cx="685800" cy="702291"/>
          </a:xfrm>
          <a:prstGeom prst="rect">
            <a:avLst/>
          </a:prstGeom>
          <a:noFill/>
          <a:ln w="9525">
            <a:noFill/>
            <a:miter lim="800000"/>
            <a:headEnd/>
            <a:tailEnd/>
          </a:ln>
        </p:spPr>
      </p:pic>
      <p:sp>
        <p:nvSpPr>
          <p:cNvPr id="17" name="Title 2">
            <a:extLst>
              <a:ext uri="{FF2B5EF4-FFF2-40B4-BE49-F238E27FC236}">
                <a16:creationId xmlns:a16="http://schemas.microsoft.com/office/drawing/2014/main" id="{224B65F2-AD2A-46FE-BD2D-8AF746A19978}"/>
              </a:ext>
            </a:extLst>
          </p:cNvPr>
          <p:cNvSpPr>
            <a:spLocks/>
          </p:cNvSpPr>
          <p:nvPr/>
        </p:nvSpPr>
        <p:spPr bwMode="gray">
          <a:xfrm>
            <a:off x="640876" y="361124"/>
            <a:ext cx="8232481" cy="465239"/>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400" dirty="0">
                <a:effectLst>
                  <a:outerShdw blurRad="38100" dist="38100" dir="2700000" algn="tl">
                    <a:srgbClr val="C0C0C0"/>
                  </a:outerShdw>
                </a:effectLst>
                <a:latin typeface="Britannic Bold" pitchFamily="34" charset="0"/>
                <a:cs typeface="+mn-cs"/>
              </a:rPr>
              <a:t>PRODUKSI DAN NILAI KOMODITI PERIKANAN </a:t>
            </a:r>
          </a:p>
          <a:p>
            <a:pPr>
              <a:defRPr/>
            </a:pPr>
            <a:r>
              <a:rPr lang="id-ID" sz="2400" dirty="0">
                <a:effectLst>
                  <a:outerShdw blurRad="38100" dist="38100" dir="2700000" algn="tl">
                    <a:srgbClr val="C0C0C0"/>
                  </a:outerShdw>
                </a:effectLst>
                <a:latin typeface="Britannic Bold" pitchFamily="34" charset="0"/>
                <a:cs typeface="+mn-cs"/>
              </a:rPr>
              <a:t>KAB. BULELENG TAHUN 2017</a:t>
            </a:r>
          </a:p>
        </p:txBody>
      </p:sp>
    </p:spTree>
    <p:extLst>
      <p:ext uri="{BB962C8B-B14F-4D97-AF65-F5344CB8AC3E}">
        <p14:creationId xmlns:p14="http://schemas.microsoft.com/office/powerpoint/2010/main" val="4096945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16" y="4938486"/>
            <a:ext cx="2395802" cy="1661324"/>
          </a:xfrm>
          <a:prstGeom prst="rect">
            <a:avLst/>
          </a:prstGeom>
          <a:ln w="9525">
            <a:noFill/>
          </a:ln>
        </p:spPr>
      </p:pic>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31324" r="13931"/>
          <a:stretch/>
        </p:blipFill>
        <p:spPr>
          <a:xfrm>
            <a:off x="117203" y="3733800"/>
            <a:ext cx="2201486" cy="1194741"/>
          </a:xfrm>
          <a:prstGeom prst="rect">
            <a:avLst/>
          </a:prstGeom>
        </p:spPr>
      </p:pic>
      <p:pic>
        <p:nvPicPr>
          <p:cNvPr id="20" name="Picture 8" descr="http://cina.panduanwisata.com/wp-content/themes/morning/functions/theme/thumb.php?src=/blogs.dir/29/files/2013/02/0124578.jpg&amp;w=630&amp;h=350&amp;zc=1&amp;a=c"/>
          <p:cNvPicPr>
            <a:picLocks noChangeAspect="1" noChangeArrowheads="1"/>
          </p:cNvPicPr>
          <p:nvPr/>
        </p:nvPicPr>
        <p:blipFill>
          <a:blip r:embed="rId4">
            <a:extLst>
              <a:ext uri="{28A0092B-C50C-407E-A947-70E740481C1C}">
                <a14:useLocalDpi xmlns:a14="http://schemas.microsoft.com/office/drawing/2010/main" val="0"/>
              </a:ext>
            </a:extLst>
          </a:blip>
          <a:srcRect r="25674"/>
          <a:stretch>
            <a:fillRect/>
          </a:stretch>
        </p:blipFill>
        <p:spPr bwMode="auto">
          <a:xfrm>
            <a:off x="110579" y="2514601"/>
            <a:ext cx="1959521"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4301" t="6442"/>
          <a:stretch/>
        </p:blipFill>
        <p:spPr>
          <a:xfrm>
            <a:off x="117203" y="1371600"/>
            <a:ext cx="1635397" cy="1142761"/>
          </a:xfrm>
          <a:prstGeom prst="rect">
            <a:avLst/>
          </a:prstGeom>
          <a:solidFill>
            <a:srgbClr val="FF0000"/>
          </a:solidFill>
          <a:ln w="28575">
            <a:noFill/>
          </a:ln>
        </p:spPr>
      </p:pic>
      <p:pic>
        <p:nvPicPr>
          <p:cNvPr id="21"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t="4961"/>
          <a:stretch/>
        </p:blipFill>
        <p:spPr bwMode="auto">
          <a:xfrm>
            <a:off x="117203" y="281871"/>
            <a:ext cx="1547525" cy="1089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bject 2"/>
          <p:cNvSpPr/>
          <p:nvPr/>
        </p:nvSpPr>
        <p:spPr>
          <a:xfrm>
            <a:off x="2251551" y="2286000"/>
            <a:ext cx="6740049" cy="2830821"/>
          </a:xfrm>
          <a:prstGeom prst="rect">
            <a:avLst/>
          </a:prstGeom>
          <a:blipFill>
            <a:blip r:embed="rId7" cstate="print"/>
            <a:stretch>
              <a:fillRect/>
            </a:stretch>
          </a:blip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250389" y="228600"/>
            <a:ext cx="1272543" cy="6418669"/>
          </a:xfrm>
          <a:custGeom>
            <a:avLst/>
            <a:gdLst/>
            <a:ahLst/>
            <a:cxnLst/>
            <a:rect l="l" t="t" r="r" b="b"/>
            <a:pathLst>
              <a:path w="962025" h="5989955">
                <a:moveTo>
                  <a:pt x="962025" y="0"/>
                </a:moveTo>
                <a:lnTo>
                  <a:pt x="0" y="0"/>
                </a:lnTo>
                <a:lnTo>
                  <a:pt x="962025" y="5989634"/>
                </a:lnTo>
                <a:lnTo>
                  <a:pt x="962025" y="0"/>
                </a:lnTo>
                <a:close/>
              </a:path>
            </a:pathLst>
          </a:custGeom>
          <a:solidFill>
            <a:schemeClr val="accent3">
              <a:lumMod val="40000"/>
              <a:lumOff val="60000"/>
            </a:schemeClr>
          </a:solid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pic>
        <p:nvPicPr>
          <p:cNvPr id="16" name="Picture 15"/>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3801" y="779548"/>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9" cstate="print"/>
          <a:srcRect/>
          <a:stretch>
            <a:fillRect/>
          </a:stretch>
        </p:blipFill>
        <p:spPr bwMode="auto">
          <a:xfrm>
            <a:off x="6019801" y="544284"/>
            <a:ext cx="1515268" cy="1450989"/>
          </a:xfrm>
          <a:prstGeom prst="rect">
            <a:avLst/>
          </a:prstGeom>
          <a:ln>
            <a:noFill/>
          </a:ln>
          <a:effectLst>
            <a:outerShdw blurRad="292100" dist="139700" dir="2700000" algn="tl" rotWithShape="0">
              <a:srgbClr val="333333">
                <a:alpha val="65000"/>
              </a:srgbClr>
            </a:outerShdw>
          </a:effectLst>
        </p:spPr>
      </p:pic>
      <p:sp>
        <p:nvSpPr>
          <p:cNvPr id="13" name="object 13"/>
          <p:cNvSpPr txBox="1"/>
          <p:nvPr/>
        </p:nvSpPr>
        <p:spPr>
          <a:xfrm>
            <a:off x="2387600" y="2703240"/>
            <a:ext cx="6604000" cy="2215991"/>
          </a:xfrm>
          <a:prstGeom prst="rect">
            <a:avLst/>
          </a:prstGeom>
        </p:spPr>
        <p:txBody>
          <a:bodyPr vert="horz" wrap="square" lIns="0" tIns="0" rIns="0" bIns="0" rtlCol="0">
            <a:spAutoFit/>
          </a:bodyPr>
          <a:lstStyle/>
          <a:p>
            <a:pPr marL="11233" marR="4493" lvl="0" indent="0" defTabSz="808787"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0" normalizeH="0" baseline="0" noProof="0" dirty="0">
                <a:ln>
                  <a:noFill/>
                </a:ln>
                <a:solidFill>
                  <a:prstClr val="black"/>
                </a:solidFill>
                <a:effectLst/>
                <a:uLnTx/>
                <a:uFillTx/>
                <a:latin typeface="Cambria"/>
                <a:cs typeface="Cambria"/>
              </a:rPr>
              <a:t>STRATEGI PEMBANGUNAN PERIKANAN BULELENG DA</a:t>
            </a:r>
            <a:r>
              <a:rPr lang="id-ID" sz="3600" b="1" dirty="0">
                <a:solidFill>
                  <a:prstClr val="black"/>
                </a:solidFill>
                <a:latin typeface="Cambria"/>
                <a:cs typeface="Cambria"/>
              </a:rPr>
              <a:t>LAM PENCAPAIAN VISI – MISI PEMBANGUNAN BULELENG</a:t>
            </a:r>
            <a:endParaRPr kumimoji="0" sz="3600" b="1" i="0" u="none" strike="noStrike" kern="1200" cap="none" spc="0" normalizeH="0" baseline="0" noProof="0" dirty="0">
              <a:ln>
                <a:noFill/>
              </a:ln>
              <a:solidFill>
                <a:prstClr val="black"/>
              </a:solidFill>
              <a:effectLst/>
              <a:uLnTx/>
              <a:uFillTx/>
              <a:latin typeface="Cambria"/>
              <a:cs typeface="Cambria"/>
            </a:endParaRPr>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856671">
            <a:off x="6795570" y="5269669"/>
            <a:ext cx="1882416" cy="1325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8" name="object 12"/>
          <p:cNvSpPr/>
          <p:nvPr/>
        </p:nvSpPr>
        <p:spPr>
          <a:xfrm>
            <a:off x="2484832" y="5274997"/>
            <a:ext cx="6506768" cy="59003"/>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defTabSz="808787"/>
            <a:endParaRPr sz="1592">
              <a:solidFill>
                <a:prstClr val="black"/>
              </a:solidFill>
              <a:latin typeface="Calibri"/>
            </a:endParaRPr>
          </a:p>
        </p:txBody>
      </p:sp>
      <p:sp>
        <p:nvSpPr>
          <p:cNvPr id="30" name="object 11"/>
          <p:cNvSpPr/>
          <p:nvPr/>
        </p:nvSpPr>
        <p:spPr>
          <a:xfrm>
            <a:off x="2484832" y="5167365"/>
            <a:ext cx="6506767" cy="5773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endParaRPr/>
          </a:p>
        </p:txBody>
      </p:sp>
    </p:spTree>
    <p:extLst>
      <p:ext uri="{BB962C8B-B14F-4D97-AF65-F5344CB8AC3E}">
        <p14:creationId xmlns:p14="http://schemas.microsoft.com/office/powerpoint/2010/main" val="4191321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lowchart: Process 11"/>
          <p:cNvSpPr/>
          <p:nvPr/>
        </p:nvSpPr>
        <p:spPr>
          <a:xfrm>
            <a:off x="5029192" y="0"/>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980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1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158173"/>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PERUBAHAN PARADIGMA PEMBANGUNAN PERIKANAN – IMPLIKASI UU 23 TAHUN 2014</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133348"/>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1</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22533" y="1035842"/>
            <a:ext cx="9098933" cy="129266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id-ID" dirty="0">
                <a:solidFill>
                  <a:srgbClr val="FF0000"/>
                </a:solidFill>
              </a:rPr>
              <a:t>Terbitnya UU 23/ 2014 tentang Pemerintahan Daerah yang telah menghapuskan pengelolaan laut di kabupaten mewajibkan dilakukannya Perubahan Paradigma Pembangunan Perikanan dari:</a:t>
            </a:r>
          </a:p>
          <a:p>
            <a:pPr algn="ctr"/>
            <a:r>
              <a:rPr lang="id-ID" sz="2400" b="1" dirty="0">
                <a:solidFill>
                  <a:srgbClr val="FF0000"/>
                </a:solidFill>
              </a:rPr>
              <a:t>MARINE BASE ORIENTED KE CONTINENTAL BASE ORIENTED</a:t>
            </a:r>
          </a:p>
        </p:txBody>
      </p:sp>
      <p:sp>
        <p:nvSpPr>
          <p:cNvPr id="3" name="TextBox 2">
            <a:extLst>
              <a:ext uri="{FF2B5EF4-FFF2-40B4-BE49-F238E27FC236}">
                <a16:creationId xmlns:a16="http://schemas.microsoft.com/office/drawing/2014/main" id="{59987420-DCBD-41EC-906D-F1C1C39C500D}"/>
              </a:ext>
            </a:extLst>
          </p:cNvPr>
          <p:cNvSpPr txBox="1"/>
          <p:nvPr/>
        </p:nvSpPr>
        <p:spPr>
          <a:xfrm>
            <a:off x="0" y="2647948"/>
            <a:ext cx="9143992" cy="166199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ctr">
              <a:buFont typeface="+mj-lt"/>
              <a:buAutoNum type="arabicPeriod"/>
            </a:pPr>
            <a:r>
              <a:rPr lang="id-ID" sz="1700" dirty="0"/>
              <a:t>Pembangunan Perikanan Tangkap Skala Kecil yang masih menjadi kewenangan di Kab tetap dijalankan dengan optimal melalui peningkatan kualitas sarana prasarana perikanan tangkap skala kecil </a:t>
            </a:r>
            <a:r>
              <a:rPr lang="id-ID" sz="1700" i="1" dirty="0"/>
              <a:t>(jukung/ mesin/ alat tangkap/ alat bantu)</a:t>
            </a:r>
            <a:r>
              <a:rPr lang="id-ID" sz="1700" dirty="0"/>
              <a:t> dan perbaikan tata kelolanya </a:t>
            </a:r>
            <a:r>
              <a:rPr lang="id-ID" sz="1700" i="1" dirty="0"/>
              <a:t>(penataan tempat pelelangan dan pantai pendaratan/ tempat labuh). </a:t>
            </a:r>
            <a:r>
              <a:rPr lang="id-ID" sz="1700" i="1" dirty="0">
                <a:solidFill>
                  <a:srgbClr val="FF0000"/>
                </a:solidFill>
              </a:rPr>
              <a:t>Sampai saat ini program pengembangan perikanan tangkap masih mendapat alokasi anggaran terbesar (tahun 2019 sebesar Rp. 787 juta melalui anggaran DAK berupa bantuan perahu lengkap dengan alat bantu sebanyak 9 unit)</a:t>
            </a:r>
          </a:p>
        </p:txBody>
      </p:sp>
      <p:sp>
        <p:nvSpPr>
          <p:cNvPr id="4" name="Arrow: Down 3">
            <a:extLst>
              <a:ext uri="{FF2B5EF4-FFF2-40B4-BE49-F238E27FC236}">
                <a16:creationId xmlns:a16="http://schemas.microsoft.com/office/drawing/2014/main" id="{0499ED06-308B-4AA9-93F5-FDCC3A91968D}"/>
              </a:ext>
            </a:extLst>
          </p:cNvPr>
          <p:cNvSpPr/>
          <p:nvPr/>
        </p:nvSpPr>
        <p:spPr>
          <a:xfrm>
            <a:off x="4343400" y="2419348"/>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a:extLst>
              <a:ext uri="{FF2B5EF4-FFF2-40B4-BE49-F238E27FC236}">
                <a16:creationId xmlns:a16="http://schemas.microsoft.com/office/drawing/2014/main" id="{D4290878-E365-487B-B993-828BE7A1B58A}"/>
              </a:ext>
            </a:extLst>
          </p:cNvPr>
          <p:cNvSpPr txBox="1"/>
          <p:nvPr/>
        </p:nvSpPr>
        <p:spPr>
          <a:xfrm>
            <a:off x="-3041" y="4419600"/>
            <a:ext cx="9143992" cy="140038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6075" indent="-346075" algn="ctr">
              <a:buFont typeface="+mj-lt"/>
              <a:buAutoNum type="arabicPeriod" startAt="2"/>
              <a:tabLst>
                <a:tab pos="346075" algn="l"/>
              </a:tabLst>
            </a:pPr>
            <a:r>
              <a:rPr lang="id-ID" sz="1700" dirty="0"/>
              <a:t>Program lainnya yang memang sudah tidak menjadi kewenangan kabupaten seperti penataan kawasan laut dilakukan melalui optimalisasi koordinasi dengan pihak </a:t>
            </a:r>
            <a:r>
              <a:rPr lang="id-ID" sz="1700" dirty="0" err="1"/>
              <a:t>propinsi</a:t>
            </a:r>
            <a:r>
              <a:rPr lang="id-ID" sz="1700" dirty="0"/>
              <a:t> dan ikut serta mengawal pengelolaan laut dengan ikut aktif dalam pokja-pokja di tingkat </a:t>
            </a:r>
            <a:r>
              <a:rPr lang="id-ID" sz="1700" dirty="0" err="1"/>
              <a:t>propinsi</a:t>
            </a:r>
            <a:r>
              <a:rPr lang="id-ID" sz="1700" dirty="0"/>
              <a:t> untuk memastikan bahwa segala sesuatunya masih berjalan sesuai dengan Visi-Misi Pembangunan Buleleng</a:t>
            </a:r>
          </a:p>
        </p:txBody>
      </p:sp>
      <p:sp>
        <p:nvSpPr>
          <p:cNvPr id="24" name="TextBox 23">
            <a:extLst>
              <a:ext uri="{FF2B5EF4-FFF2-40B4-BE49-F238E27FC236}">
                <a16:creationId xmlns:a16="http://schemas.microsoft.com/office/drawing/2014/main" id="{ADDD6886-CCBC-4BEC-B5B9-4C3B4DD7860F}"/>
              </a:ext>
            </a:extLst>
          </p:cNvPr>
          <p:cNvSpPr txBox="1"/>
          <p:nvPr/>
        </p:nvSpPr>
        <p:spPr>
          <a:xfrm>
            <a:off x="4491" y="5867400"/>
            <a:ext cx="9143992" cy="87716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346075" indent="-346075" algn="ctr">
              <a:buFont typeface="+mj-lt"/>
              <a:buAutoNum type="arabicPeriod" startAt="3"/>
              <a:tabLst>
                <a:tab pos="346075" algn="l"/>
              </a:tabLst>
            </a:pPr>
            <a:r>
              <a:rPr lang="id-ID" sz="1700" dirty="0"/>
              <a:t>Untuk kegiatan konservasi laut, dilakukan optimalisasi koordinasi dengan propinsi dan mendorong desa-desa untuk melaksanakan upaya-upaya konservasi (UU 6/2014 memberikan desa untuk melaksanakan hal ini), termasuk menyerahkan beberapa aset kantor berupa alat selam ke desa</a:t>
            </a:r>
          </a:p>
        </p:txBody>
      </p:sp>
    </p:spTree>
    <p:extLst>
      <p:ext uri="{BB962C8B-B14F-4D97-AF65-F5344CB8AC3E}">
        <p14:creationId xmlns:p14="http://schemas.microsoft.com/office/powerpoint/2010/main" val="2158147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lowchart: Process 11"/>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482025"/>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457200"/>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52399" y="1295400"/>
            <a:ext cx="4114801"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NILA</a:t>
            </a:r>
          </a:p>
        </p:txBody>
      </p:sp>
      <p:sp>
        <p:nvSpPr>
          <p:cNvPr id="21" name="TextBox 20">
            <a:extLst>
              <a:ext uri="{FF2B5EF4-FFF2-40B4-BE49-F238E27FC236}">
                <a16:creationId xmlns:a16="http://schemas.microsoft.com/office/drawing/2014/main" id="{D380EC7F-16BA-4FA1-917B-141BE9570E0D}"/>
              </a:ext>
            </a:extLst>
          </p:cNvPr>
          <p:cNvSpPr txBox="1"/>
          <p:nvPr/>
        </p:nvSpPr>
        <p:spPr>
          <a:xfrm>
            <a:off x="152399" y="1905000"/>
            <a:ext cx="8839201" cy="87716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id-ID" sz="1700" dirty="0"/>
              <a:t>Jangka Pendek: Fokus pada pembenihan serta penggelondongan (sampai ukuran 7-10cm) untuk selanjutnya dikirim ke Danau Batur </a:t>
            </a:r>
            <a:r>
              <a:rPr lang="id-ID" sz="1700" i="1" dirty="0"/>
              <a:t>(permintaan benih Nila gelondongan Batur mencapai 25 </a:t>
            </a:r>
            <a:r>
              <a:rPr lang="id-ID" sz="1700" i="1" dirty="0" err="1"/>
              <a:t>jt</a:t>
            </a:r>
            <a:r>
              <a:rPr lang="id-ID" sz="1700" i="1" dirty="0"/>
              <a:t> benih/ tahun yang baru dapat dipenuhi oleh pembudidaya di Bali sekitar 8 </a:t>
            </a:r>
            <a:r>
              <a:rPr lang="id-ID" sz="1700" i="1" dirty="0" err="1"/>
              <a:t>jt</a:t>
            </a:r>
            <a:r>
              <a:rPr lang="id-ID" sz="1700" i="1" dirty="0"/>
              <a:t> </a:t>
            </a:r>
            <a:r>
              <a:rPr lang="id-ID" sz="1700" i="1" dirty="0" err="1"/>
              <a:t>an</a:t>
            </a:r>
            <a:r>
              <a:rPr lang="id-ID" sz="1700" i="1" dirty="0"/>
              <a:t> benih/ tahun).  </a:t>
            </a:r>
            <a:endParaRPr lang="id-ID" sz="1700" i="1" dirty="0">
              <a:solidFill>
                <a:srgbClr val="FF0000"/>
              </a:solidFill>
            </a:endParaRPr>
          </a:p>
        </p:txBody>
      </p:sp>
      <p:sp>
        <p:nvSpPr>
          <p:cNvPr id="3" name="Arrow: Down 2">
            <a:extLst>
              <a:ext uri="{FF2B5EF4-FFF2-40B4-BE49-F238E27FC236}">
                <a16:creationId xmlns:a16="http://schemas.microsoft.com/office/drawing/2014/main" id="{DA2293D4-4254-4BA2-9A8A-8CA561D5E2A9}"/>
              </a:ext>
            </a:extLst>
          </p:cNvPr>
          <p:cNvSpPr/>
          <p:nvPr/>
        </p:nvSpPr>
        <p:spPr>
          <a:xfrm>
            <a:off x="457200" y="2901434"/>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a:extLst>
              <a:ext uri="{FF2B5EF4-FFF2-40B4-BE49-F238E27FC236}">
                <a16:creationId xmlns:a16="http://schemas.microsoft.com/office/drawing/2014/main" id="{F92BFF94-9986-4C43-8D38-44FA96D8920D}"/>
              </a:ext>
            </a:extLst>
          </p:cNvPr>
          <p:cNvSpPr txBox="1"/>
          <p:nvPr/>
        </p:nvSpPr>
        <p:spPr>
          <a:xfrm>
            <a:off x="827690" y="2831068"/>
            <a:ext cx="2275816" cy="369332"/>
          </a:xfrm>
          <a:prstGeom prst="rect">
            <a:avLst/>
          </a:prstGeom>
          <a:noFill/>
        </p:spPr>
        <p:txBody>
          <a:bodyPr wrap="none" rtlCol="0">
            <a:spAutoFit/>
          </a:bodyPr>
          <a:lstStyle/>
          <a:p>
            <a:r>
              <a:rPr lang="id-ID" dirty="0"/>
              <a:t>Dilaksanakan dengan: </a:t>
            </a:r>
          </a:p>
        </p:txBody>
      </p:sp>
      <p:sp>
        <p:nvSpPr>
          <p:cNvPr id="23" name="TextBox 22">
            <a:extLst>
              <a:ext uri="{FF2B5EF4-FFF2-40B4-BE49-F238E27FC236}">
                <a16:creationId xmlns:a16="http://schemas.microsoft.com/office/drawing/2014/main" id="{039D9A79-D806-4E80-A1C0-F6DA1EDFE4BC}"/>
              </a:ext>
            </a:extLst>
          </p:cNvPr>
          <p:cNvSpPr txBox="1"/>
          <p:nvPr/>
        </p:nvSpPr>
        <p:spPr>
          <a:xfrm>
            <a:off x="446691" y="3200400"/>
            <a:ext cx="8544910" cy="113877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a:buFont typeface="+mj-lt"/>
              <a:buAutoNum type="arabicPeriod"/>
            </a:pPr>
            <a:r>
              <a:rPr lang="id-ID" sz="1700" dirty="0"/>
              <a:t>Membangun sentra-sentra pembenihan di 3 wilayah utama (semester 1/2019)</a:t>
            </a:r>
          </a:p>
          <a:p>
            <a:pPr marL="346075" algn="just">
              <a:buFont typeface="Wingdings" panose="05000000000000000000" pitchFamily="2" charset="2"/>
              <a:buChar char="Ø"/>
              <a:tabLst>
                <a:tab pos="682625" algn="l"/>
              </a:tabLst>
            </a:pPr>
            <a:r>
              <a:rPr lang="id-ID" sz="1700" i="1" dirty="0">
                <a:solidFill>
                  <a:schemeClr val="tx1"/>
                </a:solidFill>
              </a:rPr>
              <a:t>	</a:t>
            </a:r>
            <a:r>
              <a:rPr lang="id-ID" sz="1700" dirty="0">
                <a:solidFill>
                  <a:schemeClr val="tx1"/>
                </a:solidFill>
              </a:rPr>
              <a:t>Wilayah Barat, pusat di BBI </a:t>
            </a:r>
            <a:r>
              <a:rPr lang="id-ID" sz="1700" dirty="0" err="1">
                <a:solidFill>
                  <a:schemeClr val="tx1"/>
                </a:solidFill>
              </a:rPr>
              <a:t>Ringdikit</a:t>
            </a:r>
            <a:endParaRPr lang="id-ID" sz="1700" dirty="0">
              <a:solidFill>
                <a:schemeClr val="tx1"/>
              </a:solidFill>
            </a:endParaRPr>
          </a:p>
          <a:p>
            <a:pPr marL="682625" lvl="1" indent="-336550" algn="just">
              <a:buFont typeface="Wingdings" panose="05000000000000000000" pitchFamily="2" charset="2"/>
              <a:buChar char="Ø"/>
              <a:tabLst>
                <a:tab pos="746125" algn="l"/>
              </a:tabLst>
            </a:pPr>
            <a:r>
              <a:rPr lang="id-ID" sz="1700" i="1" dirty="0">
                <a:solidFill>
                  <a:srgbClr val="FF0000"/>
                </a:solidFill>
              </a:rPr>
              <a:t>Wilayah Tengah, pusat di </a:t>
            </a:r>
            <a:r>
              <a:rPr lang="id-ID" sz="1700" i="1" dirty="0" err="1">
                <a:solidFill>
                  <a:srgbClr val="FF0000"/>
                </a:solidFill>
              </a:rPr>
              <a:t>Silangjana</a:t>
            </a:r>
            <a:r>
              <a:rPr lang="id-ID" sz="1700" i="1" dirty="0">
                <a:solidFill>
                  <a:srgbClr val="FF0000"/>
                </a:solidFill>
              </a:rPr>
              <a:t> didukung UPR di </a:t>
            </a:r>
            <a:r>
              <a:rPr lang="id-ID" sz="1700" i="1" dirty="0" err="1">
                <a:solidFill>
                  <a:srgbClr val="FF0000"/>
                </a:solidFill>
              </a:rPr>
              <a:t>Ambengan</a:t>
            </a:r>
            <a:endParaRPr lang="id-ID" sz="1700" i="1" dirty="0">
              <a:solidFill>
                <a:srgbClr val="FF0000"/>
              </a:solidFill>
            </a:endParaRPr>
          </a:p>
          <a:p>
            <a:pPr marL="682625" lvl="1" indent="-336550" algn="just">
              <a:buFont typeface="Wingdings" panose="05000000000000000000" pitchFamily="2" charset="2"/>
              <a:buChar char="Ø"/>
              <a:tabLst>
                <a:tab pos="746125" algn="l"/>
              </a:tabLst>
            </a:pPr>
            <a:r>
              <a:rPr lang="id-ID" sz="1700" i="1" dirty="0">
                <a:solidFill>
                  <a:srgbClr val="FF0000"/>
                </a:solidFill>
              </a:rPr>
              <a:t>Wilayah Timur, pusat di </a:t>
            </a:r>
            <a:r>
              <a:rPr lang="id-ID" sz="1700" i="1" dirty="0" err="1">
                <a:solidFill>
                  <a:srgbClr val="FF0000"/>
                </a:solidFill>
              </a:rPr>
              <a:t>Bebetin</a:t>
            </a:r>
            <a:r>
              <a:rPr lang="id-ID" sz="1700" i="1" dirty="0">
                <a:solidFill>
                  <a:srgbClr val="FF0000"/>
                </a:solidFill>
              </a:rPr>
              <a:t> didukung oleh Sudaji dan </a:t>
            </a:r>
            <a:r>
              <a:rPr lang="id-ID" sz="1700" i="1" dirty="0" err="1">
                <a:solidFill>
                  <a:srgbClr val="FF0000"/>
                </a:solidFill>
              </a:rPr>
              <a:t>Pakisan</a:t>
            </a:r>
            <a:r>
              <a:rPr lang="id-ID" sz="1700" i="1" dirty="0">
                <a:solidFill>
                  <a:srgbClr val="FF0000"/>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914399" y="4800600"/>
            <a:ext cx="8077201" cy="192360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BBI </a:t>
            </a:r>
            <a:r>
              <a:rPr lang="id-ID" sz="1700" dirty="0" err="1">
                <a:solidFill>
                  <a:schemeClr val="tx1"/>
                </a:solidFill>
              </a:rPr>
              <a:t>Ringdikit</a:t>
            </a:r>
            <a:r>
              <a:rPr lang="id-ID" sz="1700" dirty="0">
                <a:solidFill>
                  <a:schemeClr val="tx1"/>
                </a:solidFill>
              </a:rPr>
              <a:t> - siap untuk produksi benih dan tahun 2019 telah dianggarkan perbaikan saluran, kolam, pengadaan pakan dan pergantian induk (sudah tua-tua)</a:t>
            </a:r>
          </a:p>
          <a:p>
            <a:pPr marL="346075" lvl="1" indent="-293688" algn="just">
              <a:buFont typeface="Wingdings" panose="05000000000000000000" pitchFamily="2" charset="2"/>
              <a:buChar char="Ø"/>
              <a:tabLst>
                <a:tab pos="346075" algn="l"/>
              </a:tabLst>
            </a:pPr>
            <a:r>
              <a:rPr lang="id-ID" sz="1700" i="1" dirty="0">
                <a:solidFill>
                  <a:srgbClr val="FF0000"/>
                </a:solidFill>
              </a:rPr>
              <a:t>Untuk Tengah (</a:t>
            </a:r>
            <a:r>
              <a:rPr lang="id-ID" sz="1700" i="1" dirty="0" err="1">
                <a:solidFill>
                  <a:srgbClr val="FF0000"/>
                </a:solidFill>
              </a:rPr>
              <a:t>Silangjana</a:t>
            </a:r>
            <a:r>
              <a:rPr lang="id-ID" sz="1700" i="1" dirty="0">
                <a:solidFill>
                  <a:srgbClr val="FF0000"/>
                </a:solidFill>
              </a:rPr>
              <a:t>) - perlu pergantian induk dan disertai dengan pengadaan pakan dll. Belum dianggarkan - keterbatasan anggaran </a:t>
            </a:r>
          </a:p>
          <a:p>
            <a:pPr marL="346075" lvl="1" indent="-293688" algn="just">
              <a:buFont typeface="Wingdings" panose="05000000000000000000" pitchFamily="2" charset="2"/>
              <a:buChar char="Ø"/>
              <a:tabLst>
                <a:tab pos="346075" algn="l"/>
              </a:tabLst>
            </a:pPr>
            <a:r>
              <a:rPr lang="id-ID" sz="1700" i="1" dirty="0">
                <a:solidFill>
                  <a:srgbClr val="FF0000"/>
                </a:solidFill>
              </a:rPr>
              <a:t>Wilayah Timur (</a:t>
            </a:r>
            <a:r>
              <a:rPr lang="id-ID" sz="1700" i="1" dirty="0" err="1">
                <a:solidFill>
                  <a:srgbClr val="FF0000"/>
                </a:solidFill>
              </a:rPr>
              <a:t>Bebetin</a:t>
            </a:r>
            <a:r>
              <a:rPr lang="id-ID" sz="1700" i="1" dirty="0">
                <a:solidFill>
                  <a:srgbClr val="FF0000"/>
                </a:solidFill>
              </a:rPr>
              <a:t>) – perlu pergantian induk dan disertai dengan pengadaan pakan dll. Sudaji dan </a:t>
            </a:r>
            <a:r>
              <a:rPr lang="id-ID" sz="1700" i="1" dirty="0" err="1">
                <a:solidFill>
                  <a:srgbClr val="FF0000"/>
                </a:solidFill>
              </a:rPr>
              <a:t>Pakisan</a:t>
            </a:r>
            <a:r>
              <a:rPr lang="id-ID" sz="1700" i="1" dirty="0">
                <a:solidFill>
                  <a:srgbClr val="FF0000"/>
                </a:solidFill>
              </a:rPr>
              <a:t> perlu dibangun UPR. Belum dianggarkan - keterbatasan anggaran</a:t>
            </a:r>
          </a:p>
        </p:txBody>
      </p:sp>
      <p:sp>
        <p:nvSpPr>
          <p:cNvPr id="25" name="Arrow: Down 24">
            <a:extLst>
              <a:ext uri="{FF2B5EF4-FFF2-40B4-BE49-F238E27FC236}">
                <a16:creationId xmlns:a16="http://schemas.microsoft.com/office/drawing/2014/main" id="{2B2904D9-318A-4E94-8176-82249FC1C57D}"/>
              </a:ext>
            </a:extLst>
          </p:cNvPr>
          <p:cNvSpPr/>
          <p:nvPr/>
        </p:nvSpPr>
        <p:spPr>
          <a:xfrm>
            <a:off x="990600" y="4522742"/>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1351574" y="4419600"/>
            <a:ext cx="1696426" cy="369332"/>
          </a:xfrm>
          <a:prstGeom prst="rect">
            <a:avLst/>
          </a:prstGeom>
          <a:noFill/>
        </p:spPr>
        <p:txBody>
          <a:bodyPr wrap="none" rtlCol="0">
            <a:spAutoFit/>
          </a:bodyPr>
          <a:lstStyle/>
          <a:p>
            <a:r>
              <a:rPr lang="id-ID" dirty="0"/>
              <a:t>Kondisi saat ini: </a:t>
            </a:r>
          </a:p>
        </p:txBody>
      </p:sp>
    </p:spTree>
    <p:extLst>
      <p:ext uri="{BB962C8B-B14F-4D97-AF65-F5344CB8AC3E}">
        <p14:creationId xmlns:p14="http://schemas.microsoft.com/office/powerpoint/2010/main" val="757207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lowchart: Process 11"/>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482025"/>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457200"/>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52399" y="1295400"/>
            <a:ext cx="4114801"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NILA</a:t>
            </a:r>
          </a:p>
        </p:txBody>
      </p:sp>
      <p:sp>
        <p:nvSpPr>
          <p:cNvPr id="23" name="TextBox 22">
            <a:extLst>
              <a:ext uri="{FF2B5EF4-FFF2-40B4-BE49-F238E27FC236}">
                <a16:creationId xmlns:a16="http://schemas.microsoft.com/office/drawing/2014/main" id="{039D9A79-D806-4E80-A1C0-F6DA1EDFE4BC}"/>
              </a:ext>
            </a:extLst>
          </p:cNvPr>
          <p:cNvSpPr txBox="1"/>
          <p:nvPr/>
        </p:nvSpPr>
        <p:spPr>
          <a:xfrm>
            <a:off x="446691" y="2057400"/>
            <a:ext cx="8544910" cy="140038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a:buFont typeface="+mj-lt"/>
              <a:buAutoNum type="arabicPeriod" startAt="2"/>
            </a:pPr>
            <a:r>
              <a:rPr lang="id-ID" sz="1700" dirty="0"/>
              <a:t>Membangun sentra-sentra pendederan/ </a:t>
            </a:r>
            <a:r>
              <a:rPr lang="id-ID" sz="1700" dirty="0" err="1"/>
              <a:t>pengelondongan</a:t>
            </a:r>
            <a:r>
              <a:rPr lang="id-ID" sz="1700" dirty="0"/>
              <a:t> di 3 wilayah utama (semester II/2019)</a:t>
            </a:r>
          </a:p>
          <a:p>
            <a:pPr marL="346075" algn="just">
              <a:buFont typeface="Wingdings" panose="05000000000000000000" pitchFamily="2" charset="2"/>
              <a:buChar char="Ø"/>
              <a:tabLst>
                <a:tab pos="682625" algn="l"/>
              </a:tabLst>
            </a:pPr>
            <a:r>
              <a:rPr lang="id-ID" sz="1700" i="1" dirty="0">
                <a:solidFill>
                  <a:schemeClr val="tx1"/>
                </a:solidFill>
              </a:rPr>
              <a:t>	</a:t>
            </a:r>
            <a:r>
              <a:rPr lang="id-ID" sz="1700" dirty="0">
                <a:solidFill>
                  <a:schemeClr val="tx1"/>
                </a:solidFill>
              </a:rPr>
              <a:t>Wilayah Barat, </a:t>
            </a:r>
            <a:r>
              <a:rPr lang="id-ID" sz="1700" dirty="0" err="1">
                <a:solidFill>
                  <a:schemeClr val="tx1"/>
                </a:solidFill>
              </a:rPr>
              <a:t>Seririt</a:t>
            </a:r>
            <a:r>
              <a:rPr lang="id-ID" sz="1700" dirty="0">
                <a:solidFill>
                  <a:schemeClr val="tx1"/>
                </a:solidFill>
              </a:rPr>
              <a:t>, </a:t>
            </a:r>
            <a:r>
              <a:rPr lang="id-ID" sz="1700" dirty="0" err="1">
                <a:solidFill>
                  <a:schemeClr val="tx1"/>
                </a:solidFill>
              </a:rPr>
              <a:t>Busungbiu</a:t>
            </a:r>
            <a:r>
              <a:rPr lang="id-ID" sz="1700" dirty="0">
                <a:solidFill>
                  <a:schemeClr val="tx1"/>
                </a:solidFill>
              </a:rPr>
              <a:t>, Banjar</a:t>
            </a:r>
          </a:p>
          <a:p>
            <a:pPr marL="682625" lvl="1" indent="-336550" algn="just">
              <a:buFont typeface="Wingdings" panose="05000000000000000000" pitchFamily="2" charset="2"/>
              <a:buChar char="Ø"/>
              <a:tabLst>
                <a:tab pos="746125" algn="l"/>
              </a:tabLst>
            </a:pPr>
            <a:r>
              <a:rPr lang="id-ID" sz="1700" i="1" dirty="0">
                <a:solidFill>
                  <a:schemeClr val="tx1"/>
                </a:solidFill>
              </a:rPr>
              <a:t>Wilayah Tengah, </a:t>
            </a:r>
            <a:r>
              <a:rPr lang="id-ID" sz="1700" i="1" dirty="0" err="1">
                <a:solidFill>
                  <a:schemeClr val="tx1"/>
                </a:solidFill>
              </a:rPr>
              <a:t>Sukasada</a:t>
            </a:r>
            <a:endParaRPr lang="id-ID" sz="1700" i="1" dirty="0">
              <a:solidFill>
                <a:schemeClr val="tx1"/>
              </a:solidFill>
            </a:endParaRPr>
          </a:p>
          <a:p>
            <a:pPr marL="682625" lvl="1" indent="-336550" algn="just">
              <a:buFont typeface="Wingdings" panose="05000000000000000000" pitchFamily="2" charset="2"/>
              <a:buChar char="Ø"/>
              <a:tabLst>
                <a:tab pos="746125" algn="l"/>
              </a:tabLst>
            </a:pPr>
            <a:r>
              <a:rPr lang="id-ID" sz="1700" i="1" dirty="0">
                <a:solidFill>
                  <a:schemeClr val="tx1"/>
                </a:solidFill>
              </a:rPr>
              <a:t>Wilayah Timur, Sawan, </a:t>
            </a:r>
            <a:r>
              <a:rPr lang="id-ID" sz="1700" i="1" dirty="0" err="1">
                <a:solidFill>
                  <a:schemeClr val="tx1"/>
                </a:solidFill>
              </a:rPr>
              <a:t>Kubutambahan</a:t>
            </a:r>
            <a:r>
              <a:rPr lang="id-ID" sz="1700" i="1" dirty="0">
                <a:solidFill>
                  <a:schemeClr val="tx1"/>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913963" y="4038600"/>
            <a:ext cx="8077637" cy="61555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Wilayah Barat, Tengah, </a:t>
            </a:r>
            <a:r>
              <a:rPr lang="id-ID" sz="1700" dirty="0" err="1">
                <a:solidFill>
                  <a:schemeClr val="tx1"/>
                </a:solidFill>
              </a:rPr>
              <a:t>Timut</a:t>
            </a:r>
            <a:r>
              <a:rPr lang="id-ID" sz="1700" dirty="0">
                <a:solidFill>
                  <a:schemeClr val="tx1"/>
                </a:solidFill>
              </a:rPr>
              <a:t>: telah terdapat beberapa kelompok pembudidaya, namun saat ini lebih fokus di pembesaran dan tidak berjalan optimal.</a:t>
            </a:r>
          </a:p>
        </p:txBody>
      </p:sp>
      <p:sp>
        <p:nvSpPr>
          <p:cNvPr id="25" name="Arrow: Down 24">
            <a:extLst>
              <a:ext uri="{FF2B5EF4-FFF2-40B4-BE49-F238E27FC236}">
                <a16:creationId xmlns:a16="http://schemas.microsoft.com/office/drawing/2014/main" id="{2B2904D9-318A-4E94-8176-82249FC1C57D}"/>
              </a:ext>
            </a:extLst>
          </p:cNvPr>
          <p:cNvSpPr/>
          <p:nvPr/>
        </p:nvSpPr>
        <p:spPr>
          <a:xfrm>
            <a:off x="990600" y="3684542"/>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1351574" y="3581400"/>
            <a:ext cx="1696426" cy="369332"/>
          </a:xfrm>
          <a:prstGeom prst="rect">
            <a:avLst/>
          </a:prstGeom>
          <a:noFill/>
        </p:spPr>
        <p:txBody>
          <a:bodyPr wrap="none" rtlCol="0">
            <a:spAutoFit/>
          </a:bodyPr>
          <a:lstStyle/>
          <a:p>
            <a:r>
              <a:rPr lang="id-ID" dirty="0"/>
              <a:t>Kondisi saat ini: </a:t>
            </a:r>
          </a:p>
        </p:txBody>
      </p:sp>
      <p:sp>
        <p:nvSpPr>
          <p:cNvPr id="27" name="TextBox 26">
            <a:extLst>
              <a:ext uri="{FF2B5EF4-FFF2-40B4-BE49-F238E27FC236}">
                <a16:creationId xmlns:a16="http://schemas.microsoft.com/office/drawing/2014/main" id="{0C57FD5C-8115-4616-8534-80C30E3ACFA9}"/>
              </a:ext>
            </a:extLst>
          </p:cNvPr>
          <p:cNvSpPr txBox="1"/>
          <p:nvPr/>
        </p:nvSpPr>
        <p:spPr>
          <a:xfrm>
            <a:off x="913963" y="5161339"/>
            <a:ext cx="8077637" cy="140038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i="1" dirty="0" err="1">
                <a:solidFill>
                  <a:srgbClr val="FF0000"/>
                </a:solidFill>
              </a:rPr>
              <a:t>Optimaliasi</a:t>
            </a:r>
            <a:r>
              <a:rPr lang="id-ID" sz="1700" i="1" dirty="0">
                <a:solidFill>
                  <a:srgbClr val="FF0000"/>
                </a:solidFill>
              </a:rPr>
              <a:t> kelompok-kelompok yang ada sehingga siap untuk pendederan, bantuan benih dari BBI dan bantuan pakan (belum dianggarkan)</a:t>
            </a:r>
          </a:p>
          <a:p>
            <a:pPr marL="346075" indent="-293688" algn="just">
              <a:buFont typeface="Wingdings" panose="05000000000000000000" pitchFamily="2" charset="2"/>
              <a:buChar char="Ø"/>
              <a:tabLst>
                <a:tab pos="346075" algn="l"/>
              </a:tabLst>
            </a:pPr>
            <a:r>
              <a:rPr lang="id-ID" sz="1700" dirty="0">
                <a:solidFill>
                  <a:schemeClr val="tx1"/>
                </a:solidFill>
              </a:rPr>
              <a:t>Pembentukan kelompok-kelompok baru</a:t>
            </a:r>
          </a:p>
          <a:p>
            <a:pPr marL="346075" indent="-293688" algn="just">
              <a:buFont typeface="Wingdings" panose="05000000000000000000" pitchFamily="2" charset="2"/>
              <a:buChar char="Ø"/>
              <a:tabLst>
                <a:tab pos="346075" algn="l"/>
              </a:tabLst>
            </a:pPr>
            <a:r>
              <a:rPr lang="id-ID" sz="1700" dirty="0">
                <a:solidFill>
                  <a:schemeClr val="tx1"/>
                </a:solidFill>
              </a:rPr>
              <a:t>Menyusun pola </a:t>
            </a:r>
            <a:r>
              <a:rPr lang="id-ID" sz="1700" dirty="0" err="1">
                <a:solidFill>
                  <a:schemeClr val="tx1"/>
                </a:solidFill>
              </a:rPr>
              <a:t>kerjasama</a:t>
            </a:r>
            <a:r>
              <a:rPr lang="id-ID" sz="1700" dirty="0">
                <a:solidFill>
                  <a:schemeClr val="tx1"/>
                </a:solidFill>
              </a:rPr>
              <a:t> antara UPR (khususnya di wilayah tengah dan timur)  dengan para </a:t>
            </a:r>
            <a:r>
              <a:rPr lang="id-ID" sz="1700" dirty="0" err="1">
                <a:solidFill>
                  <a:schemeClr val="tx1"/>
                </a:solidFill>
              </a:rPr>
              <a:t>pendeder</a:t>
            </a:r>
            <a:r>
              <a:rPr lang="id-ID" sz="1700" dirty="0">
                <a:solidFill>
                  <a:schemeClr val="tx1"/>
                </a:solidFill>
              </a:rPr>
              <a:t>. </a:t>
            </a:r>
          </a:p>
        </p:txBody>
      </p:sp>
      <p:sp>
        <p:nvSpPr>
          <p:cNvPr id="28" name="Arrow: Down 27">
            <a:extLst>
              <a:ext uri="{FF2B5EF4-FFF2-40B4-BE49-F238E27FC236}">
                <a16:creationId xmlns:a16="http://schemas.microsoft.com/office/drawing/2014/main" id="{DB4A46DC-42B6-46B5-BF81-18C4E57F8F7C}"/>
              </a:ext>
            </a:extLst>
          </p:cNvPr>
          <p:cNvSpPr/>
          <p:nvPr/>
        </p:nvSpPr>
        <p:spPr>
          <a:xfrm>
            <a:off x="990600" y="4774651"/>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TextBox 28">
            <a:extLst>
              <a:ext uri="{FF2B5EF4-FFF2-40B4-BE49-F238E27FC236}">
                <a16:creationId xmlns:a16="http://schemas.microsoft.com/office/drawing/2014/main" id="{1D32A880-42D5-4A7B-B983-B258F93A4649}"/>
              </a:ext>
            </a:extLst>
          </p:cNvPr>
          <p:cNvSpPr txBox="1"/>
          <p:nvPr/>
        </p:nvSpPr>
        <p:spPr>
          <a:xfrm>
            <a:off x="1351574" y="4671509"/>
            <a:ext cx="2873992" cy="369332"/>
          </a:xfrm>
          <a:prstGeom prst="rect">
            <a:avLst/>
          </a:prstGeom>
          <a:noFill/>
        </p:spPr>
        <p:txBody>
          <a:bodyPr wrap="none" rtlCol="0">
            <a:spAutoFit/>
          </a:bodyPr>
          <a:lstStyle/>
          <a:p>
            <a:r>
              <a:rPr lang="id-ID" dirty="0"/>
              <a:t>Upaya yang perlu dilakukan: </a:t>
            </a:r>
          </a:p>
        </p:txBody>
      </p:sp>
    </p:spTree>
    <p:extLst>
      <p:ext uri="{BB962C8B-B14F-4D97-AF65-F5344CB8AC3E}">
        <p14:creationId xmlns:p14="http://schemas.microsoft.com/office/powerpoint/2010/main" val="28944397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lowchart: Process 11"/>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482025"/>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457200"/>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52399" y="1295400"/>
            <a:ext cx="4114801"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NILA</a:t>
            </a:r>
          </a:p>
        </p:txBody>
      </p:sp>
      <p:sp>
        <p:nvSpPr>
          <p:cNvPr id="21" name="TextBox 20">
            <a:extLst>
              <a:ext uri="{FF2B5EF4-FFF2-40B4-BE49-F238E27FC236}">
                <a16:creationId xmlns:a16="http://schemas.microsoft.com/office/drawing/2014/main" id="{D380EC7F-16BA-4FA1-917B-141BE9570E0D}"/>
              </a:ext>
            </a:extLst>
          </p:cNvPr>
          <p:cNvSpPr txBox="1"/>
          <p:nvPr/>
        </p:nvSpPr>
        <p:spPr>
          <a:xfrm>
            <a:off x="190499" y="2150642"/>
            <a:ext cx="8877301"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id-ID" sz="2000" dirty="0"/>
              <a:t>Jangka Panjang (fokus): </a:t>
            </a:r>
          </a:p>
          <a:p>
            <a:pPr marL="342900" indent="-342900" algn="just">
              <a:buAutoNum type="arabicPeriod"/>
            </a:pPr>
            <a:r>
              <a:rPr lang="id-ID" sz="2000" dirty="0"/>
              <a:t>Intensifikasi dan ekstensifikasi pembenihan serta penggelondongan nila dan pembesaran nila (kolam-</a:t>
            </a:r>
            <a:r>
              <a:rPr lang="id-ID" sz="2000" dirty="0" err="1"/>
              <a:t>minapadi</a:t>
            </a:r>
            <a:r>
              <a:rPr lang="id-ID" sz="2000" dirty="0"/>
              <a:t>) sebagai salah satu komoditas unggulan daerah</a:t>
            </a:r>
          </a:p>
          <a:p>
            <a:pPr marL="342900" indent="-342900" algn="just">
              <a:buAutoNum type="arabicPeriod"/>
            </a:pPr>
            <a:r>
              <a:rPr lang="id-ID" sz="2000" dirty="0"/>
              <a:t>Meningkatkan tata kelola perbenihan, khususnya BBI </a:t>
            </a:r>
            <a:r>
              <a:rPr lang="id-ID" sz="2000" dirty="0" err="1"/>
              <a:t>Ringdikit</a:t>
            </a:r>
            <a:r>
              <a:rPr lang="id-ID" sz="2000" dirty="0"/>
              <a:t> sebagai salah satu penghasil PAD</a:t>
            </a:r>
          </a:p>
        </p:txBody>
      </p:sp>
      <p:pic>
        <p:nvPicPr>
          <p:cNvPr id="3074" name="Picture 2" descr="Hasil gambar untuk pendederan nila">
            <a:extLst>
              <a:ext uri="{FF2B5EF4-FFF2-40B4-BE49-F238E27FC236}">
                <a16:creationId xmlns:a16="http://schemas.microsoft.com/office/drawing/2014/main" id="{FCFFEAA6-D9FA-45D0-996F-628535B42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00"/>
          <a:stretch/>
        </p:blipFill>
        <p:spPr bwMode="auto">
          <a:xfrm>
            <a:off x="190499" y="4222016"/>
            <a:ext cx="3276599" cy="22992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ambar terkait">
            <a:extLst>
              <a:ext uri="{FF2B5EF4-FFF2-40B4-BE49-F238E27FC236}">
                <a16:creationId xmlns:a16="http://schemas.microsoft.com/office/drawing/2014/main" id="{3DE20352-EE8D-421B-9DD6-45853FDB5E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095" t="-98" r="24192" b="18288"/>
          <a:stretch/>
        </p:blipFill>
        <p:spPr bwMode="auto">
          <a:xfrm>
            <a:off x="3479798" y="4234715"/>
            <a:ext cx="2763557" cy="22738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ambar terkait">
            <a:extLst>
              <a:ext uri="{FF2B5EF4-FFF2-40B4-BE49-F238E27FC236}">
                <a16:creationId xmlns:a16="http://schemas.microsoft.com/office/drawing/2014/main" id="{80691F21-B0D7-43E6-B6E2-CF9CCFE01D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531" t="-2111" r="-8509" b="2111"/>
          <a:stretch/>
        </p:blipFill>
        <p:spPr bwMode="auto">
          <a:xfrm>
            <a:off x="6287805" y="4175435"/>
            <a:ext cx="3105836" cy="233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6445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482025"/>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457200"/>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52399" y="1295400"/>
            <a:ext cx="4114801"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LELE</a:t>
            </a:r>
          </a:p>
        </p:txBody>
      </p:sp>
      <p:sp>
        <p:nvSpPr>
          <p:cNvPr id="21" name="TextBox 20">
            <a:extLst>
              <a:ext uri="{FF2B5EF4-FFF2-40B4-BE49-F238E27FC236}">
                <a16:creationId xmlns:a16="http://schemas.microsoft.com/office/drawing/2014/main" id="{D380EC7F-16BA-4FA1-917B-141BE9570E0D}"/>
              </a:ext>
            </a:extLst>
          </p:cNvPr>
          <p:cNvSpPr txBox="1"/>
          <p:nvPr/>
        </p:nvSpPr>
        <p:spPr>
          <a:xfrm>
            <a:off x="152399" y="1905000"/>
            <a:ext cx="8839201"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d-ID" sz="2000" dirty="0"/>
              <a:t>Fokus pada pembenihan dan pembesaran (</a:t>
            </a:r>
            <a:r>
              <a:rPr lang="id-ID" sz="2000" dirty="0" err="1"/>
              <a:t>metoda</a:t>
            </a:r>
            <a:r>
              <a:rPr lang="id-ID" sz="2000" dirty="0"/>
              <a:t> </a:t>
            </a:r>
            <a:r>
              <a:rPr lang="id-ID" sz="2000" dirty="0" err="1"/>
              <a:t>bioflok</a:t>
            </a:r>
            <a:r>
              <a:rPr lang="id-ID" sz="2000" dirty="0"/>
              <a:t>)</a:t>
            </a:r>
            <a:endParaRPr lang="id-ID" sz="2000" i="1" dirty="0">
              <a:solidFill>
                <a:srgbClr val="FF0000"/>
              </a:solidFill>
            </a:endParaRPr>
          </a:p>
        </p:txBody>
      </p:sp>
      <p:sp>
        <p:nvSpPr>
          <p:cNvPr id="3" name="Arrow: Down 2">
            <a:extLst>
              <a:ext uri="{FF2B5EF4-FFF2-40B4-BE49-F238E27FC236}">
                <a16:creationId xmlns:a16="http://schemas.microsoft.com/office/drawing/2014/main" id="{DA2293D4-4254-4BA2-9A8A-8CA561D5E2A9}"/>
              </a:ext>
            </a:extLst>
          </p:cNvPr>
          <p:cNvSpPr/>
          <p:nvPr/>
        </p:nvSpPr>
        <p:spPr>
          <a:xfrm>
            <a:off x="457200" y="2438400"/>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extBox 3">
            <a:extLst>
              <a:ext uri="{FF2B5EF4-FFF2-40B4-BE49-F238E27FC236}">
                <a16:creationId xmlns:a16="http://schemas.microsoft.com/office/drawing/2014/main" id="{F92BFF94-9986-4C43-8D38-44FA96D8920D}"/>
              </a:ext>
            </a:extLst>
          </p:cNvPr>
          <p:cNvSpPr txBox="1"/>
          <p:nvPr/>
        </p:nvSpPr>
        <p:spPr>
          <a:xfrm>
            <a:off x="827690" y="2362200"/>
            <a:ext cx="2275816" cy="369332"/>
          </a:xfrm>
          <a:prstGeom prst="rect">
            <a:avLst/>
          </a:prstGeom>
          <a:noFill/>
        </p:spPr>
        <p:txBody>
          <a:bodyPr wrap="none" rtlCol="0">
            <a:spAutoFit/>
          </a:bodyPr>
          <a:lstStyle/>
          <a:p>
            <a:r>
              <a:rPr lang="id-ID" dirty="0"/>
              <a:t>Dilaksanakan dengan: </a:t>
            </a:r>
          </a:p>
        </p:txBody>
      </p:sp>
      <p:sp>
        <p:nvSpPr>
          <p:cNvPr id="23" name="TextBox 22">
            <a:extLst>
              <a:ext uri="{FF2B5EF4-FFF2-40B4-BE49-F238E27FC236}">
                <a16:creationId xmlns:a16="http://schemas.microsoft.com/office/drawing/2014/main" id="{039D9A79-D806-4E80-A1C0-F6DA1EDFE4BC}"/>
              </a:ext>
            </a:extLst>
          </p:cNvPr>
          <p:cNvSpPr txBox="1"/>
          <p:nvPr/>
        </p:nvSpPr>
        <p:spPr>
          <a:xfrm>
            <a:off x="446691" y="2743200"/>
            <a:ext cx="854491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buFont typeface="+mj-lt"/>
              <a:buAutoNum type="arabicPeriod"/>
            </a:pPr>
            <a:r>
              <a:rPr lang="id-ID" dirty="0"/>
              <a:t>Membangun sentra-sentra pembenihan di 2 wilayah utama </a:t>
            </a:r>
          </a:p>
          <a:p>
            <a:pPr marL="346075">
              <a:buFont typeface="Wingdings" panose="05000000000000000000" pitchFamily="2" charset="2"/>
              <a:buChar char="Ø"/>
              <a:tabLst>
                <a:tab pos="682625" algn="l"/>
              </a:tabLst>
            </a:pPr>
            <a:r>
              <a:rPr lang="id-ID" i="1" dirty="0">
                <a:solidFill>
                  <a:schemeClr val="tx1"/>
                </a:solidFill>
              </a:rPr>
              <a:t>	</a:t>
            </a:r>
            <a:r>
              <a:rPr lang="id-ID" dirty="0">
                <a:solidFill>
                  <a:schemeClr val="tx1"/>
                </a:solidFill>
              </a:rPr>
              <a:t>Wilayah Barat, pusat di BBI </a:t>
            </a:r>
            <a:r>
              <a:rPr lang="id-ID" dirty="0" err="1">
                <a:solidFill>
                  <a:schemeClr val="tx1"/>
                </a:solidFill>
              </a:rPr>
              <a:t>Sanggalangit</a:t>
            </a:r>
            <a:endParaRPr lang="id-ID" dirty="0">
              <a:solidFill>
                <a:schemeClr val="tx1"/>
              </a:solidFill>
            </a:endParaRPr>
          </a:p>
          <a:p>
            <a:pPr marL="682625" lvl="1" indent="-336550">
              <a:buFont typeface="Wingdings" panose="05000000000000000000" pitchFamily="2" charset="2"/>
              <a:buChar char="Ø"/>
              <a:tabLst>
                <a:tab pos="746125" algn="l"/>
              </a:tabLst>
            </a:pPr>
            <a:r>
              <a:rPr lang="id-ID" i="1" dirty="0">
                <a:solidFill>
                  <a:schemeClr val="tx1"/>
                </a:solidFill>
              </a:rPr>
              <a:t>Wilayah Tengah, pusat di </a:t>
            </a:r>
            <a:r>
              <a:rPr lang="id-ID" i="1" dirty="0" err="1">
                <a:solidFill>
                  <a:schemeClr val="tx1"/>
                </a:solidFill>
              </a:rPr>
              <a:t>Temukus</a:t>
            </a:r>
            <a:r>
              <a:rPr lang="id-ID" i="1" dirty="0">
                <a:solidFill>
                  <a:schemeClr val="tx1"/>
                </a:solidFill>
              </a:rPr>
              <a:t>, </a:t>
            </a:r>
            <a:r>
              <a:rPr lang="id-ID" i="1" dirty="0" err="1">
                <a:solidFill>
                  <a:schemeClr val="tx1"/>
                </a:solidFill>
              </a:rPr>
              <a:t>Ambengan</a:t>
            </a:r>
            <a:r>
              <a:rPr lang="id-ID" i="1" dirty="0">
                <a:solidFill>
                  <a:schemeClr val="tx1"/>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644710" y="4158221"/>
            <a:ext cx="8344262" cy="113877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BBI </a:t>
            </a:r>
            <a:r>
              <a:rPr lang="id-ID" sz="1700" dirty="0" err="1">
                <a:solidFill>
                  <a:schemeClr val="tx1"/>
                </a:solidFill>
              </a:rPr>
              <a:t>Sangalangit</a:t>
            </a:r>
            <a:r>
              <a:rPr lang="id-ID" sz="1700" dirty="0">
                <a:solidFill>
                  <a:schemeClr val="tx1"/>
                </a:solidFill>
              </a:rPr>
              <a:t> – untuk tahun 2019 sudah dianggarkan untuk kaji terap pembenihan lele. Dilaksanakan di semester 1/ 2019</a:t>
            </a:r>
          </a:p>
          <a:p>
            <a:pPr marL="346075" lvl="1" indent="-293688" algn="just">
              <a:buFont typeface="Wingdings" panose="05000000000000000000" pitchFamily="2" charset="2"/>
              <a:buChar char="Ø"/>
              <a:tabLst>
                <a:tab pos="346075" algn="l"/>
              </a:tabLst>
            </a:pPr>
            <a:r>
              <a:rPr lang="id-ID" sz="1700" i="1" dirty="0">
                <a:solidFill>
                  <a:srgbClr val="FF0000"/>
                </a:solidFill>
              </a:rPr>
              <a:t>Untuk wilayah tengah, kondisi UPR sudah tidak optimal, perlu dilakukan upaya-upaya untuk optimalisasi khususnya dari segi </a:t>
            </a:r>
            <a:r>
              <a:rPr lang="id-ID" sz="1700" i="1" dirty="0" err="1">
                <a:solidFill>
                  <a:srgbClr val="FF0000"/>
                </a:solidFill>
              </a:rPr>
              <a:t>indukan</a:t>
            </a:r>
            <a:r>
              <a:rPr lang="id-ID" sz="1700" i="1" dirty="0">
                <a:solidFill>
                  <a:srgbClr val="FF0000"/>
                </a:solidFill>
              </a:rPr>
              <a:t> dan teknologi pembenihan.</a:t>
            </a:r>
          </a:p>
        </p:txBody>
      </p:sp>
      <p:sp>
        <p:nvSpPr>
          <p:cNvPr id="25" name="Arrow: Down 24">
            <a:extLst>
              <a:ext uri="{FF2B5EF4-FFF2-40B4-BE49-F238E27FC236}">
                <a16:creationId xmlns:a16="http://schemas.microsoft.com/office/drawing/2014/main" id="{2B2904D9-318A-4E94-8176-82249FC1C57D}"/>
              </a:ext>
            </a:extLst>
          </p:cNvPr>
          <p:cNvSpPr/>
          <p:nvPr/>
        </p:nvSpPr>
        <p:spPr>
          <a:xfrm>
            <a:off x="720911" y="3880363"/>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1081885" y="3777221"/>
            <a:ext cx="1696426" cy="369332"/>
          </a:xfrm>
          <a:prstGeom prst="rect">
            <a:avLst/>
          </a:prstGeom>
          <a:noFill/>
        </p:spPr>
        <p:txBody>
          <a:bodyPr wrap="none" rtlCol="0">
            <a:spAutoFit/>
          </a:bodyPr>
          <a:lstStyle/>
          <a:p>
            <a:r>
              <a:rPr lang="id-ID" dirty="0"/>
              <a:t>Kondisi saat ini: </a:t>
            </a:r>
          </a:p>
        </p:txBody>
      </p:sp>
      <p:pic>
        <p:nvPicPr>
          <p:cNvPr id="4098" name="Picture 2" descr="Hasil gambar untuk benih lele">
            <a:extLst>
              <a:ext uri="{FF2B5EF4-FFF2-40B4-BE49-F238E27FC236}">
                <a16:creationId xmlns:a16="http://schemas.microsoft.com/office/drawing/2014/main" id="{B2920837-7E50-43FB-B699-964B43D872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2569" y="5486400"/>
            <a:ext cx="1828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asil gambar untuk benih lele">
            <a:extLst>
              <a:ext uri="{FF2B5EF4-FFF2-40B4-BE49-F238E27FC236}">
                <a16:creationId xmlns:a16="http://schemas.microsoft.com/office/drawing/2014/main" id="{10222805-6F08-40A7-9CC7-950AAD5044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4038" y="5486400"/>
            <a:ext cx="1952347"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asil gambar untuk benih lele">
            <a:extLst>
              <a:ext uri="{FF2B5EF4-FFF2-40B4-BE49-F238E27FC236}">
                <a16:creationId xmlns:a16="http://schemas.microsoft.com/office/drawing/2014/main" id="{79166C60-8315-4A44-AFC5-6F9BD9F7A7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64853" y="5491805"/>
            <a:ext cx="1705207" cy="121920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asil gambar untuk induk lele">
            <a:extLst>
              <a:ext uri="{FF2B5EF4-FFF2-40B4-BE49-F238E27FC236}">
                <a16:creationId xmlns:a16="http://schemas.microsoft.com/office/drawing/2014/main" id="{0495DE10-E183-4C02-9B41-2A3489A23A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81" y="5486400"/>
            <a:ext cx="1705207" cy="119619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asil gambar untuk induk lele">
            <a:extLst>
              <a:ext uri="{FF2B5EF4-FFF2-40B4-BE49-F238E27FC236}">
                <a16:creationId xmlns:a16="http://schemas.microsoft.com/office/drawing/2014/main" id="{BE0EB41C-38F3-48D4-B9C0-75BB07E855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5013" y="5486400"/>
            <a:ext cx="1634912" cy="1224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0827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482025"/>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OPTIMALISASI SEKTOR PERIKANAN BUDIDAYA</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457200"/>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19" name="TextBox 18">
            <a:extLst>
              <a:ext uri="{FF2B5EF4-FFF2-40B4-BE49-F238E27FC236}">
                <a16:creationId xmlns:a16="http://schemas.microsoft.com/office/drawing/2014/main" id="{C8F298AB-66EE-4B05-B27B-211B1FD20C80}"/>
              </a:ext>
            </a:extLst>
          </p:cNvPr>
          <p:cNvSpPr txBox="1"/>
          <p:nvPr/>
        </p:nvSpPr>
        <p:spPr>
          <a:xfrm>
            <a:off x="152399" y="1367135"/>
            <a:ext cx="4114801"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id-ID" sz="2400" b="1" dirty="0">
                <a:solidFill>
                  <a:srgbClr val="FF0000"/>
                </a:solidFill>
              </a:rPr>
              <a:t>OPTIMALISASI BUDIDAYA LELE</a:t>
            </a:r>
          </a:p>
        </p:txBody>
      </p:sp>
      <p:sp>
        <p:nvSpPr>
          <p:cNvPr id="23" name="TextBox 22">
            <a:extLst>
              <a:ext uri="{FF2B5EF4-FFF2-40B4-BE49-F238E27FC236}">
                <a16:creationId xmlns:a16="http://schemas.microsoft.com/office/drawing/2014/main" id="{039D9A79-D806-4E80-A1C0-F6DA1EDFE4BC}"/>
              </a:ext>
            </a:extLst>
          </p:cNvPr>
          <p:cNvSpPr txBox="1"/>
          <p:nvPr/>
        </p:nvSpPr>
        <p:spPr>
          <a:xfrm>
            <a:off x="429836" y="2054053"/>
            <a:ext cx="854491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gn="just">
              <a:buFont typeface="+mj-lt"/>
              <a:buAutoNum type="arabicPeriod" startAt="2"/>
            </a:pPr>
            <a:r>
              <a:rPr lang="id-ID" dirty="0"/>
              <a:t>Membangun sentra-sentra pembesaran lele dan </a:t>
            </a:r>
            <a:r>
              <a:rPr lang="id-ID" dirty="0" err="1"/>
              <a:t>mengoptimalisasi</a:t>
            </a:r>
            <a:r>
              <a:rPr lang="id-ID" dirty="0"/>
              <a:t> kelompok dan pelaku usaha yang telah ada di 3 wilayah utama: </a:t>
            </a:r>
          </a:p>
          <a:p>
            <a:pPr marL="346075">
              <a:buFont typeface="Wingdings" panose="05000000000000000000" pitchFamily="2" charset="2"/>
              <a:buChar char="Ø"/>
              <a:tabLst>
                <a:tab pos="682625" algn="l"/>
              </a:tabLst>
            </a:pPr>
            <a:r>
              <a:rPr lang="id-ID" i="1" dirty="0">
                <a:solidFill>
                  <a:schemeClr val="tx1"/>
                </a:solidFill>
              </a:rPr>
              <a:t>	</a:t>
            </a:r>
            <a:r>
              <a:rPr lang="id-ID" dirty="0">
                <a:solidFill>
                  <a:schemeClr val="tx1"/>
                </a:solidFill>
              </a:rPr>
              <a:t>Wilayah Barat: Gerokgak, </a:t>
            </a:r>
            <a:r>
              <a:rPr lang="id-ID" dirty="0" err="1">
                <a:solidFill>
                  <a:schemeClr val="tx1"/>
                </a:solidFill>
              </a:rPr>
              <a:t>Seririt</a:t>
            </a:r>
            <a:r>
              <a:rPr lang="id-ID" dirty="0">
                <a:solidFill>
                  <a:schemeClr val="tx1"/>
                </a:solidFill>
              </a:rPr>
              <a:t>, </a:t>
            </a:r>
            <a:r>
              <a:rPr lang="id-ID" dirty="0" err="1">
                <a:solidFill>
                  <a:schemeClr val="tx1"/>
                </a:solidFill>
              </a:rPr>
              <a:t>Busungbiu</a:t>
            </a:r>
            <a:r>
              <a:rPr lang="id-ID" dirty="0">
                <a:solidFill>
                  <a:schemeClr val="tx1"/>
                </a:solidFill>
              </a:rPr>
              <a:t>.</a:t>
            </a:r>
          </a:p>
          <a:p>
            <a:pPr marL="682625" lvl="1" indent="-336550">
              <a:buFont typeface="Wingdings" panose="05000000000000000000" pitchFamily="2" charset="2"/>
              <a:buChar char="Ø"/>
              <a:tabLst>
                <a:tab pos="746125" algn="l"/>
              </a:tabLst>
            </a:pPr>
            <a:r>
              <a:rPr lang="id-ID" dirty="0">
                <a:solidFill>
                  <a:schemeClr val="tx1"/>
                </a:solidFill>
              </a:rPr>
              <a:t>Wilayah Tengah: Banjar, Buleleng, </a:t>
            </a:r>
            <a:r>
              <a:rPr lang="id-ID" dirty="0" err="1">
                <a:solidFill>
                  <a:schemeClr val="tx1"/>
                </a:solidFill>
              </a:rPr>
              <a:t>Sukasada</a:t>
            </a:r>
            <a:endParaRPr lang="id-ID" dirty="0">
              <a:solidFill>
                <a:schemeClr val="tx1"/>
              </a:solidFill>
            </a:endParaRPr>
          </a:p>
          <a:p>
            <a:pPr marL="682625" lvl="1" indent="-336550">
              <a:buFont typeface="Wingdings" panose="05000000000000000000" pitchFamily="2" charset="2"/>
              <a:buChar char="Ø"/>
              <a:tabLst>
                <a:tab pos="746125" algn="l"/>
              </a:tabLst>
            </a:pPr>
            <a:r>
              <a:rPr lang="id-ID" dirty="0">
                <a:solidFill>
                  <a:schemeClr val="tx1"/>
                </a:solidFill>
              </a:rPr>
              <a:t>Wilayah Timur: Sawan, </a:t>
            </a:r>
            <a:r>
              <a:rPr lang="id-ID" dirty="0" err="1">
                <a:solidFill>
                  <a:schemeClr val="tx1"/>
                </a:solidFill>
              </a:rPr>
              <a:t>Kubutambahan</a:t>
            </a:r>
            <a:r>
              <a:rPr lang="id-ID" dirty="0">
                <a:solidFill>
                  <a:schemeClr val="tx1"/>
                </a:solidFill>
              </a:rPr>
              <a:t>, Tejakula  </a:t>
            </a:r>
            <a:r>
              <a:rPr lang="id-ID" i="1" dirty="0">
                <a:solidFill>
                  <a:schemeClr val="tx1"/>
                </a:solidFill>
              </a:rPr>
              <a:t> </a:t>
            </a:r>
          </a:p>
        </p:txBody>
      </p:sp>
      <p:sp>
        <p:nvSpPr>
          <p:cNvPr id="24" name="TextBox 23">
            <a:extLst>
              <a:ext uri="{FF2B5EF4-FFF2-40B4-BE49-F238E27FC236}">
                <a16:creationId xmlns:a16="http://schemas.microsoft.com/office/drawing/2014/main" id="{52148200-2DA4-4011-B1CE-6AD001D16596}"/>
              </a:ext>
            </a:extLst>
          </p:cNvPr>
          <p:cNvSpPr txBox="1"/>
          <p:nvPr/>
        </p:nvSpPr>
        <p:spPr>
          <a:xfrm>
            <a:off x="644710" y="4082021"/>
            <a:ext cx="8344262" cy="87716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346075" indent="-293688" algn="just">
              <a:buFont typeface="Wingdings" panose="05000000000000000000" pitchFamily="2" charset="2"/>
              <a:buChar char="Ø"/>
              <a:tabLst>
                <a:tab pos="346075" algn="l"/>
              </a:tabLst>
            </a:pPr>
            <a:r>
              <a:rPr lang="id-ID" sz="1700" dirty="0">
                <a:solidFill>
                  <a:schemeClr val="tx1"/>
                </a:solidFill>
              </a:rPr>
              <a:t>Beberapa kelompok telah mendapatkan bantuan sarana prasarana pembesaran berupa kolam </a:t>
            </a:r>
            <a:r>
              <a:rPr lang="id-ID" sz="1700" dirty="0" err="1">
                <a:solidFill>
                  <a:schemeClr val="tx1"/>
                </a:solidFill>
              </a:rPr>
              <a:t>bioflok</a:t>
            </a:r>
            <a:r>
              <a:rPr lang="id-ID" sz="1700" dirty="0">
                <a:solidFill>
                  <a:schemeClr val="tx1"/>
                </a:solidFill>
              </a:rPr>
              <a:t>, namun perlu ditambah dan </a:t>
            </a:r>
            <a:r>
              <a:rPr lang="id-ID" sz="1700" dirty="0" err="1">
                <a:solidFill>
                  <a:schemeClr val="tx1"/>
                </a:solidFill>
              </a:rPr>
              <a:t>dioptimalisasi</a:t>
            </a:r>
            <a:r>
              <a:rPr lang="id-ID" sz="1700" dirty="0">
                <a:solidFill>
                  <a:schemeClr val="tx1"/>
                </a:solidFill>
              </a:rPr>
              <a:t> terkait dengan teknologi pembesaran</a:t>
            </a:r>
            <a:endParaRPr lang="id-ID" sz="1700" i="1" dirty="0">
              <a:solidFill>
                <a:srgbClr val="FF0000"/>
              </a:solidFill>
            </a:endParaRPr>
          </a:p>
        </p:txBody>
      </p:sp>
      <p:sp>
        <p:nvSpPr>
          <p:cNvPr id="25" name="Arrow: Down 24">
            <a:extLst>
              <a:ext uri="{FF2B5EF4-FFF2-40B4-BE49-F238E27FC236}">
                <a16:creationId xmlns:a16="http://schemas.microsoft.com/office/drawing/2014/main" id="{2B2904D9-318A-4E94-8176-82249FC1C57D}"/>
              </a:ext>
            </a:extLst>
          </p:cNvPr>
          <p:cNvSpPr/>
          <p:nvPr/>
        </p:nvSpPr>
        <p:spPr>
          <a:xfrm>
            <a:off x="720911" y="3772410"/>
            <a:ext cx="3048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TextBox 25">
            <a:extLst>
              <a:ext uri="{FF2B5EF4-FFF2-40B4-BE49-F238E27FC236}">
                <a16:creationId xmlns:a16="http://schemas.microsoft.com/office/drawing/2014/main" id="{66D07B06-47B5-4EDB-97D8-1C2933516AF5}"/>
              </a:ext>
            </a:extLst>
          </p:cNvPr>
          <p:cNvSpPr txBox="1"/>
          <p:nvPr/>
        </p:nvSpPr>
        <p:spPr>
          <a:xfrm>
            <a:off x="1081885" y="3669268"/>
            <a:ext cx="1696426" cy="369332"/>
          </a:xfrm>
          <a:prstGeom prst="rect">
            <a:avLst/>
          </a:prstGeom>
          <a:noFill/>
        </p:spPr>
        <p:txBody>
          <a:bodyPr wrap="none" rtlCol="0">
            <a:spAutoFit/>
          </a:bodyPr>
          <a:lstStyle/>
          <a:p>
            <a:r>
              <a:rPr lang="id-ID" dirty="0"/>
              <a:t>Kondisi saat ini: </a:t>
            </a:r>
          </a:p>
        </p:txBody>
      </p:sp>
      <p:pic>
        <p:nvPicPr>
          <p:cNvPr id="5122" name="Picture 2" descr="Hasil gambar untuk kolam pembenihan lele">
            <a:extLst>
              <a:ext uri="{FF2B5EF4-FFF2-40B4-BE49-F238E27FC236}">
                <a16:creationId xmlns:a16="http://schemas.microsoft.com/office/drawing/2014/main" id="{79771873-FFE6-4DC5-BBB3-100C8C780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47" t="17265" r="7147" b="18334"/>
          <a:stretch/>
        </p:blipFill>
        <p:spPr bwMode="auto">
          <a:xfrm>
            <a:off x="3478761" y="5029883"/>
            <a:ext cx="1985276" cy="17047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ambar terkait">
            <a:extLst>
              <a:ext uri="{FF2B5EF4-FFF2-40B4-BE49-F238E27FC236}">
                <a16:creationId xmlns:a16="http://schemas.microsoft.com/office/drawing/2014/main" id="{624428AC-49AD-4BB9-88BA-53FBE669A9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8094" y="5023691"/>
            <a:ext cx="1710906" cy="171090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asil gambar untuk kolam bioflok">
            <a:extLst>
              <a:ext uri="{FF2B5EF4-FFF2-40B4-BE49-F238E27FC236}">
                <a16:creationId xmlns:a16="http://schemas.microsoft.com/office/drawing/2014/main" id="{87579FB4-4C09-4282-A261-7190B379F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401" y="5023691"/>
            <a:ext cx="3402907" cy="170145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Gambar terkait">
            <a:extLst>
              <a:ext uri="{FF2B5EF4-FFF2-40B4-BE49-F238E27FC236}">
                <a16:creationId xmlns:a16="http://schemas.microsoft.com/office/drawing/2014/main" id="{D668394A-3ACE-40E2-9BE9-81014C8BAFB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73732" y="5023692"/>
            <a:ext cx="1840943" cy="1710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425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5029192" y="323852"/>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421896"/>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0000"/>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482025"/>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OPTIMALISASI PASAR, DAN PEMASARAN PRODUK PERIKANAN SERTA PENINGKATAN NILAI TAMBAH</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457200"/>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3</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152398" y="1524000"/>
            <a:ext cx="8839202" cy="5324535"/>
          </a:xfrm>
          <a:prstGeom prst="rect">
            <a:avLst/>
          </a:prstGeom>
          <a:noFill/>
        </p:spPr>
        <p:txBody>
          <a:bodyPr wrap="square" rtlCol="0">
            <a:spAutoFit/>
          </a:bodyPr>
          <a:lstStyle/>
          <a:p>
            <a:pPr algn="just"/>
            <a:r>
              <a:rPr lang="id-ID" sz="2000" dirty="0"/>
              <a:t>Pasar dan Pemasaran tentunya hal yang harus diperhatikan agar usaha perikanan di Buleleng dapat berjalan optimal.</a:t>
            </a:r>
          </a:p>
          <a:p>
            <a:pPr algn="just"/>
            <a:endParaRPr lang="id-ID" sz="2000" dirty="0"/>
          </a:p>
          <a:p>
            <a:pPr algn="just"/>
            <a:r>
              <a:rPr lang="id-ID" sz="2000" dirty="0"/>
              <a:t>Untuk pasar nila gelondongan tentunya tidak terlalu menjadi masalah, karena memang peluang pasar khususnya </a:t>
            </a:r>
            <a:r>
              <a:rPr lang="id-ID" sz="2000" dirty="0" err="1"/>
              <a:t>permintaah</a:t>
            </a:r>
            <a:r>
              <a:rPr lang="id-ID" sz="2000" dirty="0"/>
              <a:t> nila gelondongan dari Batur masih sangat terbuka lebar.</a:t>
            </a:r>
          </a:p>
          <a:p>
            <a:pPr algn="just"/>
            <a:endParaRPr lang="id-ID" sz="2000" dirty="0"/>
          </a:p>
          <a:p>
            <a:pPr algn="just"/>
            <a:r>
              <a:rPr lang="id-ID" sz="2000" dirty="0"/>
              <a:t>Namun tentunya </a:t>
            </a:r>
            <a:r>
              <a:rPr lang="id-ID" sz="2000" dirty="0" err="1"/>
              <a:t>kedepannya</a:t>
            </a:r>
            <a:r>
              <a:rPr lang="id-ID" sz="2000" dirty="0"/>
              <a:t> perlu diusahakan pasar-pasar lokal higienis untuk ikan-ikan konsumsi baik ikan air tawar (termasuk pasar ikan hidup) maupun ikan laut, yang seperti kita </a:t>
            </a:r>
            <a:r>
              <a:rPr lang="id-ID" sz="2000" dirty="0" err="1"/>
              <a:t>ketahui</a:t>
            </a:r>
            <a:r>
              <a:rPr lang="id-ID" sz="2000" dirty="0"/>
              <a:t>, di Buleleng hal ini belum tersedia dengan baik.</a:t>
            </a:r>
          </a:p>
          <a:p>
            <a:pPr algn="just"/>
            <a:endParaRPr lang="id-ID" sz="2000" dirty="0"/>
          </a:p>
          <a:p>
            <a:pPr algn="just"/>
            <a:r>
              <a:rPr lang="id-ID" sz="2000" dirty="0"/>
              <a:t>Upaya peningkatan nilai tambah berupa diversifikasi olahan ikan juga perlu untuk dioptimalkan tentunya juga menjadi bagian dari upaya </a:t>
            </a:r>
            <a:r>
              <a:rPr lang="id-ID" sz="2000" dirty="0" err="1"/>
              <a:t>meningktakan</a:t>
            </a:r>
            <a:r>
              <a:rPr lang="id-ID" sz="2000" dirty="0"/>
              <a:t> konsumsi ikan di masyarakat.</a:t>
            </a:r>
          </a:p>
          <a:p>
            <a:pPr algn="just"/>
            <a:endParaRPr lang="id-ID" sz="2000" dirty="0"/>
          </a:p>
          <a:p>
            <a:pPr algn="just"/>
            <a:r>
              <a:rPr lang="id-ID" sz="2000" dirty="0"/>
              <a:t>Produk-produk perikanan lainnya seperti kerajinan kerang </a:t>
            </a:r>
            <a:r>
              <a:rPr lang="id-ID" sz="2000" dirty="0" err="1"/>
              <a:t>dll</a:t>
            </a:r>
            <a:r>
              <a:rPr lang="id-ID" sz="2000" dirty="0"/>
              <a:t> juga tentunya harus tetap </a:t>
            </a:r>
            <a:r>
              <a:rPr lang="id-ID" sz="2000"/>
              <a:t>menjadi perhatian</a:t>
            </a:r>
            <a:endParaRPr lang="id-ID" sz="2000" dirty="0"/>
          </a:p>
        </p:txBody>
      </p:sp>
    </p:spTree>
    <p:extLst>
      <p:ext uri="{BB962C8B-B14F-4D97-AF65-F5344CB8AC3E}">
        <p14:creationId xmlns:p14="http://schemas.microsoft.com/office/powerpoint/2010/main" val="3612638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5029192" y="152400"/>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2504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1885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310573"/>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PENINGKATAN KAPASITAS SDM PELAKU UTAMA PERIKANAN</a:t>
            </a:r>
          </a:p>
        </p:txBody>
      </p:sp>
      <p:sp>
        <p:nvSpPr>
          <p:cNvPr id="22" name="Rectangle 21">
            <a:extLst>
              <a:ext uri="{FF2B5EF4-FFF2-40B4-BE49-F238E27FC236}">
                <a16:creationId xmlns:a16="http://schemas.microsoft.com/office/drawing/2014/main" id="{90E0F2D7-3211-48DE-8950-98BA72034970}"/>
              </a:ext>
            </a:extLst>
          </p:cNvPr>
          <p:cNvSpPr/>
          <p:nvPr/>
        </p:nvSpPr>
        <p:spPr>
          <a:xfrm>
            <a:off x="152399" y="285748"/>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4</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152398" y="1143000"/>
            <a:ext cx="8839202" cy="4524315"/>
          </a:xfrm>
          <a:prstGeom prst="rect">
            <a:avLst/>
          </a:prstGeom>
          <a:noFill/>
        </p:spPr>
        <p:txBody>
          <a:bodyPr wrap="square" rtlCol="0">
            <a:spAutoFit/>
          </a:bodyPr>
          <a:lstStyle/>
          <a:p>
            <a:pPr algn="just"/>
            <a:r>
              <a:rPr lang="id-ID" dirty="0"/>
              <a:t>Peningkatan Kapasitas SDM pelaku utama perikanan tentunya hal yang penting segera dilaksanakan. Banyak kondisi </a:t>
            </a:r>
            <a:r>
              <a:rPr lang="id-ID" dirty="0" err="1"/>
              <a:t>dilapangan</a:t>
            </a:r>
            <a:r>
              <a:rPr lang="id-ID" dirty="0"/>
              <a:t> </a:t>
            </a:r>
            <a:r>
              <a:rPr lang="id-ID" dirty="0" err="1"/>
              <a:t>dimana</a:t>
            </a:r>
            <a:r>
              <a:rPr lang="id-ID" dirty="0"/>
              <a:t> pelaku perikanan gagal berusaha karena kapasitas khususnya teknis budidaya yang tidak dipahami secara baik.</a:t>
            </a:r>
          </a:p>
          <a:p>
            <a:pPr algn="just"/>
            <a:endParaRPr lang="id-ID" dirty="0"/>
          </a:p>
          <a:p>
            <a:pPr algn="just"/>
            <a:r>
              <a:rPr lang="id-ID" dirty="0"/>
              <a:t>Secara umum ada beberapa pelatihan yang penting untuk segera dilaksanakan, </a:t>
            </a:r>
            <a:r>
              <a:rPr lang="id-ID" dirty="0" err="1"/>
              <a:t>diantaranya</a:t>
            </a:r>
            <a:r>
              <a:rPr lang="id-ID" dirty="0"/>
              <a:t> adalah:</a:t>
            </a:r>
          </a:p>
          <a:p>
            <a:pPr marL="342900" indent="-342900" algn="just">
              <a:buAutoNum type="arabicPeriod"/>
            </a:pPr>
            <a:r>
              <a:rPr lang="id-ID" dirty="0"/>
              <a:t>Budidaya Lele, untuk budidaya lele pelatihan pembenihan, pembuatan pakan alami (</a:t>
            </a:r>
            <a:r>
              <a:rPr lang="id-ID" dirty="0" err="1"/>
              <a:t>daphnia</a:t>
            </a:r>
            <a:r>
              <a:rPr lang="id-ID" dirty="0"/>
              <a:t>, cacing sutera), pelatihan budidaya lele dengan </a:t>
            </a:r>
            <a:r>
              <a:rPr lang="id-ID" dirty="0" err="1"/>
              <a:t>bioflok</a:t>
            </a:r>
            <a:r>
              <a:rPr lang="id-ID" dirty="0"/>
              <a:t>.</a:t>
            </a:r>
          </a:p>
          <a:p>
            <a:pPr marL="342900" indent="-342900" algn="just">
              <a:buAutoNum type="arabicPeriod"/>
            </a:pPr>
            <a:r>
              <a:rPr lang="id-ID" dirty="0"/>
              <a:t>Budidaya Nila, secara umum teknologi budidaya nila tidaklah sulit dan telah dipahami oleh masyarakat, namun memang masih perlu dilakukan optimalisasi kembali.</a:t>
            </a:r>
          </a:p>
          <a:p>
            <a:pPr marL="342900" indent="-342900" algn="just">
              <a:buAutoNum type="arabicPeriod"/>
            </a:pPr>
            <a:r>
              <a:rPr lang="id-ID" dirty="0"/>
              <a:t>Pakan, pakan menjadi masalah tersendiri dalam budidaya ikan khususnya terkait dengan harga, oleh karena perlu dilakukan pelatihan pembuatan pakan mandiri oleh masyarakat sehingga diharapkan masyarakat dapat memproduksi pakan dengan kualitas setara dengan harga yang lebih terjangkau</a:t>
            </a:r>
          </a:p>
          <a:p>
            <a:pPr marL="342900" indent="-342900" algn="just">
              <a:buAutoNum type="arabicPeriod"/>
            </a:pPr>
            <a:r>
              <a:rPr lang="id-ID" dirty="0"/>
              <a:t>Pelatihan olahan hasil perikanan, dan manajemen bisnis perikanan tentunya juga hal perlu dilakukan.</a:t>
            </a:r>
          </a:p>
        </p:txBody>
      </p:sp>
      <p:sp>
        <p:nvSpPr>
          <p:cNvPr id="19" name="Rectangle 18">
            <a:extLst>
              <a:ext uri="{FF2B5EF4-FFF2-40B4-BE49-F238E27FC236}">
                <a16:creationId xmlns:a16="http://schemas.microsoft.com/office/drawing/2014/main" id="{8FACDAEE-7D5A-4755-89FF-BA6DDC412470}"/>
              </a:ext>
            </a:extLst>
          </p:cNvPr>
          <p:cNvSpPr/>
          <p:nvPr/>
        </p:nvSpPr>
        <p:spPr>
          <a:xfrm>
            <a:off x="-96228" y="5562600"/>
            <a:ext cx="9143991" cy="1323439"/>
          </a:xfrm>
          <a:prstGeom prst="rect">
            <a:avLst/>
          </a:prstGeom>
        </p:spPr>
        <p:txBody>
          <a:bodyPr wrap="square">
            <a:spAutoFit/>
          </a:bodyPr>
          <a:lstStyle/>
          <a:p>
            <a:pPr marL="285750" algn="ctr"/>
            <a:r>
              <a:rPr lang="id-ID" sz="1600" i="1" dirty="0">
                <a:solidFill>
                  <a:srgbClr val="FF0000"/>
                </a:solidFill>
              </a:rPr>
              <a:t>Sedari dulu, program </a:t>
            </a:r>
            <a:r>
              <a:rPr lang="id-ID" sz="1600" i="1" dirty="0" err="1">
                <a:solidFill>
                  <a:srgbClr val="FF0000"/>
                </a:solidFill>
              </a:rPr>
              <a:t>peningkatas</a:t>
            </a:r>
            <a:r>
              <a:rPr lang="id-ID" sz="1600" i="1" dirty="0">
                <a:solidFill>
                  <a:srgbClr val="FF0000"/>
                </a:solidFill>
              </a:rPr>
              <a:t> kapasitas belum dapat dilaksanakan secara optimal karena </a:t>
            </a:r>
            <a:r>
              <a:rPr lang="id-ID" sz="1600" i="1" dirty="0" err="1">
                <a:solidFill>
                  <a:srgbClr val="FF0000"/>
                </a:solidFill>
              </a:rPr>
              <a:t>keterbatasn</a:t>
            </a:r>
            <a:r>
              <a:rPr lang="id-ID" sz="1600" i="1" dirty="0">
                <a:solidFill>
                  <a:srgbClr val="FF0000"/>
                </a:solidFill>
              </a:rPr>
              <a:t> anggaran. Ditahun 2019, hanya dianggarkan 1 kali pelatihan di Dinas Perikanan yaitu pembenihan lele dan pembuatan pakan alami. </a:t>
            </a:r>
            <a:r>
              <a:rPr lang="id-ID" sz="1600" i="1" dirty="0" err="1">
                <a:solidFill>
                  <a:srgbClr val="FF0000"/>
                </a:solidFill>
              </a:rPr>
              <a:t>Kedepan</a:t>
            </a:r>
            <a:r>
              <a:rPr lang="id-ID" sz="1600" i="1" dirty="0">
                <a:solidFill>
                  <a:srgbClr val="FF0000"/>
                </a:solidFill>
              </a:rPr>
              <a:t> program ini perlu untuk </a:t>
            </a:r>
            <a:r>
              <a:rPr lang="id-ID" sz="1600" i="1" dirty="0" err="1">
                <a:solidFill>
                  <a:srgbClr val="FF0000"/>
                </a:solidFill>
              </a:rPr>
              <a:t>dioptimalisasi</a:t>
            </a:r>
            <a:r>
              <a:rPr lang="id-ID" sz="1600" i="1" dirty="0">
                <a:solidFill>
                  <a:srgbClr val="FF0000"/>
                </a:solidFill>
              </a:rPr>
              <a:t> termasuk dengan membentuk pusat-pusat pelatihan mandiri perikanan di Kab. Buleleng (pusat-pusat pelatihan yang diinisiasi oleh kelompok masyarakat namun </a:t>
            </a:r>
            <a:r>
              <a:rPr lang="id-ID" sz="1600" i="1" dirty="0" err="1">
                <a:solidFill>
                  <a:srgbClr val="FF0000"/>
                </a:solidFill>
              </a:rPr>
              <a:t>terstandarisasi</a:t>
            </a:r>
            <a:r>
              <a:rPr lang="id-ID" sz="1600" i="1" dirty="0">
                <a:solidFill>
                  <a:srgbClr val="FF0000"/>
                </a:solidFill>
              </a:rPr>
              <a:t>)</a:t>
            </a:r>
          </a:p>
        </p:txBody>
      </p:sp>
    </p:spTree>
    <p:extLst>
      <p:ext uri="{BB962C8B-B14F-4D97-AF65-F5344CB8AC3E}">
        <p14:creationId xmlns:p14="http://schemas.microsoft.com/office/powerpoint/2010/main" val="1420130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5029192" y="0"/>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980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361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158173"/>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rPr>
              <a:t>OPTIMALISASI PERAN SELURUH STAKEHOLDER DALAM PEMBANGUNAN PERIKANAN</a:t>
            </a:r>
            <a:endParaRPr lang="id-ID" sz="2800" dirty="0">
              <a:effectLst>
                <a:outerShdw blurRad="38100" dist="38100" dir="2700000" algn="tl">
                  <a:srgbClr val="C0C0C0"/>
                </a:outerShdw>
              </a:effectLst>
              <a:latin typeface="Britannic Bold" pitchFamily="34" charset="0"/>
              <a:cs typeface="+mn-cs"/>
            </a:endParaRPr>
          </a:p>
        </p:txBody>
      </p:sp>
      <p:sp>
        <p:nvSpPr>
          <p:cNvPr id="22" name="Rectangle 21">
            <a:extLst>
              <a:ext uri="{FF2B5EF4-FFF2-40B4-BE49-F238E27FC236}">
                <a16:creationId xmlns:a16="http://schemas.microsoft.com/office/drawing/2014/main" id="{90E0F2D7-3211-48DE-8950-98BA72034970}"/>
              </a:ext>
            </a:extLst>
          </p:cNvPr>
          <p:cNvSpPr/>
          <p:nvPr/>
        </p:nvSpPr>
        <p:spPr>
          <a:xfrm>
            <a:off x="152399" y="133348"/>
            <a:ext cx="492311" cy="646331"/>
          </a:xfrm>
          <a:prstGeom prst="rect">
            <a:avLst/>
          </a:prstGeom>
          <a:gradFill>
            <a:gsLst>
              <a:gs pos="0">
                <a:schemeClr val="bg1">
                  <a:lumMod val="95000"/>
                  <a:lumOff val="5000"/>
                </a:schemeClr>
              </a:gs>
              <a:gs pos="100000">
                <a:schemeClr val="accent3">
                  <a:tint val="90000"/>
                  <a:alpha val="100000"/>
                  <a:satMod val="200000"/>
                </a:schemeClr>
              </a:gs>
            </a:gsLst>
            <a:path path="circle">
              <a:fillToRect l="100000" t="100000" r="100000" b="100000"/>
            </a:path>
          </a:grad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id-ID"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5</a:t>
            </a:r>
            <a:endParaRPr lang="en-US" sz="3600"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endParaRPr>
          </a:p>
        </p:txBody>
      </p:sp>
      <p:sp>
        <p:nvSpPr>
          <p:cNvPr id="2" name="TextBox 1">
            <a:extLst>
              <a:ext uri="{FF2B5EF4-FFF2-40B4-BE49-F238E27FC236}">
                <a16:creationId xmlns:a16="http://schemas.microsoft.com/office/drawing/2014/main" id="{6FADE949-D0EE-4EF9-8A27-4408781195F0}"/>
              </a:ext>
            </a:extLst>
          </p:cNvPr>
          <p:cNvSpPr txBox="1"/>
          <p:nvPr/>
        </p:nvSpPr>
        <p:spPr>
          <a:xfrm>
            <a:off x="152397" y="865287"/>
            <a:ext cx="8895365" cy="5478423"/>
          </a:xfrm>
          <a:prstGeom prst="rect">
            <a:avLst/>
          </a:prstGeom>
          <a:noFill/>
        </p:spPr>
        <p:txBody>
          <a:bodyPr wrap="square" rtlCol="0">
            <a:spAutoFit/>
          </a:bodyPr>
          <a:lstStyle/>
          <a:p>
            <a:pPr algn="just">
              <a:spcAft>
                <a:spcPts val="600"/>
              </a:spcAft>
            </a:pPr>
            <a:r>
              <a:rPr lang="id-ID" sz="1500" dirty="0"/>
              <a:t>Peran seluruh stakaholder dalam Pembangunan Perikanan Buleleng tentu sangat diperlukan dan oleh karenanya perlu di optimalisasi.  Stakeholder dalam pembangunan perikanan di Buleleng tentunya adalah dari Masyarakat khususnya pelaku perikanan yang tergabung dalam kelompok (KUB, Pokdakan, Poklahsar dll), swasta, perguruan tinggi dan pemerintah pusat, prop, kab, desa.</a:t>
            </a:r>
          </a:p>
          <a:p>
            <a:pPr marL="342900" indent="-342900" algn="just">
              <a:spcAft>
                <a:spcPts val="600"/>
              </a:spcAft>
              <a:buAutoNum type="arabicPeriod"/>
            </a:pPr>
            <a:r>
              <a:rPr lang="id-ID" sz="1500" dirty="0"/>
              <a:t>Khusus untuk pemerintah desa perlu diajak diskusi bersama terkait dengan pengembangan perikanan di Buleleng. Pemanfaatan </a:t>
            </a:r>
            <a:r>
              <a:rPr lang="id-ID" sz="1500" dirty="0" err="1"/>
              <a:t>APBDesa</a:t>
            </a:r>
            <a:r>
              <a:rPr lang="id-ID" sz="1500" dirty="0"/>
              <a:t> dalam pembangunan perikanan tentunya hal yang dapat dilakukan untuk mendorong pembangunan perikanan, terlebih lagi dengan adanya Badan Usaha Milik Desa. </a:t>
            </a:r>
            <a:r>
              <a:rPr lang="id-ID" sz="1500" dirty="0" err="1"/>
              <a:t>BUMDesa</a:t>
            </a:r>
            <a:r>
              <a:rPr lang="id-ID" sz="1500" dirty="0"/>
              <a:t> tentunya dapat mengelola usaha perikanan maupun menjadi bapak asuh dari masyarakat/ pelaku usaha perikanan, baik dari segi permodalan maupun membantu dalam hal pemasaran. </a:t>
            </a:r>
          </a:p>
          <a:p>
            <a:pPr marL="342900" indent="-342900" algn="just">
              <a:spcAft>
                <a:spcPts val="600"/>
              </a:spcAft>
              <a:buAutoNum type="arabicPeriod"/>
            </a:pPr>
            <a:r>
              <a:rPr lang="id-ID" sz="1500" dirty="0"/>
              <a:t>Dunia swasta -  telah ada beberapa pengusaha pembudidaya air tawar (nila) yang dapat dikatakan berhasil di Buleleng, namun dari aspek pemberdayaan masyarakat khususnya menjadi bapak asuh bagi para </a:t>
            </a:r>
            <a:r>
              <a:rPr lang="id-ID" sz="1500" dirty="0" err="1"/>
              <a:t>pembudaya</a:t>
            </a:r>
            <a:r>
              <a:rPr lang="id-ID" sz="1500" dirty="0"/>
              <a:t> skala kecil belum dilakukan. Dunia swasta sebenarnya dapat berperan menjadi bapak asuh dengan bergerak </a:t>
            </a:r>
            <a:r>
              <a:rPr lang="id-ID" sz="1500" dirty="0" err="1"/>
              <a:t>dipembenihan</a:t>
            </a:r>
            <a:r>
              <a:rPr lang="id-ID" sz="1500" dirty="0"/>
              <a:t>, kemudian pembesarannya dilakukan oleh masyarakat dengan bantuan benih dan pakan (pola </a:t>
            </a:r>
            <a:r>
              <a:rPr lang="id-ID" sz="1500" dirty="0" err="1"/>
              <a:t>kerjasamasa</a:t>
            </a:r>
            <a:r>
              <a:rPr lang="id-ID" sz="1500" dirty="0"/>
              <a:t>) dengan pengusaha</a:t>
            </a:r>
          </a:p>
          <a:p>
            <a:pPr marL="342900" indent="-342900" algn="just">
              <a:spcAft>
                <a:spcPts val="600"/>
              </a:spcAft>
              <a:buAutoNum type="arabicPeriod"/>
            </a:pPr>
            <a:r>
              <a:rPr lang="id-ID" sz="1500" dirty="0"/>
              <a:t>Perguruan Tinggi, saat ini telah ada jurusan Budiaya Perikanan di Undiksha Singaraja, namun memang perlu dioptimalisasi khususnya terkait dengan program-program pemberdayaan masyarakat oleh kampus, baik itu berupa pelatihan-pelatihan maupun demplot</a:t>
            </a:r>
          </a:p>
          <a:p>
            <a:pPr marL="342900" indent="-342900" algn="just">
              <a:spcAft>
                <a:spcPts val="600"/>
              </a:spcAft>
              <a:buAutoNum type="arabicPeriod"/>
            </a:pPr>
            <a:r>
              <a:rPr lang="id-ID" sz="1500" dirty="0"/>
              <a:t>Pemerintah Pusat dan Propinsi. Masukan dari Pemerintah Pusat dan Propinsi tentunya sangat dibutuhkan untuk sinergisnya pembangunan, terlebih lagi keterbatasan anggaran daerah menjadi faktor penghambat belum optilmalnya pembangunan. Oleh karenanya ke depan perlu dioptimaslisasi komunikasi dengan pusat dan propinsi sehingga lebih banyak lagi program pusat propinsi yang ke Buleleng. Peran anggota DPR-DPRD tentunya juga sangat dibutuhkan untuk menjembatani hal ini</a:t>
            </a:r>
          </a:p>
        </p:txBody>
      </p:sp>
      <p:sp>
        <p:nvSpPr>
          <p:cNvPr id="3" name="Rectangle 2">
            <a:extLst>
              <a:ext uri="{FF2B5EF4-FFF2-40B4-BE49-F238E27FC236}">
                <a16:creationId xmlns:a16="http://schemas.microsoft.com/office/drawing/2014/main" id="{306498AC-5B77-4BA9-966B-1AD2C7FC72AF}"/>
              </a:ext>
            </a:extLst>
          </p:cNvPr>
          <p:cNvSpPr/>
          <p:nvPr/>
        </p:nvSpPr>
        <p:spPr>
          <a:xfrm>
            <a:off x="-43569" y="6248400"/>
            <a:ext cx="9143991" cy="646331"/>
          </a:xfrm>
          <a:prstGeom prst="rect">
            <a:avLst/>
          </a:prstGeom>
        </p:spPr>
        <p:txBody>
          <a:bodyPr wrap="square">
            <a:spAutoFit/>
          </a:bodyPr>
          <a:lstStyle/>
          <a:p>
            <a:pPr marL="285750" algn="ctr"/>
            <a:r>
              <a:rPr lang="id-ID" sz="1200" i="1" dirty="0">
                <a:solidFill>
                  <a:srgbClr val="FF0000"/>
                </a:solidFill>
              </a:rPr>
              <a:t>Ditahun 2019, </a:t>
            </a:r>
            <a:r>
              <a:rPr lang="id-ID" sz="1200" i="1" dirty="0" err="1">
                <a:solidFill>
                  <a:srgbClr val="FF0000"/>
                </a:solidFill>
              </a:rPr>
              <a:t>dianggaran</a:t>
            </a:r>
            <a:r>
              <a:rPr lang="id-ID" sz="1200" i="1" dirty="0">
                <a:solidFill>
                  <a:srgbClr val="FF0000"/>
                </a:solidFill>
              </a:rPr>
              <a:t> induk Dinas Perikanan Kab. Buleleng sebenarnya direncanakan untuk melakukan temu mitra dengan seluruh </a:t>
            </a:r>
            <a:r>
              <a:rPr lang="id-ID" sz="1200" i="1" dirty="0" err="1">
                <a:solidFill>
                  <a:srgbClr val="FF0000"/>
                </a:solidFill>
              </a:rPr>
              <a:t>stakeholder</a:t>
            </a:r>
            <a:r>
              <a:rPr lang="id-ID" sz="1200" i="1" dirty="0">
                <a:solidFill>
                  <a:srgbClr val="FF0000"/>
                </a:solidFill>
              </a:rPr>
              <a:t>, untuk mendiskusikan hal-hal sebagaimana tersebut </a:t>
            </a:r>
            <a:r>
              <a:rPr lang="id-ID" sz="1200" i="1" dirty="0" err="1">
                <a:solidFill>
                  <a:srgbClr val="FF0000"/>
                </a:solidFill>
              </a:rPr>
              <a:t>diatas</a:t>
            </a:r>
            <a:r>
              <a:rPr lang="id-ID" sz="1200" i="1" dirty="0">
                <a:solidFill>
                  <a:srgbClr val="FF0000"/>
                </a:solidFill>
              </a:rPr>
              <a:t>, namun karena keterbatasan anggaran belum dapat dilaksanakan, direncanakan di anggaran perubahan 2019 dapat dilaksanakan</a:t>
            </a:r>
          </a:p>
        </p:txBody>
      </p:sp>
    </p:spTree>
    <p:extLst>
      <p:ext uri="{BB962C8B-B14F-4D97-AF65-F5344CB8AC3E}">
        <p14:creationId xmlns:p14="http://schemas.microsoft.com/office/powerpoint/2010/main" val="193342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Process 11"/>
          <p:cNvSpPr/>
          <p:nvPr/>
        </p:nvSpPr>
        <p:spPr>
          <a:xfrm>
            <a:off x="5029192" y="152400"/>
            <a:ext cx="1357290" cy="40322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200" dirty="0">
                <a:solidFill>
                  <a:schemeClr val="tx1"/>
                </a:solidFill>
                <a:latin typeface="Cambria" panose="02040503050406030204" pitchFamily="18" charset="0"/>
                <a:ea typeface="Cambria" panose="02040503050406030204" pitchFamily="18" charset="0"/>
              </a:rPr>
              <a:t>Standar Mutu</a:t>
            </a:r>
          </a:p>
        </p:txBody>
      </p:sp>
      <p:sp>
        <p:nvSpPr>
          <p:cNvPr id="13" name="Text Box 7"/>
          <p:cNvSpPr txBox="1">
            <a:spLocks noChangeArrowheads="1"/>
          </p:cNvSpPr>
          <p:nvPr/>
        </p:nvSpPr>
        <p:spPr bwMode="auto">
          <a:xfrm>
            <a:off x="3178392" y="250444"/>
            <a:ext cx="196401" cy="272576"/>
          </a:xfrm>
          <a:prstGeom prst="rect">
            <a:avLst/>
          </a:prstGeom>
          <a:noFill/>
          <a:ln w="12700">
            <a:noFill/>
            <a:miter lim="800000"/>
            <a:headEnd/>
            <a:tailEnd/>
          </a:ln>
        </p:spPr>
        <p:txBody>
          <a:bodyPr wrap="none" lIns="97219" tIns="48610" rIns="97219" bIns="48610">
            <a:spAutoFit/>
          </a:bodyPr>
          <a:lstStyle/>
          <a:p>
            <a:pPr algn="ctr" defTabSz="971550" eaLnBrk="0" hangingPunct="0"/>
            <a:endParaRPr lang="en-GB" sz="1700" baseline="2000">
              <a:solidFill>
                <a:srgbClr val="00CC00"/>
              </a:solidFill>
              <a:latin typeface="Bookman Old Style" pitchFamily="18" charset="0"/>
            </a:endParaRPr>
          </a:p>
        </p:txBody>
      </p:sp>
      <p:grpSp>
        <p:nvGrpSpPr>
          <p:cNvPr id="14" name="Group 17"/>
          <p:cNvGrpSpPr>
            <a:grpSpLocks/>
          </p:cNvGrpSpPr>
          <p:nvPr/>
        </p:nvGrpSpPr>
        <p:grpSpPr bwMode="auto">
          <a:xfrm>
            <a:off x="0" y="188548"/>
            <a:ext cx="9143992" cy="859200"/>
            <a:chOff x="720" y="1392"/>
            <a:chExt cx="4058" cy="480"/>
          </a:xfrm>
        </p:grpSpPr>
        <p:sp>
          <p:nvSpPr>
            <p:cNvPr id="15" name="AutoShape 4"/>
            <p:cNvSpPr>
              <a:spLocks noChangeArrowheads="1"/>
            </p:cNvSpPr>
            <p:nvPr/>
          </p:nvSpPr>
          <p:spPr bwMode="gray">
            <a:xfrm>
              <a:off x="720" y="1392"/>
              <a:ext cx="4058" cy="480"/>
            </a:xfrm>
            <a:prstGeom prst="roundRect">
              <a:avLst>
                <a:gd name="adj" fmla="val 17509"/>
              </a:avLst>
            </a:prstGeom>
            <a:solidFill>
              <a:schemeClr val="accent6">
                <a:lumMod val="60000"/>
                <a:lumOff val="40000"/>
              </a:schemeClr>
            </a:solidFill>
            <a:ln w="9525">
              <a:noFill/>
              <a:round/>
              <a:headEnd/>
              <a:tailEnd/>
            </a:ln>
            <a:effectLst/>
          </p:spPr>
          <p:txBody>
            <a:bodyPr wrap="none" anchor="ctr"/>
            <a:lstStyle/>
            <a:p>
              <a:pPr algn="ctr">
                <a:defRPr/>
              </a:pPr>
              <a:endParaRPr lang="id-ID">
                <a:cs typeface="+mn-cs"/>
              </a:endParaRPr>
            </a:p>
          </p:txBody>
        </p:sp>
        <p:grpSp>
          <p:nvGrpSpPr>
            <p:cNvPr id="16" name="Group 19"/>
            <p:cNvGrpSpPr>
              <a:grpSpLocks/>
            </p:cNvGrpSpPr>
            <p:nvPr/>
          </p:nvGrpSpPr>
          <p:grpSpPr bwMode="auto">
            <a:xfrm>
              <a:off x="730" y="1407"/>
              <a:ext cx="4043" cy="444"/>
              <a:chOff x="744" y="1407"/>
              <a:chExt cx="3988" cy="444"/>
            </a:xfrm>
          </p:grpSpPr>
          <p:sp>
            <p:nvSpPr>
              <p:cNvPr id="17" name="AutoShape 6"/>
              <p:cNvSpPr>
                <a:spLocks noChangeArrowheads="1"/>
              </p:cNvSpPr>
              <p:nvPr/>
            </p:nvSpPr>
            <p:spPr bwMode="gray">
              <a:xfrm>
                <a:off x="744" y="1736"/>
                <a:ext cx="3987"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pPr algn="ctr">
                  <a:defRPr/>
                </a:pPr>
                <a:endParaRPr lang="id-ID">
                  <a:cs typeface="+mn-cs"/>
                </a:endParaRPr>
              </a:p>
            </p:txBody>
          </p:sp>
          <p:sp>
            <p:nvSpPr>
              <p:cNvPr id="18" name="AutoShape 7"/>
              <p:cNvSpPr>
                <a:spLocks noChangeArrowheads="1"/>
              </p:cNvSpPr>
              <p:nvPr/>
            </p:nvSpPr>
            <p:spPr bwMode="gray">
              <a:xfrm>
                <a:off x="744" y="1407"/>
                <a:ext cx="3987"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pPr algn="ctr">
                  <a:defRPr/>
                </a:pPr>
                <a:endParaRPr lang="id-ID">
                  <a:cs typeface="+mn-cs"/>
                </a:endParaRPr>
              </a:p>
            </p:txBody>
          </p:sp>
        </p:grpSp>
      </p:grpSp>
      <p:sp>
        <p:nvSpPr>
          <p:cNvPr id="20" name="Title 2"/>
          <p:cNvSpPr>
            <a:spLocks/>
          </p:cNvSpPr>
          <p:nvPr/>
        </p:nvSpPr>
        <p:spPr bwMode="gray">
          <a:xfrm>
            <a:off x="838200" y="310573"/>
            <a:ext cx="7929563" cy="584775"/>
          </a:xfrm>
          <a:prstGeom prst="rect">
            <a:avLst/>
          </a:prstGeom>
          <a:noFill/>
          <a:ln w="9525">
            <a:noFill/>
            <a:miter lim="800000"/>
            <a:headEnd/>
            <a:tailEnd/>
          </a:ln>
          <a:effectLst>
            <a:outerShdw dist="28398" dir="1593903" algn="ctr" rotWithShape="0">
              <a:schemeClr val="bg1">
                <a:alpha val="50000"/>
              </a:schemeClr>
            </a:outerShdw>
          </a:effectLst>
        </p:spPr>
        <p:txBody>
          <a:bodyPr anchor="ctr"/>
          <a:lstStyle/>
          <a:p>
            <a:pPr>
              <a:defRPr/>
            </a:pPr>
            <a:r>
              <a:rPr lang="id-ID" sz="2800" dirty="0">
                <a:effectLst>
                  <a:outerShdw blurRad="38100" dist="38100" dir="2700000" algn="tl">
                    <a:srgbClr val="C0C0C0"/>
                  </a:outerShdw>
                </a:effectLst>
                <a:latin typeface="Britannic Bold" pitchFamily="34" charset="0"/>
                <a:cs typeface="+mn-cs"/>
              </a:rPr>
              <a:t>PENUTUP</a:t>
            </a:r>
          </a:p>
        </p:txBody>
      </p:sp>
      <p:pic>
        <p:nvPicPr>
          <p:cNvPr id="21" name="Picture 29" descr="1">
            <a:extLst>
              <a:ext uri="{FF2B5EF4-FFF2-40B4-BE49-F238E27FC236}">
                <a16:creationId xmlns:a16="http://schemas.microsoft.com/office/drawing/2014/main" id="{11179150-07DC-4DBD-ADED-8B43046940D9}"/>
              </a:ext>
            </a:extLst>
          </p:cNvPr>
          <p:cNvPicPr>
            <a:picLocks noChangeAspect="1" noChangeArrowheads="1"/>
          </p:cNvPicPr>
          <p:nvPr/>
        </p:nvPicPr>
        <p:blipFill>
          <a:blip r:embed="rId2">
            <a:lum bright="-6000" contrast="24000"/>
          </a:blip>
          <a:srcRect l="42606" t="64474" r="19473"/>
          <a:stretch>
            <a:fillRect/>
          </a:stretch>
        </p:blipFill>
        <p:spPr bwMode="auto">
          <a:xfrm>
            <a:off x="-152400" y="331788"/>
            <a:ext cx="792163" cy="811212"/>
          </a:xfrm>
          <a:prstGeom prst="rect">
            <a:avLst/>
          </a:prstGeom>
          <a:noFill/>
          <a:ln w="9525">
            <a:noFill/>
            <a:miter lim="800000"/>
            <a:headEnd/>
            <a:tailEnd/>
          </a:ln>
        </p:spPr>
      </p:pic>
      <p:pic>
        <p:nvPicPr>
          <p:cNvPr id="23" name="Picture 10" descr="Image result for GARAM piramid">
            <a:extLst>
              <a:ext uri="{FF2B5EF4-FFF2-40B4-BE49-F238E27FC236}">
                <a16:creationId xmlns:a16="http://schemas.microsoft.com/office/drawing/2014/main" id="{BADA69A8-BA51-4F21-901B-9CAFC7CB73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83" b="14802"/>
          <a:stretch/>
        </p:blipFill>
        <p:spPr bwMode="auto">
          <a:xfrm>
            <a:off x="5639463" y="4881654"/>
            <a:ext cx="3347928" cy="18183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4" name="Picture 8" descr="Image result for GARAM piramid">
            <a:extLst>
              <a:ext uri="{FF2B5EF4-FFF2-40B4-BE49-F238E27FC236}">
                <a16:creationId xmlns:a16="http://schemas.microsoft.com/office/drawing/2014/main" id="{4C3992AD-B78C-4FD0-8D81-577E7B972E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135" b="9551"/>
          <a:stretch/>
        </p:blipFill>
        <p:spPr bwMode="auto">
          <a:xfrm>
            <a:off x="188542" y="4887294"/>
            <a:ext cx="2429459" cy="18183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4912484-BE78-4A8C-9A9C-AA27F3E172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7997" y="5003120"/>
            <a:ext cx="2457840" cy="1666332"/>
          </a:xfrm>
          <a:prstGeom prst="rect">
            <a:avLst/>
          </a:prstGeom>
          <a:ln>
            <a:noFill/>
          </a:ln>
          <a:effectLst>
            <a:outerShdw blurRad="292100" dist="139700" dir="2700000" algn="tl" rotWithShape="0">
              <a:srgbClr val="333333">
                <a:alpha val="65000"/>
              </a:srgbClr>
            </a:outerShdw>
          </a:effectLst>
        </p:spPr>
      </p:pic>
      <p:pic>
        <p:nvPicPr>
          <p:cNvPr id="8194" name="Picture 2" descr="Hasil gambar untuk benih kerapu">
            <a:extLst>
              <a:ext uri="{FF2B5EF4-FFF2-40B4-BE49-F238E27FC236}">
                <a16:creationId xmlns:a16="http://schemas.microsoft.com/office/drawing/2014/main" id="{19EB01F2-8945-4E92-8075-2F0930AD1E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6722" y="887535"/>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asil gambar untuk benih bandeng">
            <a:extLst>
              <a:ext uri="{FF2B5EF4-FFF2-40B4-BE49-F238E27FC236}">
                <a16:creationId xmlns:a16="http://schemas.microsoft.com/office/drawing/2014/main" id="{80C8E0E6-3A82-455B-9AF2-2EBF362C0D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722" y="2887785"/>
            <a:ext cx="2466975" cy="18502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1DEB5293-8145-4291-9AA6-E3A77431AD01}"/>
              </a:ext>
            </a:extLst>
          </p:cNvPr>
          <p:cNvSpPr txBox="1"/>
          <p:nvPr/>
        </p:nvSpPr>
        <p:spPr>
          <a:xfrm>
            <a:off x="188542" y="1478101"/>
            <a:ext cx="5540292" cy="3170099"/>
          </a:xfrm>
          <a:prstGeom prst="rect">
            <a:avLst/>
          </a:prstGeom>
          <a:noFill/>
        </p:spPr>
        <p:txBody>
          <a:bodyPr wrap="square" rtlCol="0">
            <a:spAutoFit/>
          </a:bodyPr>
          <a:lstStyle/>
          <a:p>
            <a:pPr>
              <a:spcAft>
                <a:spcPts val="600"/>
              </a:spcAft>
            </a:pPr>
            <a:r>
              <a:rPr lang="id-ID" sz="2000" dirty="0"/>
              <a:t>Tentunya masih banyak program pembangunan perikanan yang masih belum dipaparkan namun masih menjadi </a:t>
            </a:r>
            <a:r>
              <a:rPr lang="id-ID" sz="2000" dirty="0" err="1"/>
              <a:t>tupoksi</a:t>
            </a:r>
            <a:r>
              <a:rPr lang="id-ID" sz="2000" dirty="0"/>
              <a:t> Dinas Perikanan dan harus terus dioptimalkan, yang </a:t>
            </a:r>
            <a:r>
              <a:rPr lang="id-ID" sz="2000" dirty="0" err="1"/>
              <a:t>diantaranya</a:t>
            </a:r>
            <a:r>
              <a:rPr lang="id-ID" sz="2000" dirty="0"/>
              <a:t>  adalah usaha garam rakyat, kegiatan pembenihan ikan laut yang usahanya masih dilaksanakan didarat seperti nener, kerapu, udang dll. Tentunya program yang telah ada perlu dilanjutkan dan dirancang program-program yang lebih inovatif baik itu berupa penataan kawasan maupun program lainnya. </a:t>
            </a:r>
          </a:p>
        </p:txBody>
      </p:sp>
      <p:pic>
        <p:nvPicPr>
          <p:cNvPr id="25" name="Picture 24">
            <a:extLst>
              <a:ext uri="{FF2B5EF4-FFF2-40B4-BE49-F238E27FC236}">
                <a16:creationId xmlns:a16="http://schemas.microsoft.com/office/drawing/2014/main" id="{5C415707-F075-4575-A5EB-B33DE6B6F9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6400" y="3723584"/>
            <a:ext cx="1219200" cy="1625600"/>
          </a:xfrm>
          <a:prstGeom prst="rect">
            <a:avLst/>
          </a:prstGeom>
        </p:spPr>
      </p:pic>
    </p:spTree>
    <p:extLst>
      <p:ext uri="{BB962C8B-B14F-4D97-AF65-F5344CB8AC3E}">
        <p14:creationId xmlns:p14="http://schemas.microsoft.com/office/powerpoint/2010/main" val="1784995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p:nvPr/>
        </p:nvSpPr>
        <p:spPr>
          <a:xfrm>
            <a:off x="381001" y="2438401"/>
            <a:ext cx="8564880" cy="3041856"/>
          </a:xfrm>
          <a:prstGeom prst="rect">
            <a:avLst/>
          </a:prstGeom>
          <a:blipFill>
            <a:blip r:embed="rId2" cstate="print"/>
            <a:stretch>
              <a:fillRect/>
            </a:stretch>
          </a:blip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dirty="0">
              <a:ln>
                <a:noFill/>
              </a:ln>
              <a:effectLst/>
              <a:uLnTx/>
              <a:uFillTx/>
              <a:latin typeface="Calibri"/>
            </a:endParaRPr>
          </a:p>
        </p:txBody>
      </p:sp>
      <p:pic>
        <p:nvPicPr>
          <p:cNvPr id="16" name="Picture 1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1" y="779548"/>
            <a:ext cx="1207030" cy="1015685"/>
          </a:xfrm>
          <a:prstGeom prst="rect">
            <a:avLst/>
          </a:prstGeom>
          <a:ln>
            <a:noFill/>
          </a:ln>
          <a:effectLst>
            <a:outerShdw blurRad="292100" dist="139700" dir="2700000" algn="tl" rotWithShape="0">
              <a:srgbClr val="333333">
                <a:alpha val="65000"/>
              </a:srgbClr>
            </a:outerShdw>
          </a:effectLst>
        </p:spPr>
      </p:pic>
      <p:pic>
        <p:nvPicPr>
          <p:cNvPr id="14" name="Picture 2" descr="F:\2010817LOGO KKP brok.dkp.go.id.gif"/>
          <p:cNvPicPr>
            <a:picLocks noChangeAspect="1" noChangeArrowheads="1"/>
          </p:cNvPicPr>
          <p:nvPr/>
        </p:nvPicPr>
        <p:blipFill>
          <a:blip r:embed="rId4" cstate="print"/>
          <a:srcRect/>
          <a:stretch>
            <a:fillRect/>
          </a:stretch>
        </p:blipFill>
        <p:spPr bwMode="auto">
          <a:xfrm>
            <a:off x="6019801" y="544284"/>
            <a:ext cx="1515268" cy="1450989"/>
          </a:xfrm>
          <a:prstGeom prst="rect">
            <a:avLst/>
          </a:prstGeom>
          <a:ln>
            <a:noFill/>
          </a:ln>
          <a:effectLst>
            <a:outerShdw blurRad="292100" dist="139700" dir="2700000" algn="tl" rotWithShape="0">
              <a:srgbClr val="333333">
                <a:alpha val="65000"/>
              </a:srgbClr>
            </a:outerShdw>
          </a:effectLst>
        </p:spPr>
      </p:pic>
      <p:sp>
        <p:nvSpPr>
          <p:cNvPr id="13" name="object 13"/>
          <p:cNvSpPr txBox="1"/>
          <p:nvPr/>
        </p:nvSpPr>
        <p:spPr>
          <a:xfrm>
            <a:off x="2362200" y="3484602"/>
            <a:ext cx="6669952" cy="553998"/>
          </a:xfrm>
          <a:prstGeom prst="rect">
            <a:avLst/>
          </a:prstGeom>
        </p:spPr>
        <p:txBody>
          <a:bodyPr vert="horz" wrap="square" lIns="0" tIns="0" rIns="0" bIns="0" rtlCol="0">
            <a:spAutoFit/>
          </a:bodyPr>
          <a:lstStyle/>
          <a:p>
            <a:pPr marL="11233" marR="4493" lvl="0" indent="0" algn="r" defTabSz="808787" rtl="0"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prstClr val="black"/>
                </a:solidFill>
                <a:effectLst/>
                <a:uLnTx/>
                <a:uFillTx/>
                <a:latin typeface="Cambria"/>
                <a:ea typeface="+mn-ea"/>
                <a:cs typeface="Cambria"/>
              </a:rPr>
              <a:t>TERIMA KASIH</a:t>
            </a:r>
          </a:p>
        </p:txBody>
      </p:sp>
      <p:sp>
        <p:nvSpPr>
          <p:cNvPr id="23" name="object 12"/>
          <p:cNvSpPr/>
          <p:nvPr/>
        </p:nvSpPr>
        <p:spPr>
          <a:xfrm>
            <a:off x="2438400" y="4191365"/>
            <a:ext cx="6582995" cy="83706"/>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244060"/>
          </a:solidFill>
        </p:spPr>
        <p:txBody>
          <a:bodyPr wrap="square" lIns="0" tIns="0" rIns="0" bIns="0" rtlCol="0"/>
          <a:lstStyle/>
          <a:p>
            <a:pPr marL="0" marR="0" lvl="0" indent="0" algn="l" defTabSz="808787" rtl="0" eaLnBrk="1" fontAlgn="auto" latinLnBrk="0" hangingPunct="1">
              <a:lnSpc>
                <a:spcPct val="100000"/>
              </a:lnSpc>
              <a:spcBef>
                <a:spcPts val="0"/>
              </a:spcBef>
              <a:spcAft>
                <a:spcPts val="0"/>
              </a:spcAft>
              <a:buClrTx/>
              <a:buSzTx/>
              <a:buFontTx/>
              <a:buNone/>
              <a:tabLst/>
              <a:defRPr/>
            </a:pPr>
            <a:endParaRPr kumimoji="0" sz="1592"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11"/>
          <p:cNvSpPr/>
          <p:nvPr/>
        </p:nvSpPr>
        <p:spPr>
          <a:xfrm>
            <a:off x="2438401" y="4059198"/>
            <a:ext cx="6582994" cy="81901"/>
          </a:xfrm>
          <a:custGeom>
            <a:avLst/>
            <a:gdLst/>
            <a:ahLst/>
            <a:cxnLst/>
            <a:rect l="l" t="t" r="r" b="b"/>
            <a:pathLst>
              <a:path w="7528559" h="78104">
                <a:moveTo>
                  <a:pt x="0" y="77722"/>
                </a:moveTo>
                <a:lnTo>
                  <a:pt x="7528432" y="77722"/>
                </a:lnTo>
                <a:lnTo>
                  <a:pt x="7528432" y="0"/>
                </a:lnTo>
                <a:lnTo>
                  <a:pt x="0" y="0"/>
                </a:lnTo>
                <a:lnTo>
                  <a:pt x="0" y="77722"/>
                </a:lnTo>
                <a:close/>
              </a:path>
            </a:pathLst>
          </a:custGeom>
          <a:solidFill>
            <a:srgbClr val="7E7E7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descr="C:\Users\Staf Ops\Pictures\II.jpg"/>
          <p:cNvPicPr>
            <a:picLocks noChangeAspect="1" noChangeArrowheads="1"/>
          </p:cNvPicPr>
          <p:nvPr/>
        </p:nvPicPr>
        <p:blipFill>
          <a:blip r:embed="rId5" cstate="print"/>
          <a:srcRect/>
          <a:stretch>
            <a:fillRect/>
          </a:stretch>
        </p:blipFill>
        <p:spPr bwMode="auto">
          <a:xfrm>
            <a:off x="5472246" y="5529724"/>
            <a:ext cx="1793353" cy="1161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8" name="Picture 2" descr="C:\Users\Staf Ops\Pictures\t lo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23666" y="5530522"/>
            <a:ext cx="1748065" cy="11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https://www.korjo.com/getfile/66829b67-fda4-40bc-8ebb-adad92bfc88a/banner-bali_big.aspx"/>
          <p:cNvPicPr>
            <a:picLocks noChangeAspect="1" noChangeArrowheads="1"/>
          </p:cNvPicPr>
          <p:nvPr/>
        </p:nvPicPr>
        <p:blipFill>
          <a:blip r:embed="rId7" cstate="print">
            <a:extLst>
              <a:ext uri="{28A0092B-C50C-407E-A947-70E740481C1C}">
                <a14:useLocalDpi xmlns:a14="http://schemas.microsoft.com/office/drawing/2010/main" val="0"/>
              </a:ext>
            </a:extLst>
          </a:blip>
          <a:srcRect l="78477"/>
          <a:stretch>
            <a:fillRect/>
          </a:stretch>
        </p:blipFill>
        <p:spPr bwMode="auto">
          <a:xfrm>
            <a:off x="7251636" y="5527070"/>
            <a:ext cx="1892364" cy="116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 descr="bali-banner150.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27" y="5530521"/>
            <a:ext cx="4184679" cy="11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448113" y="4384449"/>
            <a:ext cx="4572000" cy="923330"/>
          </a:xfrm>
          <a:prstGeom prst="rect">
            <a:avLst/>
          </a:prstGeom>
        </p:spPr>
        <p:txBody>
          <a:bodyPr>
            <a:spAutoFit/>
          </a:bodyPr>
          <a:lstStyle/>
          <a:p>
            <a:pPr lvl="0" algn="r" defTabSz="808787">
              <a:defRPr/>
            </a:pP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Dinas</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Perikanan</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Kab</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Buleleng</a:t>
            </a:r>
          </a:p>
          <a:p>
            <a:pPr lvl="0" algn="r" defTabSz="808787">
              <a:defRPr/>
            </a:pP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Jln</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n-US"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Kartini</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No 4 Singaraja </a:t>
            </a:r>
          </a:p>
          <a:p>
            <a:pPr lvl="0" algn="r" defTabSz="808787">
              <a:defRPr/>
            </a:pP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0362 - 21440</a:t>
            </a:r>
          </a:p>
        </p:txBody>
      </p:sp>
      <p:sp>
        <p:nvSpPr>
          <p:cNvPr id="17" name="TextBox 16">
            <a:extLst>
              <a:ext uri="{FF2B5EF4-FFF2-40B4-BE49-F238E27FC236}">
                <a16:creationId xmlns:a16="http://schemas.microsoft.com/office/drawing/2014/main" id="{2003BAA9-CD7B-483E-98D0-76B458A0460B}"/>
              </a:ext>
            </a:extLst>
          </p:cNvPr>
          <p:cNvSpPr txBox="1"/>
          <p:nvPr/>
        </p:nvSpPr>
        <p:spPr>
          <a:xfrm>
            <a:off x="533400" y="457200"/>
            <a:ext cx="4370764" cy="3539430"/>
          </a:xfrm>
          <a:prstGeom prst="rect">
            <a:avLst/>
          </a:prstGeom>
          <a:solidFill>
            <a:srgbClr val="FF0000">
              <a:alpha val="7000"/>
            </a:srgbClr>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d-ID" sz="2800" i="1" dirty="0">
                <a:solidFill>
                  <a:schemeClr val="tx1"/>
                </a:solidFill>
              </a:rPr>
              <a:t>Satu pengharapan utama dalam pembangunan Perikanan Buleleng tentunya adalah demi terciptanya masyarakat maju, mandiri, sejahtera dan berdaya saing </a:t>
            </a:r>
            <a:r>
              <a:rPr lang="id-ID" sz="2800" i="1" dirty="0" err="1">
                <a:solidFill>
                  <a:schemeClr val="tx1"/>
                </a:solidFill>
              </a:rPr>
              <a:t>sebagimana</a:t>
            </a:r>
            <a:r>
              <a:rPr lang="id-ID" sz="2800" i="1" dirty="0">
                <a:solidFill>
                  <a:schemeClr val="tx1"/>
                </a:solidFill>
              </a:rPr>
              <a:t> Visi Pembangunan Buleleng </a:t>
            </a:r>
          </a:p>
        </p:txBody>
      </p:sp>
    </p:spTree>
    <p:extLst>
      <p:ext uri="{BB962C8B-B14F-4D97-AF65-F5344CB8AC3E}">
        <p14:creationId xmlns:p14="http://schemas.microsoft.com/office/powerpoint/2010/main" val="19510467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3822</TotalTime>
  <Words>2124</Words>
  <Application>Microsoft Office PowerPoint</Application>
  <PresentationFormat>On-screen Show (4:3)</PresentationFormat>
  <Paragraphs>358</Paragraphs>
  <Slides>23</Slides>
  <Notes>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vt:i4>
      </vt:variant>
    </vt:vector>
  </HeadingPairs>
  <TitlesOfParts>
    <vt:vector size="36" baseType="lpstr">
      <vt:lpstr>Arial</vt:lpstr>
      <vt:lpstr>Arial Black</vt:lpstr>
      <vt:lpstr>Bookman Old Style</vt:lpstr>
      <vt:lpstr>Britannic Bold</vt:lpstr>
      <vt:lpstr>Calibri</vt:lpstr>
      <vt:lpstr>Cambria</vt:lpstr>
      <vt:lpstr>Footlight MT Light</vt:lpstr>
      <vt:lpstr>Sylfaen</vt:lpstr>
      <vt:lpstr>Tahoma</vt:lpstr>
      <vt:lpstr>Tempus Sans ITC</vt:lpstr>
      <vt:lpstr>Wingdings</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KEBIJAKAN GARAM NASIONAL</dc:title>
  <dc:creator>PUGAR BULELENG</dc:creator>
  <cp:lastModifiedBy>Jaime Manaf</cp:lastModifiedBy>
  <cp:revision>121</cp:revision>
  <cp:lastPrinted>2019-02-20T03:39:55Z</cp:lastPrinted>
  <dcterms:created xsi:type="dcterms:W3CDTF">2018-10-05T00:13:45Z</dcterms:created>
  <dcterms:modified xsi:type="dcterms:W3CDTF">2019-05-16T03:29:09Z</dcterms:modified>
</cp:coreProperties>
</file>