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07" r:id="rId3"/>
    <p:sldId id="265" r:id="rId4"/>
    <p:sldId id="305" r:id="rId5"/>
    <p:sldId id="322" r:id="rId6"/>
    <p:sldId id="323" r:id="rId7"/>
    <p:sldId id="324" r:id="rId8"/>
    <p:sldId id="320" r:id="rId9"/>
    <p:sldId id="321" r:id="rId10"/>
    <p:sldId id="275" r:id="rId11"/>
    <p:sldId id="314" r:id="rId12"/>
    <p:sldId id="317" r:id="rId13"/>
    <p:sldId id="318" r:id="rId14"/>
    <p:sldId id="313" r:id="rId15"/>
    <p:sldId id="315" r:id="rId16"/>
    <p:sldId id="319" r:id="rId17"/>
    <p:sldId id="309" r:id="rId18"/>
    <p:sldId id="312" r:id="rId19"/>
    <p:sldId id="311" r:id="rId20"/>
    <p:sldId id="316" r:id="rId21"/>
    <p:sldId id="303" r:id="rId22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35" autoAdjust="0"/>
    <p:restoredTop sz="94660"/>
  </p:normalViewPr>
  <p:slideViewPr>
    <p:cSldViewPr>
      <p:cViewPr>
        <p:scale>
          <a:sx n="80" d="100"/>
          <a:sy n="80" d="100"/>
        </p:scale>
        <p:origin x="-117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70927-AB82-43F5-B453-4E012835A1D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21CF4-3ECA-4ADC-8E35-88148BDA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36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21CF4-3ECA-4ADC-8E35-88148BDAEF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94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F6E1-17A7-4E49-9F6F-5A6E364FB380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BD2-524A-4C4E-AE14-453E9D24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408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F6E1-17A7-4E49-9F6F-5A6E364FB380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BD2-524A-4C4E-AE14-453E9D24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0345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F6E1-17A7-4E49-9F6F-5A6E364FB380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BD2-524A-4C4E-AE14-453E9D24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44892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F6E1-17A7-4E49-9F6F-5A6E364FB380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BD2-524A-4C4E-AE14-453E9D24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5406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F6E1-17A7-4E49-9F6F-5A6E364FB380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BD2-524A-4C4E-AE14-453E9D24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2076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F6E1-17A7-4E49-9F6F-5A6E364FB380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BD2-524A-4C4E-AE14-453E9D24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6137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F6E1-17A7-4E49-9F6F-5A6E364FB380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BD2-524A-4C4E-AE14-453E9D24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29768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F6E1-17A7-4E49-9F6F-5A6E364FB380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BD2-524A-4C4E-AE14-453E9D24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4382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F6E1-17A7-4E49-9F6F-5A6E364FB380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BD2-524A-4C4E-AE14-453E9D24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93202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F6E1-17A7-4E49-9F6F-5A6E364FB380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BD2-524A-4C4E-AE14-453E9D24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2018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F6E1-17A7-4E49-9F6F-5A6E364FB380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FBD2-524A-4C4E-AE14-453E9D24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9366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1F6E1-17A7-4E49-9F6F-5A6E364FB380}" type="datetimeFigureOut">
              <a:rPr lang="en-US" smtClean="0"/>
              <a:pPr/>
              <a:t>8/17/2019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6FBD2-524A-4C4E-AE14-453E9D248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97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D:\BAHAN%20AJAR%20PANEN%20DAN%20TRASPORTASI%20BENIH%20LELE\panenbenih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gray">
          <a:xfrm>
            <a:off x="322522" y="685800"/>
            <a:ext cx="83642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6000" b="1" dirty="0" smtClean="0">
                <a:ln w="25400" cap="sq" cmpd="sng">
                  <a:solidFill>
                    <a:srgbClr val="FFC000">
                      <a:alpha val="70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tyle Script" pitchFamily="66" charset="0"/>
                <a:ea typeface="BatangChe" pitchFamily="49" charset="-127"/>
                <a:cs typeface="+mn-cs"/>
              </a:rPr>
              <a:t>PANEN DAN </a:t>
            </a:r>
            <a:r>
              <a:rPr lang="id-ID" sz="6000" b="1" dirty="0" smtClean="0">
                <a:ln w="25400" cap="sq" cmpd="sng">
                  <a:solidFill>
                    <a:srgbClr val="FFC000">
                      <a:alpha val="70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tyle Script" pitchFamily="66" charset="0"/>
                <a:ea typeface="BatangChe" pitchFamily="49" charset="-127"/>
              </a:rPr>
              <a:t>TRANSPORTASI</a:t>
            </a:r>
            <a:endParaRPr lang="id-ID" sz="6000" b="1" dirty="0" smtClean="0">
              <a:ln w="25400" cap="sq" cmpd="sng">
                <a:solidFill>
                  <a:srgbClr val="FFC000">
                    <a:alpha val="70000"/>
                  </a:srgbClr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eestyle Script" pitchFamily="66" charset="0"/>
              <a:ea typeface="BatangChe" pitchFamily="49" charset="-127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800" y="5410200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Mitra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Menuju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Sukses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!</a:t>
            </a:r>
            <a:endParaRPr lang="en-US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0687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6400800" cy="762000"/>
          </a:xfrm>
        </p:spPr>
        <p:txBody>
          <a:bodyPr>
            <a:noAutofit/>
          </a:bodyPr>
          <a:lstStyle/>
          <a:p>
            <a:r>
              <a:rPr lang="id-I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PENDAHULUAN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553200" y="1676400"/>
            <a:ext cx="259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5791200"/>
            <a:ext cx="9144000" cy="1094507"/>
            <a:chOff x="0" y="1"/>
            <a:chExt cx="9144000" cy="764012"/>
          </a:xfrm>
        </p:grpSpPr>
        <p:sp>
          <p:nvSpPr>
            <p:cNvPr id="6" name="Rectangle 5"/>
            <p:cNvSpPr/>
            <p:nvPr/>
          </p:nvSpPr>
          <p:spPr>
            <a:xfrm>
              <a:off x="0" y="1"/>
              <a:ext cx="9144000" cy="21431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14312"/>
              <a:ext cx="9144000" cy="54970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>
          <a:xfrm>
            <a:off x="533400" y="1689265"/>
            <a:ext cx="8305800" cy="2501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buAutoNum type="arabicPeriod"/>
            </a:pPr>
            <a:r>
              <a:rPr lang="id-ID" sz="2400" dirty="0" smtClean="0"/>
              <a:t>Budidaya </a:t>
            </a:r>
            <a:r>
              <a:rPr lang="id-ID" sz="2400" dirty="0"/>
              <a:t>ikan lele pada saat ini memiliki prospek yang sangat luas dan </a:t>
            </a:r>
            <a:r>
              <a:rPr lang="id-ID" sz="2400" dirty="0" smtClean="0"/>
              <a:t>menjanjikan.</a:t>
            </a:r>
          </a:p>
          <a:p>
            <a:pPr marL="342900" indent="-342900" algn="just">
              <a:buAutoNum type="arabicPeriod"/>
            </a:pPr>
            <a:r>
              <a:rPr lang="id-ID" sz="2400" dirty="0" smtClean="0"/>
              <a:t>Ikan </a:t>
            </a:r>
            <a:r>
              <a:rPr lang="id-ID" sz="2400" dirty="0"/>
              <a:t>lele selain rasanya lezat, kandungan gizinya pun cukup tinggi sehingga disukai berbagai kalangan masyarakat luas khususnya Bangsa Indonesia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3133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04110"/>
            <a:ext cx="6400800" cy="1143000"/>
          </a:xfrm>
        </p:spPr>
        <p:txBody>
          <a:bodyPr>
            <a:noAutofit/>
          </a:bodyPr>
          <a:lstStyle/>
          <a:p>
            <a:r>
              <a:rPr lang="id-ID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PANEN IKAN LELE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553200" y="1676400"/>
            <a:ext cx="259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5791200"/>
            <a:ext cx="9144000" cy="1094507"/>
            <a:chOff x="0" y="1"/>
            <a:chExt cx="9144000" cy="764012"/>
          </a:xfrm>
        </p:grpSpPr>
        <p:sp>
          <p:nvSpPr>
            <p:cNvPr id="6" name="Rectangle 5"/>
            <p:cNvSpPr/>
            <p:nvPr/>
          </p:nvSpPr>
          <p:spPr>
            <a:xfrm>
              <a:off x="0" y="1"/>
              <a:ext cx="9144000" cy="21431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14312"/>
              <a:ext cx="9144000" cy="54970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86265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400800" cy="1143000"/>
          </a:xfrm>
        </p:spPr>
        <p:txBody>
          <a:bodyPr>
            <a:noAutofit/>
          </a:bodyPr>
          <a:lstStyle/>
          <a:p>
            <a:r>
              <a:rPr lang="id-I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PANEN IKAN LELE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553200" y="1676400"/>
            <a:ext cx="259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5791200"/>
            <a:ext cx="9144000" cy="1094507"/>
            <a:chOff x="0" y="1"/>
            <a:chExt cx="9144000" cy="764012"/>
          </a:xfrm>
        </p:grpSpPr>
        <p:sp>
          <p:nvSpPr>
            <p:cNvPr id="6" name="Rectangle 5"/>
            <p:cNvSpPr/>
            <p:nvPr/>
          </p:nvSpPr>
          <p:spPr>
            <a:xfrm>
              <a:off x="0" y="1"/>
              <a:ext cx="9144000" cy="21431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14312"/>
              <a:ext cx="9144000" cy="54970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>
          <a:xfrm>
            <a:off x="99950" y="1143000"/>
            <a:ext cx="447205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+mj-lt"/>
              <a:buAutoNum type="arabicPeriod"/>
            </a:pPr>
            <a:r>
              <a:rPr lang="id-I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Proses Panen</a:t>
            </a:r>
          </a:p>
          <a:p>
            <a:pPr algn="l"/>
            <a:endParaRPr lang="id-ID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l"/>
            <a:r>
              <a:rPr lang="id-I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 Sortir</a:t>
            </a:r>
          </a:p>
          <a:p>
            <a:pPr marL="342900" indent="-342900" algn="l">
              <a:buFont typeface="+mj-lt"/>
              <a:buAutoNum type="arabicPeriod"/>
            </a:pP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28" name="Picture 4" descr="http://klinikternak.com/wp-content/uploads/2014/03/panen-ikan-le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19400"/>
            <a:ext cx="4343400" cy="295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4191000" cy="2970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93133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714375" y="2133600"/>
            <a:ext cx="14097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endParaRPr lang="ko-KR" altLang="en-US" sz="2800" b="1">
              <a:solidFill>
                <a:schemeClr val="tx2"/>
              </a:solidFill>
              <a:latin typeface="Arial" pitchFamily="34" charset="0"/>
              <a:ea typeface="좋은 귀염둥이빼로" pitchFamily="2" charset="-127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787900" y="2133600"/>
            <a:ext cx="1335088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endParaRPr lang="ko-KR" altLang="en-US" sz="2800" b="1">
              <a:solidFill>
                <a:schemeClr val="tx2"/>
              </a:solidFill>
              <a:latin typeface="Arial" pitchFamily="34" charset="0"/>
              <a:ea typeface="좋은 귀염둥이빼로" pitchFamily="2" charset="-127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611188" y="630238"/>
            <a:ext cx="8208962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endParaRPr lang="en-US" altLang="en-US" sz="5400" b="1">
              <a:solidFill>
                <a:schemeClr val="tx2"/>
              </a:solidFill>
              <a:latin typeface="좋은 귀염둥이빼로" pitchFamily="2" charset="-127"/>
              <a:ea typeface="좋은 귀염둥이빼로" pitchFamily="2" charset="-127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95288" y="588963"/>
            <a:ext cx="928846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9pPr>
          </a:lstStyle>
          <a:p>
            <a:pPr>
              <a:defRPr/>
            </a:pPr>
            <a:r>
              <a:rPr lang="en-US" altLang="en-US" sz="4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 panose="02010600030101010101" pitchFamily="2" charset="-122"/>
              </a:rPr>
              <a:t>PANEN</a:t>
            </a:r>
            <a:endParaRPr lang="en-US" altLang="en-US" sz="4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0113" y="1497013"/>
            <a:ext cx="7775575" cy="35401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id-ID" altLang="en-US" sz="2800" dirty="0">
                <a:solidFill>
                  <a:srgbClr val="0070C0"/>
                </a:solidFill>
                <a:latin typeface="Book Antiqua" panose="02040602050305030304" pitchFamily="18" charset="0"/>
              </a:rPr>
              <a:t>Panen merupakan tahap akhir dari kegiatan budidaya ikan. Keberhasilan suatu usaha budidaya ikan dapat diketahui dari hasil panen  ikan yang diperoleh. </a:t>
            </a:r>
            <a:endParaRPr lang="en-US" altLang="en-US" sz="2800" dirty="0">
              <a:solidFill>
                <a:srgbClr val="0070C0"/>
              </a:solidFill>
              <a:latin typeface="Book Antiqua" panose="0204060205030503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id-ID" altLang="en-US" sz="2800" dirty="0">
              <a:solidFill>
                <a:schemeClr val="accent2"/>
              </a:solidFill>
              <a:latin typeface="Book Antiqua" panose="02040602050305030304" pitchFamily="18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id-ID" altLang="en-US" sz="2800" dirty="0">
                <a:solidFill>
                  <a:srgbClr val="6600FF"/>
                </a:solidFill>
                <a:latin typeface="Book Antiqua" panose="02040602050305030304" pitchFamily="18" charset="0"/>
              </a:rPr>
              <a:t>Parameternya adalah </a:t>
            </a:r>
            <a:r>
              <a:rPr lang="en-US" altLang="en-US" sz="2800" b="1" dirty="0" err="1">
                <a:solidFill>
                  <a:srgbClr val="6600FF"/>
                </a:solidFill>
                <a:latin typeface="Book Antiqua" panose="02040602050305030304" pitchFamily="18" charset="0"/>
              </a:rPr>
              <a:t>kuantitas</a:t>
            </a:r>
            <a:r>
              <a:rPr lang="id-ID" altLang="en-US" sz="2800" b="1" dirty="0">
                <a:solidFill>
                  <a:srgbClr val="6600FF"/>
                </a:solidFill>
                <a:latin typeface="Book Antiqua" panose="02040602050305030304" pitchFamily="18" charset="0"/>
              </a:rPr>
              <a:t>, ukuran/b</a:t>
            </a:r>
            <a:r>
              <a:rPr lang="en-US" altLang="en-US" sz="2800" b="1" dirty="0" err="1">
                <a:solidFill>
                  <a:srgbClr val="6600FF"/>
                </a:solidFill>
                <a:latin typeface="Book Antiqua" panose="02040602050305030304" pitchFamily="18" charset="0"/>
              </a:rPr>
              <a:t>erat</a:t>
            </a:r>
            <a:r>
              <a:rPr lang="id-ID" altLang="en-US" sz="2800" b="1" dirty="0">
                <a:solidFill>
                  <a:srgbClr val="6600FF"/>
                </a:solidFill>
                <a:latin typeface="Book Antiqua" panose="02040602050305030304" pitchFamily="18" charset="0"/>
              </a:rPr>
              <a:t> dan kualitas ikan </a:t>
            </a:r>
            <a:r>
              <a:rPr lang="id-ID" altLang="en-US" sz="2800" dirty="0">
                <a:solidFill>
                  <a:srgbClr val="6600FF"/>
                </a:solidFill>
                <a:latin typeface="Book Antiqua" panose="02040602050305030304" pitchFamily="18" charset="0"/>
              </a:rPr>
              <a:t>yang dihasilkan. </a:t>
            </a:r>
          </a:p>
        </p:txBody>
      </p:sp>
      <p:pic>
        <p:nvPicPr>
          <p:cNvPr id="922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5103813"/>
            <a:ext cx="23399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013" y="5103813"/>
            <a:ext cx="2640012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225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bldLvl="0" autoUpdateAnimBg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714375" y="2133600"/>
            <a:ext cx="14097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endParaRPr lang="ko-KR" altLang="en-US" sz="2800" b="1">
              <a:solidFill>
                <a:schemeClr val="tx2"/>
              </a:solidFill>
              <a:latin typeface="Arial" pitchFamily="34" charset="0"/>
              <a:ea typeface="좋은 귀염둥이빼로" pitchFamily="2" charset="-127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787900" y="2133600"/>
            <a:ext cx="1335088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endParaRPr lang="ko-KR" altLang="en-US" sz="2800" b="1">
              <a:solidFill>
                <a:schemeClr val="tx2"/>
              </a:solidFill>
              <a:latin typeface="Arial" pitchFamily="34" charset="0"/>
              <a:ea typeface="좋은 귀염둥이빼로" pitchFamily="2" charset="-127"/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11188" y="630238"/>
            <a:ext cx="8208962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endParaRPr lang="en-US" altLang="en-US" sz="5400" b="1">
              <a:solidFill>
                <a:schemeClr val="tx2"/>
              </a:solidFill>
              <a:latin typeface="좋은 귀염둥이빼로" pitchFamily="2" charset="-127"/>
              <a:ea typeface="좋은 귀염둥이빼로" pitchFamily="2" charset="-127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95288" y="588963"/>
            <a:ext cx="928846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HY얕은샘물M" pitchFamily="2" charset="-127"/>
                <a:ea typeface="HY얕은샘물M" pitchFamily="2" charset="-127"/>
              </a:defRPr>
            </a:lvl9pPr>
          </a:lstStyle>
          <a:p>
            <a:pPr>
              <a:defRPr/>
            </a:pPr>
            <a:r>
              <a:rPr lang="en-US" altLang="en-US" sz="4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 panose="02010600030101010101" pitchFamily="2" charset="-122"/>
              </a:rPr>
              <a:t>PEMANENAN IKAN LELE</a:t>
            </a:r>
            <a:endParaRPr lang="en-US" altLang="en-US" sz="4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3" y="1497013"/>
            <a:ext cx="8135937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95300" indent="-495300">
              <a:buFontTx/>
              <a:buAutoNum type="alphaUcPeriod"/>
              <a:defRPr/>
            </a:pPr>
            <a:r>
              <a:rPr lang="en-US" sz="2400" b="1" dirty="0" err="1">
                <a:latin typeface="Arial" charset="0"/>
              </a:rPr>
              <a:t>Waktu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Pemanenan</a:t>
            </a:r>
            <a:r>
              <a:rPr lang="en-US" sz="2400" b="1" dirty="0">
                <a:latin typeface="Arial" charset="0"/>
              </a:rPr>
              <a:t> :</a:t>
            </a:r>
          </a:p>
          <a:p>
            <a:pPr marL="495300" indent="-495300">
              <a:defRPr/>
            </a:pPr>
            <a:r>
              <a:rPr lang="en-US" sz="2400" dirty="0">
                <a:latin typeface="Arial" charset="0"/>
              </a:rPr>
              <a:t>      </a:t>
            </a:r>
            <a:r>
              <a:rPr lang="en-US" sz="2400" b="1" dirty="0" err="1">
                <a:latin typeface="Arial" charset="0"/>
              </a:rPr>
              <a:t>Didasarkan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pada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pertimbangan</a:t>
            </a:r>
            <a:r>
              <a:rPr lang="en-US" sz="2400" b="1" dirty="0">
                <a:latin typeface="Arial" charset="0"/>
              </a:rPr>
              <a:t> yang </a:t>
            </a:r>
            <a:r>
              <a:rPr lang="en-US" sz="2400" b="1" dirty="0" err="1">
                <a:latin typeface="Arial" charset="0"/>
              </a:rPr>
              <a:t>menguntungkan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dalam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usaha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budidaya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ikan</a:t>
            </a:r>
            <a:r>
              <a:rPr lang="en-US" sz="2400" b="1" dirty="0">
                <a:latin typeface="Arial" charset="0"/>
              </a:rPr>
              <a:t> :</a:t>
            </a:r>
          </a:p>
          <a:p>
            <a:pPr marL="495300" indent="-495300">
              <a:buFont typeface="Wingdings 2" panose="05020102010507070707" pitchFamily="18" charset="2"/>
              <a:buNone/>
              <a:defRPr/>
            </a:pPr>
            <a:r>
              <a:rPr lang="en-US" sz="2400" b="1" dirty="0">
                <a:latin typeface="Arial" charset="0"/>
              </a:rPr>
              <a:t>         -  </a:t>
            </a:r>
            <a:r>
              <a:rPr lang="en-US" sz="2400" b="1" dirty="0" err="1">
                <a:latin typeface="Arial" charset="0"/>
              </a:rPr>
              <a:t>Jadwal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pemeliharaan</a:t>
            </a:r>
            <a:endParaRPr lang="en-US" sz="2400" b="1" dirty="0">
              <a:latin typeface="Arial" charset="0"/>
            </a:endParaRPr>
          </a:p>
          <a:p>
            <a:pPr marL="495300" indent="-495300">
              <a:buFont typeface="Wingdings 2" panose="05020102010507070707" pitchFamily="18" charset="2"/>
              <a:buNone/>
              <a:defRPr/>
            </a:pPr>
            <a:r>
              <a:rPr lang="en-US" sz="2400" b="1" dirty="0">
                <a:latin typeface="Arial" charset="0"/>
              </a:rPr>
              <a:t>         -  </a:t>
            </a:r>
            <a:r>
              <a:rPr lang="en-US" sz="2400" b="1" dirty="0" err="1">
                <a:latin typeface="Arial" charset="0"/>
              </a:rPr>
              <a:t>Permintaan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pasar</a:t>
            </a:r>
            <a:r>
              <a:rPr lang="en-US" sz="2400" b="1" dirty="0">
                <a:latin typeface="Arial" charset="0"/>
              </a:rPr>
              <a:t>  </a:t>
            </a:r>
          </a:p>
          <a:p>
            <a:pPr marL="495300" indent="-495300">
              <a:buFont typeface="Wingdings 2" panose="05020102010507070707" pitchFamily="18" charset="2"/>
              <a:buNone/>
              <a:defRPr/>
            </a:pPr>
            <a:r>
              <a:rPr lang="en-US" sz="2400" b="1" dirty="0">
                <a:latin typeface="Arial" charset="0"/>
              </a:rPr>
              <a:t>         -  </a:t>
            </a:r>
            <a:r>
              <a:rPr lang="en-US" sz="2400" b="1" dirty="0" err="1">
                <a:latin typeface="Arial" charset="0"/>
              </a:rPr>
              <a:t>Dilakukan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pada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saat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suhu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rendah</a:t>
            </a:r>
            <a:r>
              <a:rPr lang="en-US" sz="2400" b="1" dirty="0">
                <a:latin typeface="Arial" charset="0"/>
              </a:rPr>
              <a:t> (</a:t>
            </a:r>
            <a:r>
              <a:rPr lang="en-US" sz="2400" b="1" dirty="0" err="1">
                <a:latin typeface="Arial" charset="0"/>
              </a:rPr>
              <a:t>pagi</a:t>
            </a:r>
            <a:r>
              <a:rPr lang="en-US" sz="2400" b="1" dirty="0">
                <a:latin typeface="Arial" charset="0"/>
              </a:rPr>
              <a:t> /sore) </a:t>
            </a:r>
          </a:p>
          <a:p>
            <a:pPr marL="495300" indent="-495300">
              <a:buFont typeface="Wingdings 2" panose="05020102010507070707" pitchFamily="18" charset="2"/>
              <a:buNone/>
              <a:defRPr/>
            </a:pPr>
            <a:r>
              <a:rPr lang="en-US" sz="2400" b="1" dirty="0">
                <a:latin typeface="Arial" charset="0"/>
              </a:rPr>
              <a:t>            </a:t>
            </a:r>
            <a:r>
              <a:rPr lang="en-US" sz="2400" b="1" dirty="0" err="1">
                <a:latin typeface="Arial" charset="0"/>
              </a:rPr>
              <a:t>serta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tidak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dalam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kondisi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hujan</a:t>
            </a:r>
            <a:endParaRPr lang="en-US" sz="2400" b="1" dirty="0">
              <a:latin typeface="Arial" charset="0"/>
            </a:endParaRPr>
          </a:p>
          <a:p>
            <a:pPr marL="495300" indent="-495300">
              <a:buFontTx/>
              <a:buAutoNum type="alphaUcPeriod" startAt="2"/>
              <a:defRPr/>
            </a:pPr>
            <a:r>
              <a:rPr lang="en-US" sz="2400" b="1" dirty="0" err="1" smtClean="0">
                <a:latin typeface="Arial" charset="0"/>
              </a:rPr>
              <a:t>Metode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>
                <a:latin typeface="Arial" charset="0"/>
              </a:rPr>
              <a:t>/Cara </a:t>
            </a:r>
            <a:r>
              <a:rPr lang="en-US" sz="2400" b="1" dirty="0" err="1">
                <a:latin typeface="Arial" charset="0"/>
              </a:rPr>
              <a:t>Pemanenan</a:t>
            </a:r>
            <a:r>
              <a:rPr lang="en-US" sz="2400" b="1" dirty="0">
                <a:latin typeface="Arial" charset="0"/>
              </a:rPr>
              <a:t> :</a:t>
            </a:r>
          </a:p>
          <a:p>
            <a:pPr marL="495300" indent="-495300">
              <a:defRPr/>
            </a:pPr>
            <a:r>
              <a:rPr lang="en-US" sz="2400" b="1" dirty="0">
                <a:latin typeface="Arial" charset="0"/>
              </a:rPr>
              <a:t>      </a:t>
            </a:r>
            <a:r>
              <a:rPr lang="en-US" sz="2400" b="1" dirty="0" err="1">
                <a:latin typeface="Arial" charset="0"/>
              </a:rPr>
              <a:t>Metode</a:t>
            </a:r>
            <a:r>
              <a:rPr lang="en-US" sz="2400" b="1" dirty="0">
                <a:latin typeface="Arial" charset="0"/>
              </a:rPr>
              <a:t> :</a:t>
            </a:r>
          </a:p>
          <a:p>
            <a:pPr marL="495300" indent="-495300">
              <a:defRPr/>
            </a:pPr>
            <a:r>
              <a:rPr lang="en-US" sz="2400" b="1" dirty="0">
                <a:latin typeface="Arial" charset="0"/>
              </a:rPr>
              <a:t>         </a:t>
            </a:r>
            <a:r>
              <a:rPr lang="en-US" sz="2400" b="1" dirty="0">
                <a:solidFill>
                  <a:srgbClr val="002060"/>
                </a:solidFill>
                <a:latin typeface="Arial" charset="0"/>
              </a:rPr>
              <a:t>-  </a:t>
            </a:r>
            <a:r>
              <a:rPr lang="en-US" sz="2400" b="1" dirty="0" err="1">
                <a:solidFill>
                  <a:srgbClr val="002060"/>
                </a:solidFill>
                <a:latin typeface="Arial" charset="0"/>
              </a:rPr>
              <a:t>Panen</a:t>
            </a:r>
            <a:r>
              <a:rPr lang="en-US" sz="2400" b="1" dirty="0">
                <a:solidFill>
                  <a:srgbClr val="002060"/>
                </a:solidFill>
                <a:latin typeface="Arial" charset="0"/>
              </a:rPr>
              <a:t> total</a:t>
            </a:r>
            <a:r>
              <a:rPr lang="en-US" sz="2400" b="1" dirty="0">
                <a:latin typeface="Arial" charset="0"/>
              </a:rPr>
              <a:t> (</a:t>
            </a:r>
            <a:r>
              <a:rPr lang="en-US" sz="2400" b="1" dirty="0" err="1">
                <a:latin typeface="Arial" charset="0"/>
              </a:rPr>
              <a:t>permintaan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pasar</a:t>
            </a:r>
            <a:r>
              <a:rPr lang="en-US" sz="2400" b="1" dirty="0">
                <a:latin typeface="Arial" charset="0"/>
              </a:rPr>
              <a:t>)</a:t>
            </a:r>
          </a:p>
          <a:p>
            <a:pPr marL="495300" indent="-495300">
              <a:buFont typeface="Wingdings 2" panose="05020102010507070707" pitchFamily="18" charset="2"/>
              <a:buNone/>
              <a:defRPr/>
            </a:pPr>
            <a:r>
              <a:rPr lang="en-US" sz="2400" b="1" dirty="0">
                <a:latin typeface="Arial" charset="0"/>
              </a:rPr>
              <a:t>         </a:t>
            </a:r>
            <a:r>
              <a:rPr lang="en-US" sz="2400" b="1" dirty="0">
                <a:solidFill>
                  <a:srgbClr val="002060"/>
                </a:solidFill>
                <a:latin typeface="Arial" charset="0"/>
              </a:rPr>
              <a:t>-  </a:t>
            </a:r>
            <a:r>
              <a:rPr lang="en-US" sz="2400" b="1" dirty="0" err="1">
                <a:solidFill>
                  <a:srgbClr val="002060"/>
                </a:solidFill>
                <a:latin typeface="Arial" charset="0"/>
              </a:rPr>
              <a:t>Panen</a:t>
            </a:r>
            <a:r>
              <a:rPr lang="en-US" sz="24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charset="0"/>
              </a:rPr>
              <a:t>parsial</a:t>
            </a:r>
            <a:r>
              <a:rPr lang="en-US" sz="2400" b="1" dirty="0">
                <a:latin typeface="Arial" charset="0"/>
              </a:rPr>
              <a:t> (</a:t>
            </a:r>
            <a:r>
              <a:rPr lang="en-US" sz="2400" b="1" dirty="0" err="1">
                <a:latin typeface="Arial" charset="0"/>
              </a:rPr>
              <a:t>sebagian</a:t>
            </a:r>
            <a:r>
              <a:rPr lang="en-US" sz="2400" b="1" dirty="0">
                <a:latin typeface="Arial" charset="0"/>
              </a:rPr>
              <a:t>), </a:t>
            </a:r>
            <a:r>
              <a:rPr lang="en-US" sz="2400" b="1" dirty="0" err="1">
                <a:latin typeface="Arial" charset="0"/>
              </a:rPr>
              <a:t>karena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beberapa</a:t>
            </a:r>
            <a:r>
              <a:rPr lang="en-US" sz="2400" b="1" dirty="0">
                <a:latin typeface="Arial" charset="0"/>
              </a:rPr>
              <a:t> </a:t>
            </a:r>
          </a:p>
          <a:p>
            <a:pPr marL="495300" indent="-495300">
              <a:buFont typeface="Wingdings 2" panose="05020102010507070707" pitchFamily="18" charset="2"/>
              <a:buNone/>
              <a:defRPr/>
            </a:pPr>
            <a:r>
              <a:rPr lang="en-US" sz="2400" b="1" dirty="0">
                <a:latin typeface="Arial" charset="0"/>
              </a:rPr>
              <a:t>            </a:t>
            </a:r>
            <a:r>
              <a:rPr lang="en-US" sz="2400" b="1" dirty="0" err="1">
                <a:latin typeface="Arial" charset="0"/>
              </a:rPr>
              <a:t>alasan</a:t>
            </a:r>
            <a:endParaRPr lang="en-US" sz="2400" b="1" dirty="0">
              <a:latin typeface="Arial" charset="0"/>
            </a:endParaRPr>
          </a:p>
          <a:p>
            <a:pPr marL="495300" indent="-495300">
              <a:buFont typeface="Wingdings 2" panose="05020102010507070707" pitchFamily="18" charset="2"/>
              <a:buNone/>
              <a:defRPr/>
            </a:pP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3137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utoUpdateAnimBg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714375" y="2133600"/>
            <a:ext cx="1409700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endParaRPr lang="ko-KR" altLang="en-US" sz="2800" b="1">
              <a:solidFill>
                <a:schemeClr val="tx2"/>
              </a:solidFill>
              <a:latin typeface="Arial" pitchFamily="34" charset="0"/>
              <a:ea typeface="좋은 귀염둥이빼로" pitchFamily="2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787900" y="2133600"/>
            <a:ext cx="1335088" cy="519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endParaRPr lang="ko-KR" altLang="en-US" sz="2800" b="1">
              <a:solidFill>
                <a:schemeClr val="tx2"/>
              </a:solidFill>
              <a:latin typeface="Arial" pitchFamily="34" charset="0"/>
              <a:ea typeface="좋은 귀염둥이빼로" pitchFamily="2" charset="-127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611188" y="630238"/>
            <a:ext cx="8208962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endParaRPr lang="en-US" altLang="en-US" sz="5400" b="1">
              <a:solidFill>
                <a:schemeClr val="tx2"/>
              </a:solidFill>
              <a:latin typeface="좋은 귀염둥이빼로" pitchFamily="2" charset="-127"/>
              <a:ea typeface="좋은 귀염둥이빼로" pitchFamily="2" charset="-127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1188" y="990600"/>
            <a:ext cx="8135938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id-ID" altLang="en-US" sz="2000" b="1" dirty="0" smtClean="0">
                <a:solidFill>
                  <a:schemeClr val="accent5">
                    <a:lumMod val="10000"/>
                  </a:schemeClr>
                </a:solidFill>
                <a:latin typeface="+mj-lt"/>
              </a:rPr>
              <a:t>METODE PANEN</a:t>
            </a: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 smtClean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endParaRPr lang="id-ID" altLang="en-US" sz="2000" b="1" dirty="0" smtClean="0">
              <a:solidFill>
                <a:schemeClr val="accent5">
                  <a:lumMod val="10000"/>
                </a:schemeClr>
              </a:solidFill>
              <a:latin typeface="+mj-lt"/>
            </a:endParaRP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 smtClean="0">
                <a:solidFill>
                  <a:schemeClr val="accent5">
                    <a:lumMod val="10000"/>
                  </a:schemeClr>
                </a:solidFill>
                <a:latin typeface="+mj-lt"/>
              </a:rPr>
              <a:t>A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.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Panen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Total :</a:t>
            </a: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endParaRPr lang="en-US" altLang="en-US" sz="2000" b="1" dirty="0">
              <a:solidFill>
                <a:schemeClr val="accent5">
                  <a:lumMod val="10000"/>
                </a:schemeClr>
              </a:solidFill>
              <a:latin typeface="+mj-lt"/>
            </a:endParaRP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   - 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Pasang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jaring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pada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pintu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panen</a:t>
            </a:r>
            <a:endParaRPr lang="en-US" altLang="en-US" sz="2000" b="1" dirty="0">
              <a:solidFill>
                <a:schemeClr val="accent5">
                  <a:lumMod val="10000"/>
                </a:schemeClr>
              </a:solidFill>
              <a:latin typeface="+mj-lt"/>
            </a:endParaRP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   - 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Buka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saluran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pembuangan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air</a:t>
            </a: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   - 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Giring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ikan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menuju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ke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tempat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penangkapan</a:t>
            </a:r>
            <a:endParaRPr lang="en-US" altLang="en-US" sz="2000" b="1" dirty="0">
              <a:solidFill>
                <a:schemeClr val="accent5">
                  <a:lumMod val="10000"/>
                </a:schemeClr>
              </a:solidFill>
              <a:latin typeface="+mj-lt"/>
            </a:endParaRP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   - 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Lakukan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penangkapan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secara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hati-hati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dengan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scoope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net</a:t>
            </a: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   - 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Masukkan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ikan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ke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tempat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penampungan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sementara</a:t>
            </a:r>
            <a:endParaRPr lang="en-US" altLang="en-US" sz="2000" b="1" dirty="0">
              <a:solidFill>
                <a:schemeClr val="accent5">
                  <a:lumMod val="10000"/>
                </a:schemeClr>
              </a:solidFill>
              <a:latin typeface="+mj-lt"/>
            </a:endParaRP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endParaRPr lang="en-US" altLang="en-US" sz="2000" b="1" dirty="0">
              <a:solidFill>
                <a:schemeClr val="accent5">
                  <a:lumMod val="10000"/>
                </a:schemeClr>
              </a:solidFill>
              <a:latin typeface="+mj-lt"/>
            </a:endParaRP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     </a:t>
            </a: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B.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Panen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Sebagian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:</a:t>
            </a: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endParaRPr lang="en-US" altLang="en-US" sz="2000" b="1" dirty="0">
              <a:solidFill>
                <a:schemeClr val="accent5">
                  <a:lumMod val="10000"/>
                </a:schemeClr>
              </a:solidFill>
              <a:latin typeface="+mj-lt"/>
            </a:endParaRP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   - 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Surutkan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air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sampai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setinggi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jaring</a:t>
            </a:r>
            <a:endParaRPr lang="en-US" altLang="en-US" sz="2000" b="1" dirty="0">
              <a:solidFill>
                <a:schemeClr val="accent5">
                  <a:lumMod val="10000"/>
                </a:schemeClr>
              </a:solidFill>
              <a:latin typeface="+mj-lt"/>
            </a:endParaRP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   - 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Jaring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dibentangkan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selanjutnya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ditarik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untuk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memperkecil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</a:t>
            </a: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     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ruang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gerak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ikan</a:t>
            </a:r>
            <a:endParaRPr lang="en-US" altLang="en-US" sz="2000" b="1" dirty="0">
              <a:solidFill>
                <a:schemeClr val="accent5">
                  <a:lumMod val="10000"/>
                </a:schemeClr>
              </a:solidFill>
              <a:latin typeface="+mj-lt"/>
            </a:endParaRP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   - 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Lakukan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penangkapan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ikan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secara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hati-hati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dengan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</a:t>
            </a:r>
            <a:r>
              <a:rPr lang="en-US" altLang="en-US" sz="2000" b="1" dirty="0" err="1" smtClean="0">
                <a:solidFill>
                  <a:schemeClr val="accent5">
                    <a:lumMod val="10000"/>
                  </a:schemeClr>
                </a:solidFill>
                <a:latin typeface="+mj-lt"/>
              </a:rPr>
              <a:t>scoope</a:t>
            </a:r>
            <a:r>
              <a:rPr lang="en-US" altLang="en-US" sz="2000" b="1" dirty="0" smtClean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net      </a:t>
            </a: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    - 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Masukkan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ikan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ke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tempat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penampungan</a:t>
            </a: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r>
              <a:rPr lang="en-US" altLang="en-US" sz="2000" b="1" dirty="0" err="1">
                <a:solidFill>
                  <a:schemeClr val="accent5">
                    <a:lumMod val="10000"/>
                  </a:schemeClr>
                </a:solidFill>
                <a:latin typeface="+mj-lt"/>
              </a:rPr>
              <a:t>sementara</a:t>
            </a:r>
            <a:endParaRPr lang="en-US" altLang="en-US" sz="2000" b="1" dirty="0">
              <a:solidFill>
                <a:schemeClr val="accent5">
                  <a:lumMod val="10000"/>
                </a:schemeClr>
              </a:solidFill>
              <a:latin typeface="+mj-lt"/>
            </a:endParaRP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endParaRPr lang="en-US" altLang="en-US" sz="2000" b="1" dirty="0">
              <a:solidFill>
                <a:schemeClr val="accent5">
                  <a:lumMod val="10000"/>
                </a:schemeClr>
              </a:solidFill>
              <a:latin typeface="+mj-lt"/>
            </a:endParaRPr>
          </a:p>
          <a:p>
            <a:pPr marL="533400" indent="-533400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en-US" altLang="en-US" sz="2000" b="1" dirty="0">
                <a:solidFill>
                  <a:schemeClr val="accent5">
                    <a:lumMod val="10000"/>
                  </a:schemeClr>
                </a:solidFill>
                <a:latin typeface="+mj-lt"/>
              </a:rPr>
              <a:t> </a:t>
            </a:r>
            <a:endParaRPr lang="en-US" sz="2000" b="1" dirty="0">
              <a:solidFill>
                <a:schemeClr val="accent5">
                  <a:lumMod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3991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anenbenih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66800"/>
            <a:ext cx="8207375" cy="52419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0" y="304800"/>
            <a:ext cx="502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/>
              <a:t>GRADING 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6463179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79388" y="773113"/>
            <a:ext cx="8229600" cy="927100"/>
          </a:xfrm>
        </p:spPr>
        <p:txBody>
          <a:bodyPr/>
          <a:lstStyle/>
          <a:p>
            <a:r>
              <a:rPr lang="en-US" sz="2800" smtClean="0"/>
              <a:t>Contoh Ukuran Benih Ikan Lele</a:t>
            </a:r>
          </a:p>
        </p:txBody>
      </p:sp>
      <p:pic>
        <p:nvPicPr>
          <p:cNvPr id="17411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17"/>
          <a:stretch/>
        </p:blipFill>
        <p:spPr>
          <a:xfrm>
            <a:off x="1371600" y="1600200"/>
            <a:ext cx="6400800" cy="4807202"/>
          </a:xfrm>
        </p:spPr>
      </p:pic>
    </p:spTree>
    <p:extLst>
      <p:ext uri="{BB962C8B-B14F-4D97-AF65-F5344CB8AC3E}">
        <p14:creationId xmlns:p14="http://schemas.microsoft.com/office/powerpoint/2010/main" val="35871707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ISTICS-T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62450" y="1142997"/>
            <a:ext cx="485775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95800" y="2517338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5400" b="1" dirty="0" smtClean="0">
                <a:solidFill>
                  <a:schemeClr val="bg1"/>
                </a:solidFill>
              </a:rPr>
              <a:t>TRANSPORTASIIKAN LELE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6201"/>
            <a:ext cx="7772400" cy="838200"/>
          </a:xfrm>
        </p:spPr>
        <p:txBody>
          <a:bodyPr/>
          <a:lstStyle/>
          <a:p>
            <a:r>
              <a:rPr lang="id-ID" dirty="0" smtClean="0"/>
              <a:t>PEMBEROKAN BENIH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143000"/>
            <a:ext cx="8686800" cy="4724400"/>
          </a:xfrm>
        </p:spPr>
        <p:txBody>
          <a:bodyPr>
            <a:normAutofit/>
          </a:bodyPr>
          <a:lstStyle/>
          <a:p>
            <a:pPr algn="l"/>
            <a:r>
              <a:rPr lang="id-ID" sz="2400" dirty="0">
                <a:solidFill>
                  <a:schemeClr val="tx1"/>
                </a:solidFill>
              </a:rPr>
              <a:t>Benih yang akan dikemas harus melalui pemberokan terlebih dahulu, yaitu</a:t>
            </a:r>
            <a:r>
              <a:rPr lang="id-ID" sz="2400" dirty="0" smtClean="0">
                <a:solidFill>
                  <a:schemeClr val="tx1"/>
                </a:solidFill>
              </a:rPr>
              <a:t>:</a:t>
            </a:r>
          </a:p>
          <a:p>
            <a:pPr algn="l"/>
            <a:endParaRPr lang="id-ID" sz="2400" dirty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lphaLcParenR"/>
            </a:pPr>
            <a:r>
              <a:rPr lang="id-ID" sz="2400" dirty="0" smtClean="0">
                <a:solidFill>
                  <a:schemeClr val="tx1"/>
                </a:solidFill>
              </a:rPr>
              <a:t>Benih </a:t>
            </a:r>
            <a:r>
              <a:rPr lang="id-ID" sz="2400" dirty="0">
                <a:solidFill>
                  <a:schemeClr val="tx1"/>
                </a:solidFill>
              </a:rPr>
              <a:t>disimpan dalam wadah seperti bak atau hapa di dalam bak yang luasnya </a:t>
            </a:r>
            <a:r>
              <a:rPr lang="id-ID" sz="2400" dirty="0" smtClean="0">
                <a:solidFill>
                  <a:schemeClr val="tx1"/>
                </a:solidFill>
              </a:rPr>
              <a:t>disesuaikan dengan </a:t>
            </a:r>
            <a:r>
              <a:rPr lang="id-ID" sz="2400" dirty="0">
                <a:solidFill>
                  <a:schemeClr val="tx1"/>
                </a:solidFill>
              </a:rPr>
              <a:t>kepadatan, dengan aliran air yang mencukupi dan atau </a:t>
            </a:r>
            <a:r>
              <a:rPr lang="id-ID" sz="2400" dirty="0" smtClean="0">
                <a:solidFill>
                  <a:schemeClr val="tx1"/>
                </a:solidFill>
              </a:rPr>
              <a:t>diaerasi</a:t>
            </a:r>
          </a:p>
          <a:p>
            <a:pPr marL="457200" indent="-457200" algn="l">
              <a:buFont typeface="+mj-lt"/>
              <a:buAutoNum type="alphaLcParenR"/>
            </a:pPr>
            <a:endParaRPr lang="id-ID" sz="24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lphaLcParenR"/>
            </a:pPr>
            <a:r>
              <a:rPr lang="id-ID" sz="2400" dirty="0" smtClean="0">
                <a:solidFill>
                  <a:schemeClr val="tx1"/>
                </a:solidFill>
              </a:rPr>
              <a:t>Selama </a:t>
            </a:r>
            <a:r>
              <a:rPr lang="id-ID" sz="2400" dirty="0">
                <a:solidFill>
                  <a:schemeClr val="tx1"/>
                </a:solidFill>
              </a:rPr>
              <a:t>pemberokan, benih tidak diberikan pakan atau dipuasakan selama 20 jam </a:t>
            </a:r>
            <a:r>
              <a:rPr lang="id-ID" sz="2400" dirty="0" smtClean="0">
                <a:solidFill>
                  <a:schemeClr val="tx1"/>
                </a:solidFill>
              </a:rPr>
              <a:t>- 24 </a:t>
            </a:r>
            <a:r>
              <a:rPr lang="id-ID" sz="2400" dirty="0">
                <a:solidFill>
                  <a:schemeClr val="tx1"/>
                </a:solidFill>
              </a:rPr>
              <a:t>jam. Jika terdapat ikan yang sakit dan mati, segera dibuang.</a:t>
            </a:r>
          </a:p>
          <a:p>
            <a:pPr algn="l"/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34657604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6201"/>
            <a:ext cx="7772400" cy="838200"/>
          </a:xfrm>
        </p:spPr>
        <p:txBody>
          <a:bodyPr>
            <a:normAutofit/>
          </a:bodyPr>
          <a:lstStyle/>
          <a:p>
            <a:r>
              <a:rPr lang="id-ID" sz="3200" dirty="0" smtClean="0"/>
              <a:t>PENGANGKUTAN DENGAN SISTEM TERBUKA</a:t>
            </a:r>
            <a:endParaRPr lang="id-ID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143000"/>
            <a:ext cx="8686800" cy="4724400"/>
          </a:xfrm>
        </p:spPr>
        <p:txBody>
          <a:bodyPr>
            <a:normAutofit/>
          </a:bodyPr>
          <a:lstStyle/>
          <a:p>
            <a:pPr algn="l"/>
            <a:r>
              <a:rPr lang="id-ID" sz="2400" dirty="0">
                <a:solidFill>
                  <a:schemeClr val="tx1"/>
                </a:solidFill>
              </a:rPr>
              <a:t>Pengangkutan secara terbuka umumnya untuk ikan lele berukuran besar yang siap di konsumsi. Alat yang digunakan adalah tong plastik atau bak yang terbuat dari fiber glass.</a:t>
            </a:r>
          </a:p>
          <a:p>
            <a:pPr algn="l"/>
            <a:endParaRPr lang="id-ID" sz="2400" dirty="0" smtClean="0">
              <a:solidFill>
                <a:schemeClr val="tx1"/>
              </a:solidFill>
            </a:endParaRPr>
          </a:p>
          <a:p>
            <a:pPr algn="l"/>
            <a:r>
              <a:rPr lang="id-ID" sz="2400" dirty="0" smtClean="0">
                <a:solidFill>
                  <a:schemeClr val="tx1"/>
                </a:solidFill>
              </a:rPr>
              <a:t>Tong </a:t>
            </a:r>
            <a:r>
              <a:rPr lang="id-ID" sz="2400" dirty="0">
                <a:solidFill>
                  <a:schemeClr val="tx1"/>
                </a:solidFill>
              </a:rPr>
              <a:t>plastik yang digunakan harus disesuaikan dengan jumlah lele yang akan diangkut dan sarana pengangkutan yang tersedia. </a:t>
            </a:r>
            <a:endParaRPr lang="id-ID" sz="2400" dirty="0" smtClean="0">
              <a:solidFill>
                <a:schemeClr val="tx1"/>
              </a:solidFill>
            </a:endParaRPr>
          </a:p>
          <a:p>
            <a:pPr algn="l"/>
            <a:endParaRPr lang="id-ID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8442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 err="1" smtClean="0"/>
              <a:t>Tabel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Waktu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Pengangkutan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Sistem</a:t>
            </a:r>
            <a:r>
              <a:rPr lang="en-US" sz="2000" b="1" dirty="0" smtClean="0"/>
              <a:t> Terbuka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4213" y="1377950"/>
          <a:ext cx="7786686" cy="4714875"/>
        </p:xfrm>
        <a:graphic>
          <a:graphicData uri="http://schemas.openxmlformats.org/drawingml/2006/table">
            <a:tbl>
              <a:tblPr/>
              <a:tblGrid>
                <a:gridCol w="1666073"/>
                <a:gridCol w="2000158"/>
                <a:gridCol w="2016223"/>
                <a:gridCol w="2104232"/>
              </a:tblGrid>
              <a:tr h="12858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9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Ukuran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benih/ikan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/>
                      </a:pPr>
                      <a:endParaRPr lang="en-US" sz="1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5715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6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Jam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12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Jam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24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Jam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– 2 cm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500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250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125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id-ID" sz="1800" b="1" dirty="0" smtClean="0">
                          <a:latin typeface="+mn-lt"/>
                          <a:ea typeface="Calibri"/>
                          <a:cs typeface="Times New Roman"/>
                        </a:rPr>
                        <a:t>– 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id-ID" sz="1800" b="1" dirty="0" smtClean="0">
                          <a:latin typeface="+mn-lt"/>
                          <a:ea typeface="Calibri"/>
                          <a:cs typeface="Times New Roman"/>
                        </a:rPr>
                        <a:t> cm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200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100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   50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– 5 cm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100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   50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   25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– 7 cm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   50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   20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   10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6843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-32657"/>
            <a:ext cx="7772400" cy="1470025"/>
          </a:xfrm>
        </p:spPr>
        <p:txBody>
          <a:bodyPr/>
          <a:lstStyle/>
          <a:p>
            <a:r>
              <a:rPr lang="id-ID" dirty="0" smtClean="0"/>
              <a:t>PENGANGKUTAN SISTEM TERTUTUP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219200"/>
            <a:ext cx="6019800" cy="4419600"/>
          </a:xfrm>
        </p:spPr>
        <p:txBody>
          <a:bodyPr>
            <a:normAutofit/>
          </a:bodyPr>
          <a:lstStyle/>
          <a:p>
            <a:pPr algn="l"/>
            <a:r>
              <a:rPr lang="id-ID" sz="2000" b="1" dirty="0" smtClean="0">
                <a:solidFill>
                  <a:schemeClr val="tx1"/>
                </a:solidFill>
              </a:rPr>
              <a:t>Bahan</a:t>
            </a:r>
            <a:endParaRPr lang="id-ID" sz="2000" b="1" dirty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lphaLcParenR"/>
            </a:pPr>
            <a:r>
              <a:rPr lang="id-ID" sz="2000" dirty="0" smtClean="0">
                <a:solidFill>
                  <a:schemeClr val="tx1"/>
                </a:solidFill>
              </a:rPr>
              <a:t>kantong </a:t>
            </a:r>
            <a:r>
              <a:rPr lang="id-ID" sz="2000" dirty="0">
                <a:solidFill>
                  <a:schemeClr val="tx1"/>
                </a:solidFill>
              </a:rPr>
              <a:t>plastik </a:t>
            </a:r>
            <a:r>
              <a:rPr lang="id-ID" sz="2000" dirty="0" smtClean="0">
                <a:solidFill>
                  <a:schemeClr val="tx1"/>
                </a:solidFill>
              </a:rPr>
              <a:t>jenis Polyethylene</a:t>
            </a:r>
            <a:r>
              <a:rPr lang="id-ID" sz="2000" dirty="0">
                <a:solidFill>
                  <a:schemeClr val="tx1"/>
                </a:solidFill>
              </a:rPr>
              <a:t> </a:t>
            </a:r>
            <a:r>
              <a:rPr lang="id-ID" sz="2000" dirty="0" smtClean="0">
                <a:solidFill>
                  <a:schemeClr val="tx1"/>
                </a:solidFill>
              </a:rPr>
              <a:t>(PE) </a:t>
            </a:r>
            <a:r>
              <a:rPr lang="id-ID" sz="2000" dirty="0">
                <a:solidFill>
                  <a:schemeClr val="tx1"/>
                </a:solidFill>
              </a:rPr>
              <a:t>dengan </a:t>
            </a:r>
            <a:r>
              <a:rPr lang="id-ID" sz="2000" dirty="0" smtClean="0">
                <a:solidFill>
                  <a:schemeClr val="tx1"/>
                </a:solidFill>
              </a:rPr>
              <a:t>ketebalan 0,06 </a:t>
            </a:r>
            <a:r>
              <a:rPr lang="id-ID" sz="2000" dirty="0">
                <a:solidFill>
                  <a:schemeClr val="tx1"/>
                </a:solidFill>
              </a:rPr>
              <a:t>mm - 0,10 mm ukuran </a:t>
            </a:r>
            <a:r>
              <a:rPr lang="id-ID" sz="2000" dirty="0" smtClean="0">
                <a:solidFill>
                  <a:schemeClr val="tx1"/>
                </a:solidFill>
              </a:rPr>
              <a:t>60 cm </a:t>
            </a:r>
            <a:r>
              <a:rPr lang="id-ID" sz="2000" dirty="0">
                <a:solidFill>
                  <a:schemeClr val="tx1"/>
                </a:solidFill>
              </a:rPr>
              <a:t>x 40 cm atau ukuran </a:t>
            </a:r>
            <a:r>
              <a:rPr lang="id-ID" sz="2000" dirty="0" smtClean="0">
                <a:solidFill>
                  <a:schemeClr val="tx1"/>
                </a:solidFill>
              </a:rPr>
              <a:t>50 cm </a:t>
            </a:r>
            <a:r>
              <a:rPr lang="id-ID" sz="2000" dirty="0">
                <a:solidFill>
                  <a:schemeClr val="tx1"/>
                </a:solidFill>
              </a:rPr>
              <a:t>x 85 </a:t>
            </a:r>
            <a:r>
              <a:rPr lang="id-ID" sz="2000" dirty="0" smtClean="0">
                <a:solidFill>
                  <a:schemeClr val="tx1"/>
                </a:solidFill>
              </a:rPr>
              <a:t>cm</a:t>
            </a:r>
          </a:p>
          <a:p>
            <a:pPr marL="457200" indent="-457200" algn="l">
              <a:buFont typeface="+mj-lt"/>
              <a:buAutoNum type="alphaLcParenR"/>
            </a:pPr>
            <a:r>
              <a:rPr lang="id-ID" sz="2000" dirty="0" smtClean="0">
                <a:solidFill>
                  <a:schemeClr val="tx1"/>
                </a:solidFill>
              </a:rPr>
              <a:t>air</a:t>
            </a:r>
            <a:r>
              <a:rPr lang="id-ID" sz="2000" dirty="0">
                <a:solidFill>
                  <a:schemeClr val="tx1"/>
                </a:solidFill>
              </a:rPr>
              <a:t>: </a:t>
            </a:r>
            <a:r>
              <a:rPr lang="id-ID" sz="2000" dirty="0" smtClean="0">
                <a:solidFill>
                  <a:schemeClr val="tx1"/>
                </a:solidFill>
              </a:rPr>
              <a:t>bersih</a:t>
            </a:r>
          </a:p>
          <a:p>
            <a:pPr marL="457200" indent="-457200" algn="l">
              <a:buFont typeface="+mj-lt"/>
              <a:buAutoNum type="alphaLcParenR"/>
            </a:pPr>
            <a:r>
              <a:rPr lang="id-ID" sz="2000" dirty="0" smtClean="0">
                <a:solidFill>
                  <a:schemeClr val="tx1"/>
                </a:solidFill>
              </a:rPr>
              <a:t>es </a:t>
            </a:r>
            <a:r>
              <a:rPr lang="id-ID" sz="2000" dirty="0">
                <a:solidFill>
                  <a:schemeClr val="tx1"/>
                </a:solidFill>
              </a:rPr>
              <a:t>batu: kemasan dalam plastik ukuran 3,5 cm x 10 cm setara dengan 200 g - 300 </a:t>
            </a:r>
            <a:r>
              <a:rPr lang="id-ID" sz="2000" dirty="0" smtClean="0">
                <a:solidFill>
                  <a:schemeClr val="tx1"/>
                </a:solidFill>
              </a:rPr>
              <a:t>g</a:t>
            </a:r>
          </a:p>
          <a:p>
            <a:pPr marL="457200" indent="-457200" algn="l">
              <a:buFont typeface="+mj-lt"/>
              <a:buAutoNum type="alphaLcParenR"/>
            </a:pPr>
            <a:r>
              <a:rPr lang="id-ID" sz="2000" dirty="0" smtClean="0">
                <a:solidFill>
                  <a:schemeClr val="tx1"/>
                </a:solidFill>
              </a:rPr>
              <a:t>Oksigen adalah </a:t>
            </a:r>
            <a:r>
              <a:rPr lang="id-ID" sz="2000" dirty="0">
                <a:solidFill>
                  <a:schemeClr val="tx1"/>
                </a:solidFill>
              </a:rPr>
              <a:t>oksigen murni dalam </a:t>
            </a:r>
            <a:r>
              <a:rPr lang="id-ID" sz="2000" dirty="0" smtClean="0">
                <a:solidFill>
                  <a:schemeClr val="tx1"/>
                </a:solidFill>
              </a:rPr>
              <a:t>tabung;</a:t>
            </a:r>
          </a:p>
          <a:p>
            <a:pPr marL="457200" indent="-457200" algn="l">
              <a:buFont typeface="+mj-lt"/>
              <a:buAutoNum type="alphaLcParenR"/>
            </a:pPr>
            <a:r>
              <a:rPr lang="id-ID" sz="2000" dirty="0" smtClean="0">
                <a:solidFill>
                  <a:schemeClr val="tx1"/>
                </a:solidFill>
              </a:rPr>
              <a:t>karet </a:t>
            </a:r>
            <a:r>
              <a:rPr lang="id-ID" sz="2000" dirty="0">
                <a:solidFill>
                  <a:schemeClr val="tx1"/>
                </a:solidFill>
              </a:rPr>
              <a:t>gelang: jenis karet yang bening elastisitas tinggi.</a:t>
            </a:r>
          </a:p>
          <a:p>
            <a:pPr algn="l"/>
            <a:endParaRPr lang="id-ID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5365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1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PEMBUNGKUSAN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066800"/>
            <a:ext cx="7315200" cy="457200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lphaLcParenR"/>
            </a:pPr>
            <a:r>
              <a:rPr lang="id-ID" sz="2400" dirty="0">
                <a:solidFill>
                  <a:schemeClr val="tx1"/>
                </a:solidFill>
              </a:rPr>
              <a:t>K</a:t>
            </a:r>
            <a:r>
              <a:rPr lang="id-ID" sz="2400" dirty="0" smtClean="0">
                <a:solidFill>
                  <a:schemeClr val="tx1"/>
                </a:solidFill>
              </a:rPr>
              <a:t>antong </a:t>
            </a:r>
            <a:r>
              <a:rPr lang="id-ID" sz="2400" dirty="0">
                <a:solidFill>
                  <a:schemeClr val="tx1"/>
                </a:solidFill>
              </a:rPr>
              <a:t>plastik diisi dengan air sebanyak 1/3 dari volume </a:t>
            </a:r>
            <a:r>
              <a:rPr lang="id-ID" sz="2400" dirty="0" smtClean="0">
                <a:solidFill>
                  <a:schemeClr val="tx1"/>
                </a:solidFill>
              </a:rPr>
              <a:t>kantong;</a:t>
            </a:r>
          </a:p>
          <a:p>
            <a:pPr marL="457200" indent="-457200" algn="l">
              <a:buFont typeface="+mj-lt"/>
              <a:buAutoNum type="alphaLcParenR"/>
            </a:pPr>
            <a:r>
              <a:rPr lang="id-ID" sz="2400" dirty="0">
                <a:solidFill>
                  <a:schemeClr val="tx1"/>
                </a:solidFill>
              </a:rPr>
              <a:t>M</a:t>
            </a:r>
            <a:r>
              <a:rPr lang="id-ID" sz="2400" dirty="0" smtClean="0">
                <a:solidFill>
                  <a:schemeClr val="tx1"/>
                </a:solidFill>
              </a:rPr>
              <a:t>asukkan </a:t>
            </a:r>
            <a:r>
              <a:rPr lang="id-ID" sz="2400" dirty="0">
                <a:solidFill>
                  <a:schemeClr val="tx1"/>
                </a:solidFill>
              </a:rPr>
              <a:t>benih dengan padat tebar tertentu sesuai persyaratan pada </a:t>
            </a:r>
            <a:r>
              <a:rPr lang="id-ID" sz="2400" dirty="0" smtClean="0">
                <a:solidFill>
                  <a:schemeClr val="tx1"/>
                </a:solidFill>
              </a:rPr>
              <a:t>tabel berikut</a:t>
            </a:r>
          </a:p>
          <a:p>
            <a:pPr marL="457200" indent="-457200" algn="l">
              <a:buFont typeface="+mj-lt"/>
              <a:buAutoNum type="alphaLcParenR"/>
            </a:pPr>
            <a:r>
              <a:rPr lang="id-ID" sz="2400" dirty="0">
                <a:solidFill>
                  <a:schemeClr val="tx1"/>
                </a:solidFill>
              </a:rPr>
              <a:t>M</a:t>
            </a:r>
            <a:r>
              <a:rPr lang="id-ID" sz="2400" dirty="0" smtClean="0">
                <a:solidFill>
                  <a:schemeClr val="tx1"/>
                </a:solidFill>
              </a:rPr>
              <a:t>asukkan </a:t>
            </a:r>
            <a:r>
              <a:rPr lang="id-ID" sz="2400" dirty="0">
                <a:solidFill>
                  <a:schemeClr val="tx1"/>
                </a:solidFill>
              </a:rPr>
              <a:t>es batu dalam kantong plastik yang telah diisi </a:t>
            </a:r>
            <a:r>
              <a:rPr lang="id-ID" sz="2400" dirty="0" smtClean="0">
                <a:solidFill>
                  <a:schemeClr val="tx1"/>
                </a:solidFill>
              </a:rPr>
              <a:t>benih;</a:t>
            </a:r>
          </a:p>
          <a:p>
            <a:pPr marL="457200" indent="-457200" algn="l">
              <a:buFont typeface="+mj-lt"/>
              <a:buAutoNum type="alphaLcParenR"/>
            </a:pPr>
            <a:r>
              <a:rPr lang="id-ID" sz="2400" dirty="0">
                <a:solidFill>
                  <a:schemeClr val="tx1"/>
                </a:solidFill>
              </a:rPr>
              <a:t>K</a:t>
            </a:r>
            <a:r>
              <a:rPr lang="id-ID" sz="2400" dirty="0" smtClean="0">
                <a:solidFill>
                  <a:schemeClr val="tx1"/>
                </a:solidFill>
              </a:rPr>
              <a:t>eluarkan </a:t>
            </a:r>
            <a:r>
              <a:rPr lang="id-ID" sz="2400" dirty="0">
                <a:solidFill>
                  <a:schemeClr val="tx1"/>
                </a:solidFill>
              </a:rPr>
              <a:t>udara dari kantong plastik kemudian diisi dengan oksigen sebanyak </a:t>
            </a:r>
            <a:r>
              <a:rPr lang="id-ID" sz="2400" dirty="0" smtClean="0">
                <a:solidFill>
                  <a:schemeClr val="tx1"/>
                </a:solidFill>
              </a:rPr>
              <a:t>2/3 volume </a:t>
            </a:r>
            <a:r>
              <a:rPr lang="id-ID" sz="2400" dirty="0">
                <a:solidFill>
                  <a:schemeClr val="tx1"/>
                </a:solidFill>
              </a:rPr>
              <a:t>kantong dan diikat dengan karet gelang</a:t>
            </a:r>
          </a:p>
          <a:p>
            <a:pPr algn="l"/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19709106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smtClean="0"/>
              <a:t>Tabel Waktu Pengangkutan Sistem Tertutup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4213" y="1377950"/>
          <a:ext cx="7786686" cy="4714875"/>
        </p:xfrm>
        <a:graphic>
          <a:graphicData uri="http://schemas.openxmlformats.org/drawingml/2006/table">
            <a:tbl>
              <a:tblPr/>
              <a:tblGrid>
                <a:gridCol w="1666073"/>
                <a:gridCol w="2000158"/>
                <a:gridCol w="2016223"/>
                <a:gridCol w="2104232"/>
              </a:tblGrid>
              <a:tr h="12858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9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Ukuran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benih/ikan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/>
                      </a:pPr>
                      <a:endParaRPr lang="en-US" sz="1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5715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6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Jam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12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Jam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24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Jam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– 2 cm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Arial"/>
                          <a:ea typeface="Calibri"/>
                          <a:cs typeface="Times New Roman"/>
                        </a:rPr>
                        <a:t>1000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Arial"/>
                          <a:ea typeface="Calibri"/>
                          <a:cs typeface="Times New Roman"/>
                        </a:rPr>
                        <a:t>500 </a:t>
                      </a: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Arial"/>
                          <a:ea typeface="Calibri"/>
                          <a:cs typeface="Times New Roman"/>
                        </a:rPr>
                        <a:t>250 </a:t>
                      </a: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id-ID" sz="1800" b="1" dirty="0" smtClean="0">
                          <a:latin typeface="+mn-lt"/>
                          <a:ea typeface="Calibri"/>
                          <a:cs typeface="Times New Roman"/>
                        </a:rPr>
                        <a:t>– 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id-ID" sz="1800" b="1" dirty="0" smtClean="0">
                          <a:latin typeface="+mn-lt"/>
                          <a:ea typeface="Calibri"/>
                          <a:cs typeface="Times New Roman"/>
                        </a:rPr>
                        <a:t> cm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Arial"/>
                          <a:ea typeface="Calibri"/>
                          <a:cs typeface="Times New Roman"/>
                        </a:rPr>
                        <a:t>400 </a:t>
                      </a: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Arial"/>
                          <a:ea typeface="Calibri"/>
                          <a:cs typeface="Times New Roman"/>
                        </a:rPr>
                        <a:t>200 </a:t>
                      </a: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d-ID" sz="1800" dirty="0" smtClean="0">
                          <a:latin typeface="Arial"/>
                          <a:ea typeface="Calibri"/>
                          <a:cs typeface="Times New Roman"/>
                        </a:rPr>
                        <a:t>100 </a:t>
                      </a: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– 5 cm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Arial"/>
                          <a:ea typeface="Calibri"/>
                          <a:cs typeface="Times New Roman"/>
                        </a:rPr>
                        <a:t>200 </a:t>
                      </a: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id-ID" sz="1800" dirty="0" smtClean="0">
                          <a:latin typeface="Arial"/>
                          <a:ea typeface="Calibri"/>
                          <a:cs typeface="Times New Roman"/>
                        </a:rPr>
                        <a:t>100 </a:t>
                      </a: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id-ID" sz="1800" dirty="0" smtClean="0">
                          <a:latin typeface="Arial"/>
                          <a:ea typeface="Calibri"/>
                          <a:cs typeface="Times New Roman"/>
                        </a:rPr>
                        <a:t>50 </a:t>
                      </a: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latin typeface="Arial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id-ID" sz="1800" b="1" dirty="0">
                          <a:latin typeface="Arial"/>
                          <a:ea typeface="Calibri"/>
                          <a:cs typeface="Times New Roman"/>
                        </a:rPr>
                        <a:t>– 7 cm</a:t>
                      </a:r>
                      <a:endParaRPr lang="id-ID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d-ID" sz="1800" dirty="0" smtClean="0">
                          <a:latin typeface="Arial"/>
                          <a:ea typeface="Calibri"/>
                          <a:cs typeface="Times New Roman"/>
                        </a:rPr>
                        <a:t>75 </a:t>
                      </a: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id-ID" sz="1800" dirty="0" smtClean="0">
                          <a:latin typeface="Arial"/>
                          <a:ea typeface="Calibri"/>
                          <a:cs typeface="Times New Roman"/>
                        </a:rPr>
                        <a:t>30 </a:t>
                      </a: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Arial"/>
                          <a:ea typeface="Calibri"/>
                          <a:cs typeface="Times New Roman"/>
                        </a:rPr>
                        <a:t>   10 ekor/ltr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5060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524000"/>
            <a:ext cx="4648200" cy="4495800"/>
          </a:xfrm>
        </p:spPr>
        <p:txBody>
          <a:bodyPr/>
          <a:lstStyle/>
          <a:p>
            <a:pPr marL="514350" indent="-514350" algn="l">
              <a:buFont typeface="+mj-lt"/>
              <a:buAutoNum type="arabicPeriod"/>
            </a:pPr>
            <a:r>
              <a:rPr lang="id-ID" dirty="0" smtClean="0">
                <a:solidFill>
                  <a:schemeClr val="tx1"/>
                </a:solidFill>
              </a:rPr>
              <a:t>Sistem terbuka</a:t>
            </a:r>
          </a:p>
        </p:txBody>
      </p:sp>
      <p:pic>
        <p:nvPicPr>
          <p:cNvPr id="2050" name="Picture 2" descr="pengangkut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762000"/>
            <a:ext cx="4191000" cy="3314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guramimurah.files.wordpress.com/2013/04/img005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31668" y="3810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b="1" dirty="0" smtClean="0">
                <a:solidFill>
                  <a:schemeClr val="tx1"/>
                </a:solidFill>
              </a:rPr>
              <a:t>SISTEM TERBUKA</a:t>
            </a:r>
            <a:endParaRPr lang="id-ID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2032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68" y="381000"/>
            <a:ext cx="6400800" cy="1752600"/>
          </a:xfrm>
        </p:spPr>
        <p:txBody>
          <a:bodyPr/>
          <a:lstStyle/>
          <a:p>
            <a:r>
              <a:rPr lang="id-ID" b="1" dirty="0" smtClean="0">
                <a:solidFill>
                  <a:schemeClr val="tx1"/>
                </a:solidFill>
              </a:rPr>
              <a:t>SISTEM TERTUTUP</a:t>
            </a:r>
            <a:endParaRPr lang="id-ID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memajukanperikananjawatengah.files.wordpress.com/2011/12/dscn65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44704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pengangkutan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4044642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2507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-11875" y="990"/>
            <a:ext cx="6400800" cy="1752600"/>
          </a:xfrm>
        </p:spPr>
        <p:txBody>
          <a:bodyPr/>
          <a:lstStyle/>
          <a:p>
            <a:r>
              <a:rPr lang="id-ID" b="1" dirty="0" smtClean="0">
                <a:solidFill>
                  <a:schemeClr val="tx1"/>
                </a:solidFill>
              </a:rPr>
              <a:t>PACKING BENIH IKAN LELE</a:t>
            </a:r>
            <a:endParaRPr lang="id-ID" b="1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47244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57200"/>
            <a:ext cx="44958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6553200" y="1041783"/>
            <a:ext cx="2438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SISTEM TERBUKA</a:t>
            </a:r>
            <a:endParaRPr lang="id-ID" dirty="0"/>
          </a:p>
        </p:txBody>
      </p:sp>
      <p:sp>
        <p:nvSpPr>
          <p:cNvPr id="12" name="Right Arrow 11"/>
          <p:cNvSpPr/>
          <p:nvPr/>
        </p:nvSpPr>
        <p:spPr>
          <a:xfrm>
            <a:off x="457200" y="799467"/>
            <a:ext cx="22860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SISTEM TERTUTUP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023978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1"/>
            <a:ext cx="9067800" cy="762000"/>
          </a:xfrm>
        </p:spPr>
        <p:txBody>
          <a:bodyPr>
            <a:normAutofit/>
          </a:bodyPr>
          <a:lstStyle/>
          <a:p>
            <a:r>
              <a:rPr lang="id-ID" sz="3200" dirty="0" smtClean="0"/>
              <a:t>PENGATURAN KEMASAN DALAM ALAT ANGKUT</a:t>
            </a:r>
            <a:endParaRPr lang="id-ID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143000"/>
            <a:ext cx="4724400" cy="449580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lphaLcParenR"/>
            </a:pPr>
            <a:r>
              <a:rPr lang="id-ID" sz="2400" dirty="0">
                <a:solidFill>
                  <a:schemeClr val="tx1"/>
                </a:solidFill>
              </a:rPr>
              <a:t>Kantong plastik diatur dan disusun sedemikian </a:t>
            </a:r>
            <a:r>
              <a:rPr lang="id-ID" sz="2400" dirty="0" smtClean="0">
                <a:solidFill>
                  <a:schemeClr val="tx1"/>
                </a:solidFill>
              </a:rPr>
              <a:t>rupa secara </a:t>
            </a:r>
            <a:r>
              <a:rPr lang="id-ID" sz="2400" dirty="0">
                <a:solidFill>
                  <a:schemeClr val="tx1"/>
                </a:solidFill>
              </a:rPr>
              <a:t>horisontal di dalam alat angkut</a:t>
            </a:r>
            <a:r>
              <a:rPr lang="id-ID" sz="2400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 algn="l">
              <a:buFont typeface="+mj-lt"/>
              <a:buAutoNum type="alphaLcParenR"/>
            </a:pPr>
            <a:r>
              <a:rPr lang="id-ID" sz="2400" dirty="0" smtClean="0">
                <a:solidFill>
                  <a:schemeClr val="tx1"/>
                </a:solidFill>
              </a:rPr>
              <a:t>Setiap </a:t>
            </a:r>
            <a:r>
              <a:rPr lang="id-ID" sz="2400" dirty="0">
                <a:solidFill>
                  <a:schemeClr val="tx1"/>
                </a:solidFill>
              </a:rPr>
              <a:t>susunannya menggunakan alas papan sebagai </a:t>
            </a:r>
            <a:r>
              <a:rPr lang="id-ID" sz="2400" dirty="0" smtClean="0">
                <a:solidFill>
                  <a:schemeClr val="tx1"/>
                </a:solidFill>
              </a:rPr>
              <a:t>penyangga.</a:t>
            </a:r>
          </a:p>
          <a:p>
            <a:pPr marL="457200" indent="-457200" algn="l">
              <a:buFont typeface="+mj-lt"/>
              <a:buAutoNum type="alphaLcParenR"/>
            </a:pPr>
            <a:r>
              <a:rPr lang="id-ID" sz="2400" dirty="0" smtClean="0">
                <a:solidFill>
                  <a:schemeClr val="tx1"/>
                </a:solidFill>
              </a:rPr>
              <a:t>Bagian </a:t>
            </a:r>
            <a:r>
              <a:rPr lang="id-ID" sz="2400" dirty="0">
                <a:solidFill>
                  <a:schemeClr val="tx1"/>
                </a:solidFill>
              </a:rPr>
              <a:t>atasnya diberi penutup dari terpal atau jaring </a:t>
            </a:r>
          </a:p>
          <a:p>
            <a:pPr algn="l"/>
            <a:endParaRPr lang="id-ID" sz="24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46" y="1143000"/>
            <a:ext cx="4376737" cy="3057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70030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Terima</a:t>
            </a:r>
            <a:r>
              <a:rPr lang="en-US" b="1" dirty="0" smtClean="0"/>
              <a:t> </a:t>
            </a:r>
            <a:r>
              <a:rPr lang="en-US" b="1" dirty="0" err="1" smtClean="0"/>
              <a:t>Kasih</a:t>
            </a:r>
            <a:endParaRPr lang="en-US" b="1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010062" y="4572000"/>
            <a:ext cx="5609937" cy="120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83" tIns="45691" rIns="91383" bIns="45691">
            <a:spAutoFit/>
          </a:bodyPr>
          <a:lstStyle/>
          <a:p>
            <a:pPr algn="ctr"/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Balai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Pelatihan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Penyuluhan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Perikanan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(BPPP)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Banyuwangi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2019</a:t>
            </a:r>
            <a:endParaRPr lang="id-ID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08" descr="Logo DKP B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4" y="1981199"/>
            <a:ext cx="1628775" cy="1898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3353</TotalTime>
  <Words>682</Words>
  <Application>Microsoft Office PowerPoint</Application>
  <PresentationFormat>On-screen Show (4:3)</PresentationFormat>
  <Paragraphs>135</Paragraphs>
  <Slides>21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PENDAHULUAN</vt:lpstr>
      <vt:lpstr>PANEN IKAN LELE</vt:lpstr>
      <vt:lpstr>PANEN IKAN LELE</vt:lpstr>
      <vt:lpstr>PowerPoint Presentation</vt:lpstr>
      <vt:lpstr>PowerPoint Presentation</vt:lpstr>
      <vt:lpstr>PowerPoint Presentation</vt:lpstr>
      <vt:lpstr>PowerPoint Presentation</vt:lpstr>
      <vt:lpstr>Contoh Ukuran Benih Ikan Lele</vt:lpstr>
      <vt:lpstr>PowerPoint Presentation</vt:lpstr>
      <vt:lpstr>PEMBEROKAN BENIH</vt:lpstr>
      <vt:lpstr>PENGANGKUTAN DENGAN SISTEM TERBUKA</vt:lpstr>
      <vt:lpstr>Tabel Waktu Pengangkutan Sistem Terbuka</vt:lpstr>
      <vt:lpstr>PENGANGKUTAN SISTEM TERTUTUP</vt:lpstr>
      <vt:lpstr>PEMBUNGKUSAN</vt:lpstr>
      <vt:lpstr>Tabel Waktu Pengangkutan Sistem Tertutup</vt:lpstr>
      <vt:lpstr>PowerPoint Presentation</vt:lpstr>
      <vt:lpstr>PowerPoint Presentation</vt:lpstr>
      <vt:lpstr>PowerPoint Presentation</vt:lpstr>
      <vt:lpstr>PENGATURAN KEMASAN DALAM ALAT ANGKUT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AsusTiange</cp:lastModifiedBy>
  <cp:revision>226</cp:revision>
  <cp:lastPrinted>2015-01-06T06:51:03Z</cp:lastPrinted>
  <dcterms:created xsi:type="dcterms:W3CDTF">2014-11-07T04:20:43Z</dcterms:created>
  <dcterms:modified xsi:type="dcterms:W3CDTF">2019-08-17T04:37:34Z</dcterms:modified>
</cp:coreProperties>
</file>