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6"/>
  </p:notesMasterIdLst>
  <p:sldIdLst>
    <p:sldId id="348" r:id="rId2"/>
    <p:sldId id="412" r:id="rId3"/>
    <p:sldId id="413" r:id="rId4"/>
    <p:sldId id="414" r:id="rId5"/>
    <p:sldId id="415" r:id="rId6"/>
    <p:sldId id="416" r:id="rId7"/>
    <p:sldId id="394" r:id="rId8"/>
    <p:sldId id="359" r:id="rId9"/>
    <p:sldId id="366" r:id="rId10"/>
    <p:sldId id="404" r:id="rId11"/>
    <p:sldId id="364" r:id="rId12"/>
    <p:sldId id="407" r:id="rId13"/>
    <p:sldId id="408" r:id="rId14"/>
    <p:sldId id="409" r:id="rId15"/>
    <p:sldId id="410" r:id="rId16"/>
    <p:sldId id="376" r:id="rId17"/>
    <p:sldId id="411" r:id="rId18"/>
    <p:sldId id="373" r:id="rId19"/>
    <p:sldId id="374" r:id="rId20"/>
    <p:sldId id="375" r:id="rId21"/>
    <p:sldId id="383" r:id="rId22"/>
    <p:sldId id="405" r:id="rId23"/>
    <p:sldId id="406" r:id="rId24"/>
    <p:sldId id="333" r:id="rId25"/>
  </p:sldIdLst>
  <p:sldSz cx="9906000" cy="6858000" type="A4"/>
  <p:notesSz cx="7102475" cy="9388475"/>
  <p:defaultTextStyle>
    <a:defPPr>
      <a:defRPr lang="en-US"/>
    </a:defPPr>
    <a:lvl1pPr marL="0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9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88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17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47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76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05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35" algn="l" defTabSz="91425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9105D32-74A6-4095-8632-AEE5D3A2082A}">
          <p14:sldIdLst>
            <p14:sldId id="348"/>
            <p14:sldId id="412"/>
            <p14:sldId id="413"/>
            <p14:sldId id="414"/>
            <p14:sldId id="415"/>
            <p14:sldId id="416"/>
            <p14:sldId id="394"/>
            <p14:sldId id="359"/>
            <p14:sldId id="366"/>
            <p14:sldId id="404"/>
            <p14:sldId id="364"/>
            <p14:sldId id="407"/>
            <p14:sldId id="408"/>
            <p14:sldId id="409"/>
            <p14:sldId id="410"/>
            <p14:sldId id="376"/>
            <p14:sldId id="411"/>
            <p14:sldId id="373"/>
            <p14:sldId id="374"/>
            <p14:sldId id="375"/>
            <p14:sldId id="383"/>
            <p14:sldId id="405"/>
            <p14:sldId id="406"/>
            <p14:sldId id="33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94660"/>
  </p:normalViewPr>
  <p:slideViewPr>
    <p:cSldViewPr snapToGrid="0">
      <p:cViewPr varScale="1">
        <p:scale>
          <a:sx n="65" d="100"/>
          <a:sy n="65" d="100"/>
        </p:scale>
        <p:origin x="-773" y="-82"/>
      </p:cViewPr>
      <p:guideLst>
        <p:guide orient="horz" pos="2160"/>
        <p:guide pos="384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3C32A3D-CD51-492F-A5BA-B3A0040B9C88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2063" y="1173163"/>
            <a:ext cx="45783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5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3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3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8DEF1E7-D934-4441-AC3F-61E15D111A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13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9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9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88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17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47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76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05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35" algn="l" defTabSz="9142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30202" y="329187"/>
            <a:ext cx="9243059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53481" y="434162"/>
            <a:ext cx="8999043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82575" y="1820206"/>
            <a:ext cx="8420100" cy="1828800"/>
          </a:xfrm>
        </p:spPr>
        <p:txBody>
          <a:bodyPr lIns="45713" rIns="45713" bIns="45713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82575" y="3685032"/>
            <a:ext cx="8420100" cy="914400"/>
          </a:xfrm>
        </p:spPr>
        <p:txBody>
          <a:bodyPr lIns="182852" tIns="0"/>
          <a:lstStyle>
            <a:lvl1pPr marL="36570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129" indent="0" algn="ctr">
              <a:buNone/>
            </a:lvl2pPr>
            <a:lvl3pPr marL="914259" indent="0" algn="ctr">
              <a:buNone/>
            </a:lvl3pPr>
            <a:lvl4pPr marL="1371388" indent="0" algn="ctr">
              <a:buNone/>
            </a:lvl4pPr>
            <a:lvl5pPr marL="1828517" indent="0" algn="ctr">
              <a:buNone/>
            </a:lvl5pPr>
            <a:lvl6pPr marL="2285647" indent="0" algn="ctr">
              <a:buNone/>
            </a:lvl6pPr>
            <a:lvl7pPr marL="2742776" indent="0" algn="ctr">
              <a:buNone/>
            </a:lvl7pPr>
            <a:lvl8pPr marL="3199905" indent="0" algn="ctr">
              <a:buNone/>
            </a:lvl8pPr>
            <a:lvl9pPr marL="3657035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830" y="4983480"/>
            <a:ext cx="886587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830" y="530352"/>
            <a:ext cx="886587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30202" y="329187"/>
            <a:ext cx="9243059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53481" y="434165"/>
            <a:ext cx="8999043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373" y="4928616"/>
            <a:ext cx="8865870" cy="676656"/>
          </a:xfrm>
        </p:spPr>
        <p:txBody>
          <a:bodyPr lIns="91426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373" y="5624484"/>
            <a:ext cx="8865870" cy="420624"/>
          </a:xfrm>
        </p:spPr>
        <p:txBody>
          <a:bodyPr lIns="118854" tIns="0" anchor="t"/>
          <a:lstStyle>
            <a:lvl1pPr marL="0" marR="36570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7215" y="530352"/>
            <a:ext cx="425958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1640" y="530352"/>
            <a:ext cx="425958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830" y="4983480"/>
            <a:ext cx="886587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827" y="579439"/>
            <a:ext cx="4259580" cy="792162"/>
          </a:xfrm>
        </p:spPr>
        <p:txBody>
          <a:bodyPr lIns="146282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9851" y="579439"/>
            <a:ext cx="4259580" cy="792162"/>
          </a:xfrm>
        </p:spPr>
        <p:txBody>
          <a:bodyPr lIns="137139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57827" y="1447800"/>
            <a:ext cx="425958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9851" y="1447800"/>
            <a:ext cx="425958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30202" y="329187"/>
            <a:ext cx="9243059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349" y="533400"/>
            <a:ext cx="321945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00417" y="1447803"/>
            <a:ext cx="3219450" cy="4206112"/>
          </a:xfrm>
        </p:spPr>
        <p:txBody>
          <a:bodyPr lIns="91426"/>
          <a:lstStyle>
            <a:lvl1pPr marL="18285" marR="18285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24821" y="930145"/>
            <a:ext cx="501167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30202" y="329187"/>
            <a:ext cx="9243059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934201" y="434163"/>
            <a:ext cx="2518322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12056"/>
            <a:ext cx="89154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7001271" y="533400"/>
            <a:ext cx="2426970" cy="4211480"/>
          </a:xfrm>
        </p:spPr>
        <p:txBody>
          <a:bodyPr lIns="91426"/>
          <a:lstStyle>
            <a:lvl1pPr marL="45713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6603" y="435769"/>
            <a:ext cx="6419088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830" y="4983480"/>
            <a:ext cx="886587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4830" y="530352"/>
            <a:ext cx="886587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1" y="533407"/>
            <a:ext cx="21463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7851" y="533405"/>
            <a:ext cx="64389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1" y="228600"/>
            <a:ext cx="9092539" cy="7508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12750" y="1416051"/>
            <a:ext cx="4461140" cy="2214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990" y="1416051"/>
            <a:ext cx="4461140" cy="2214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68851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1" y="228600"/>
            <a:ext cx="9092539" cy="7508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12750" y="1416051"/>
            <a:ext cx="4461140" cy="2214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38990" y="1416050"/>
            <a:ext cx="4461140" cy="1030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38990" y="2598739"/>
            <a:ext cx="4461140" cy="1031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715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30202" y="329187"/>
            <a:ext cx="9243059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53481" y="434162"/>
            <a:ext cx="8999043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3" rIns="91426" bIns="45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44830" y="4985590"/>
            <a:ext cx="8865870" cy="1051560"/>
          </a:xfrm>
          <a:prstGeom prst="rect">
            <a:avLst/>
          </a:prstGeom>
        </p:spPr>
        <p:txBody>
          <a:bodyPr vert="horz" lIns="91426" tIns="45713" rIns="91426" bIns="45713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44830" y="530352"/>
            <a:ext cx="8865870" cy="4187952"/>
          </a:xfrm>
          <a:prstGeom prst="rect">
            <a:avLst/>
          </a:prstGeom>
        </p:spPr>
        <p:txBody>
          <a:bodyPr vert="horz" lIns="182852" tIns="91426" rIns="91426" bIns="45713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4091023" y="6111878"/>
            <a:ext cx="2476500" cy="365125"/>
          </a:xfrm>
          <a:prstGeom prst="rect">
            <a:avLst/>
          </a:prstGeom>
        </p:spPr>
        <p:txBody>
          <a:bodyPr vert="horz" lIns="91426" tIns="45713" rIns="91426" bIns="45713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70FA44E-7274-43CA-8BF5-594EE510B175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567523" y="6111878"/>
            <a:ext cx="2476500" cy="365125"/>
          </a:xfrm>
          <a:prstGeom prst="rect">
            <a:avLst/>
          </a:prstGeom>
        </p:spPr>
        <p:txBody>
          <a:bodyPr vert="horz" lIns="91426" tIns="45713" rIns="91426" bIns="45713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044023" y="6111878"/>
            <a:ext cx="495300" cy="365125"/>
          </a:xfrm>
          <a:prstGeom prst="rect">
            <a:avLst/>
          </a:prstGeom>
        </p:spPr>
        <p:txBody>
          <a:bodyPr vert="horz" lIns="91426" tIns="45713" rIns="91426" bIns="45713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6B2C5B4-1E28-41AB-BD40-B5B247401F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  <p:sldLayoutId id="2147483676" r:id="rId13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35" indent="-265135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555" indent="-201137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263" indent="-182852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69" indent="-182852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962" indent="-182852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242" indent="-182852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521" indent="-182852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19943" indent="-182852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508" indent="-182852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 descr="D:\dektop\back ground power poin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19"/>
          <a:stretch/>
        </p:blipFill>
        <p:spPr bwMode="auto">
          <a:xfrm>
            <a:off x="140559" y="185673"/>
            <a:ext cx="9608151" cy="659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40559" y="160638"/>
            <a:ext cx="9608151" cy="6598508"/>
          </a:xfrm>
          <a:prstGeom prst="roundRect">
            <a:avLst>
              <a:gd name="adj" fmla="val 5243"/>
            </a:avLst>
          </a:prstGeom>
          <a:noFill/>
          <a:ln w="6032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id-ID"/>
          </a:p>
        </p:txBody>
      </p:sp>
      <p:sp>
        <p:nvSpPr>
          <p:cNvPr id="9" name="TextBox 8"/>
          <p:cNvSpPr txBox="1"/>
          <p:nvPr/>
        </p:nvSpPr>
        <p:spPr>
          <a:xfrm>
            <a:off x="890954" y="451298"/>
            <a:ext cx="7907411" cy="461651"/>
          </a:xfrm>
          <a:prstGeom prst="rect">
            <a:avLst/>
          </a:prstGeom>
          <a:noFill/>
        </p:spPr>
        <p:txBody>
          <a:bodyPr wrap="square" lIns="91426" tIns="45713" rIns="91426" bIns="45713">
            <a:spAutoFit/>
          </a:bodyPr>
          <a:lstStyle/>
          <a:p>
            <a:pPr algn="ctr">
              <a:defRPr/>
            </a:pPr>
            <a:r>
              <a:rPr lang="en-U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latin typeface="Arial Black" pitchFamily="34" charset="0"/>
              </a:rPr>
              <a:t>DIREKTORAT RESERSE KRIMINAL KHUSUS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1583036" y="877780"/>
            <a:ext cx="6843450" cy="707886"/>
          </a:xfrm>
          <a:prstGeom prst="rect">
            <a:avLst/>
          </a:prstGeom>
          <a:noFill/>
        </p:spPr>
        <p:txBody>
          <a:bodyPr wrap="square" lIns="91426" tIns="45713" rIns="91426" bIns="45713">
            <a:spAutoFit/>
          </a:bodyPr>
          <a:lstStyle/>
          <a:p>
            <a:pPr algn="ctr">
              <a:defRPr/>
            </a:pPr>
            <a:r>
              <a:rPr lang="en-US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latin typeface="Arial Black" pitchFamily="34" charset="0"/>
              </a:rPr>
              <a:t>CYBER CRIME INVESTIGATION  SATELLITE  OFFICE BALI   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8953" y="2028095"/>
            <a:ext cx="9589477" cy="1992922"/>
          </a:xfrm>
          <a:prstGeom prst="roundRect">
            <a:avLst>
              <a:gd name="adj" fmla="val 17069"/>
            </a:avLst>
          </a:prstGeom>
          <a:solidFill>
            <a:srgbClr val="00FF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81701" y="6039169"/>
            <a:ext cx="335188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lvl="1"/>
            <a:r>
              <a:rPr lang="en-US" b="1" i="1" spc="50" dirty="0">
                <a:ln w="11430"/>
                <a:latin typeface="Arial" pitchFamily="34" charset="0"/>
                <a:cs typeface="Arial" pitchFamily="34" charset="0"/>
              </a:rPr>
              <a:t>Denpasar,</a:t>
            </a:r>
            <a:r>
              <a:rPr lang="id-ID" b="1" i="1" spc="50" dirty="0">
                <a:ln w="11430"/>
                <a:latin typeface="Arial" pitchFamily="34" charset="0"/>
                <a:cs typeface="Arial" pitchFamily="34" charset="0"/>
              </a:rPr>
              <a:t> </a:t>
            </a:r>
            <a:r>
              <a:rPr lang="en-US" b="1" i="1" spc="50" dirty="0" smtClean="0">
                <a:ln w="11430"/>
                <a:latin typeface="Arial" pitchFamily="34" charset="0"/>
                <a:cs typeface="Arial" pitchFamily="34" charset="0"/>
              </a:rPr>
              <a:t>05 </a:t>
            </a:r>
            <a:r>
              <a:rPr lang="en-US" b="1" i="1" spc="50" dirty="0" err="1" smtClean="0">
                <a:ln w="11430"/>
                <a:latin typeface="Arial" pitchFamily="34" charset="0"/>
                <a:cs typeface="Arial" pitchFamily="34" charset="0"/>
              </a:rPr>
              <a:t>Juni</a:t>
            </a:r>
            <a:r>
              <a:rPr lang="en-US" b="1" i="1" spc="50" dirty="0" smtClean="0">
                <a:ln w="11430"/>
                <a:latin typeface="Arial" pitchFamily="34" charset="0"/>
                <a:cs typeface="Arial" pitchFamily="34" charset="0"/>
              </a:rPr>
              <a:t> 2018</a:t>
            </a:r>
            <a:endParaRPr lang="en-US" b="1" i="1" spc="50" dirty="0">
              <a:ln w="11430"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8647" y="2146451"/>
            <a:ext cx="9859016" cy="1797075"/>
          </a:xfrm>
          <a:prstGeom prst="rect">
            <a:avLst/>
          </a:prstGeom>
        </p:spPr>
        <p:txBody>
          <a:bodyPr vert="horz" lIns="91426" tIns="45713" rIns="91426" bIns="45713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id-ID" sz="4000" b="1" dirty="0" smtClean="0">
                <a:latin typeface="Algerian" pitchFamily="8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CERDAS MENGGUNAKAN MEDIA SOSIAL </a:t>
            </a:r>
          </a:p>
          <a:p>
            <a:pPr algn="ctr"/>
            <a:r>
              <a:rPr lang="en-US" altLang="id-ID" sz="4000" b="1" dirty="0" smtClean="0">
                <a:latin typeface="Algerian" pitchFamily="8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(WASPADA BAYAHA HOAX)</a:t>
            </a:r>
            <a:endParaRPr lang="en-US" altLang="id-ID" sz="4000" b="1" dirty="0">
              <a:latin typeface="Algerian" pitchFamily="8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164124" y="4324175"/>
            <a:ext cx="9413630" cy="83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6" tIns="45713" rIns="91426" bIns="4571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2400" b="1" dirty="0" smtClean="0">
                <a:latin typeface="Tahoma" panose="020B0604030504040204" pitchFamily="34" charset="0"/>
              </a:rPr>
              <a:t>IPTU ANDI PRASETIO, S.H.</a:t>
            </a:r>
            <a:endParaRPr lang="en-US" altLang="id-ID" sz="24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2400" dirty="0" err="1" smtClean="0">
                <a:latin typeface="Tahoma" panose="020B0604030504040204" pitchFamily="34" charset="0"/>
              </a:rPr>
              <a:t>Panit</a:t>
            </a:r>
            <a:r>
              <a:rPr lang="en-US" altLang="id-ID" sz="2400" dirty="0" smtClean="0">
                <a:latin typeface="Tahoma" panose="020B0604030504040204" pitchFamily="34" charset="0"/>
              </a:rPr>
              <a:t> I </a:t>
            </a:r>
            <a:r>
              <a:rPr lang="id-ID" altLang="id-ID" sz="2400" dirty="0" smtClean="0">
                <a:latin typeface="Tahoma" panose="020B0604030504040204" pitchFamily="34" charset="0"/>
              </a:rPr>
              <a:t>Cyber </a:t>
            </a:r>
            <a:r>
              <a:rPr lang="id-ID" altLang="id-ID" sz="2400" dirty="0">
                <a:latin typeface="Tahoma" panose="020B0604030504040204" pitchFamily="34" charset="0"/>
              </a:rPr>
              <a:t>Crime Ditreskrimsus Polda Bali</a:t>
            </a:r>
            <a:endParaRPr lang="en-US" altLang="id-ID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32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341" y="3981416"/>
            <a:ext cx="7543800" cy="215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59029" y="-79999"/>
            <a:ext cx="8229600" cy="1143000"/>
          </a:xfrm>
        </p:spPr>
        <p:txBody>
          <a:bodyPr/>
          <a:lstStyle/>
          <a:p>
            <a:r>
              <a:rPr lang="en-US" altLang="en-US" b="1" dirty="0" smtClean="0">
                <a:ln>
                  <a:solidFill>
                    <a:schemeClr val="tx1"/>
                  </a:solidFill>
                </a:ln>
              </a:rPr>
              <a:t>INTERAKSI DI MEDIA SOSIAL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982306" y="1070695"/>
            <a:ext cx="8229600" cy="3025775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Borderless, </a:t>
            </a:r>
            <a:r>
              <a:rPr lang="en-US" altLang="en-US" dirty="0" err="1" smtClean="0"/>
              <a:t>sangat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luas</a:t>
            </a:r>
            <a:r>
              <a:rPr lang="en-US" altLang="en-US" dirty="0" smtClean="0"/>
              <a:t>.</a:t>
            </a:r>
          </a:p>
          <a:p>
            <a:r>
              <a:rPr lang="en-US" altLang="en-US" dirty="0" err="1" smtClean="0"/>
              <a:t>Partisipatif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dengan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pesertanya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amat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beragam</a:t>
            </a:r>
            <a:endParaRPr lang="en-US" altLang="en-US" dirty="0" smtClean="0"/>
          </a:p>
          <a:p>
            <a:r>
              <a:rPr lang="en-US" altLang="en-US" dirty="0" err="1" smtClean="0"/>
              <a:t>Komunikasi</a:t>
            </a:r>
            <a:r>
              <a:rPr lang="en-US" altLang="en-US" dirty="0" smtClean="0"/>
              <a:t> </a:t>
            </a:r>
            <a:r>
              <a:rPr lang="en-US" altLang="en-US" dirty="0" err="1"/>
              <a:t>r</a:t>
            </a:r>
            <a:r>
              <a:rPr lang="en-US" altLang="en-US" dirty="0" err="1" smtClean="0"/>
              <a:t>elatif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bebas</a:t>
            </a:r>
            <a:endParaRPr lang="en-US" altLang="en-US" dirty="0" smtClean="0"/>
          </a:p>
          <a:p>
            <a:r>
              <a:rPr lang="en-US" altLang="en-US" dirty="0" err="1" smtClean="0"/>
              <a:t>Pesan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mudah</a:t>
            </a:r>
            <a:r>
              <a:rPr lang="en-US" altLang="en-US" dirty="0" smtClean="0"/>
              <a:t> “</a:t>
            </a:r>
            <a:r>
              <a:rPr lang="en-US" altLang="en-US" dirty="0" err="1" smtClean="0"/>
              <a:t>dibuat</a:t>
            </a:r>
            <a:r>
              <a:rPr lang="en-US" altLang="en-US" dirty="0" smtClean="0"/>
              <a:t>”, </a:t>
            </a:r>
            <a:r>
              <a:rPr lang="en-US" altLang="en-US" dirty="0" err="1" smtClean="0"/>
              <a:t>penyebaran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amat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cepat</a:t>
            </a:r>
            <a:r>
              <a:rPr lang="en-US" altLang="en-US" dirty="0" smtClean="0"/>
              <a:t>.</a:t>
            </a:r>
          </a:p>
          <a:p>
            <a:r>
              <a:rPr lang="en-US" altLang="en-US" dirty="0" err="1" smtClean="0"/>
              <a:t>Dipenuhi</a:t>
            </a:r>
            <a:r>
              <a:rPr lang="en-US" altLang="en-US" dirty="0" smtClean="0"/>
              <a:t> “</a:t>
            </a:r>
            <a:r>
              <a:rPr lang="en-US" altLang="en-US" dirty="0" err="1" smtClean="0"/>
              <a:t>konflik</a:t>
            </a:r>
            <a:r>
              <a:rPr lang="en-US" altLang="en-US" dirty="0" smtClean="0"/>
              <a:t>” </a:t>
            </a:r>
            <a:r>
              <a:rPr lang="en-US" altLang="en-US" dirty="0" err="1" smtClean="0"/>
              <a:t>komunikasi</a:t>
            </a:r>
            <a:r>
              <a:rPr lang="en-US" altLang="en-US" dirty="0"/>
              <a:t>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provokasi</a:t>
            </a:r>
            <a:r>
              <a:rPr lang="en-US" altLang="en-US" dirty="0" smtClean="0"/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72994" y="160638"/>
            <a:ext cx="11825417" cy="6598508"/>
          </a:xfrm>
          <a:prstGeom prst="roundRect">
            <a:avLst>
              <a:gd name="adj" fmla="val 5243"/>
            </a:avLst>
          </a:prstGeom>
          <a:noFill/>
          <a:ln w="6032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763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39969" y="228505"/>
            <a:ext cx="9308123" cy="1174750"/>
          </a:xfrm>
        </p:spPr>
        <p:txBody>
          <a:bodyPr>
            <a:noAutofit/>
          </a:bodyPr>
          <a:lstStyle/>
          <a:p>
            <a:pPr algn="ctr"/>
            <a:r>
              <a:rPr lang="en-US" altLang="en-US" sz="2600" b="1" dirty="0" smtClean="0">
                <a:ln>
                  <a:solidFill>
                    <a:schemeClr val="tx1"/>
                  </a:solidFill>
                </a:ln>
              </a:rPr>
              <a:t>FENOMENA MEDIA ABAL ABAL</a:t>
            </a:r>
            <a:r>
              <a:rPr lang="en-US" altLang="en-US" sz="2600" b="1" dirty="0">
                <a:ln>
                  <a:solidFill>
                    <a:schemeClr val="tx1"/>
                  </a:solidFill>
                </a:ln>
              </a:rPr>
              <a:t>,</a:t>
            </a:r>
            <a:r>
              <a:rPr lang="en-US" altLang="en-US" sz="2600" b="1" dirty="0" smtClean="0">
                <a:ln>
                  <a:solidFill>
                    <a:schemeClr val="tx1"/>
                  </a:solidFill>
                </a:ln>
              </a:rPr>
              <a:t> </a:t>
            </a:r>
            <a:r>
              <a:rPr lang="id-ID" altLang="en-US" sz="2600" b="1" dirty="0" smtClean="0">
                <a:ln>
                  <a:solidFill>
                    <a:schemeClr val="tx1"/>
                  </a:solidFill>
                </a:ln>
              </a:rPr>
              <a:t> </a:t>
            </a:r>
            <a:r>
              <a:rPr lang="en-US" altLang="en-US" sz="2600" b="1" dirty="0" smtClean="0">
                <a:ln>
                  <a:solidFill>
                    <a:schemeClr val="tx1"/>
                  </a:solidFill>
                </a:ln>
              </a:rPr>
              <a:t>AKUN ANONIM, BUZZER, HOAX DAN UJARAN KEBENCIAN.</a:t>
            </a:r>
          </a:p>
        </p:txBody>
      </p:sp>
      <p:pic>
        <p:nvPicPr>
          <p:cNvPr id="1741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387" y="1676400"/>
            <a:ext cx="3365182" cy="414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40427" y="1611925"/>
            <a:ext cx="5579134" cy="4355121"/>
          </a:xfrm>
        </p:spPr>
        <p:txBody>
          <a:bodyPr>
            <a:normAutofit/>
          </a:bodyPr>
          <a:lstStyle/>
          <a:p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Media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abal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abal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akun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anonim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buzzer,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hoax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dibutuhkan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oleh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gerakan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politik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bawah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tanah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termasuk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terorisme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mencari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dukungan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membelokkan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persepsi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opini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publik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Memiliki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pasar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menjadi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bisnis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baru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menghasilkan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materi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ekonomi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bagi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pelakunya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Masyarakat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banyak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bisa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bedakan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media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abal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abal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akun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anonim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buzzer,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hoax,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isinyalir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ada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700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ribu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situs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sebarkan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hoax,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secara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konsisten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terus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menerus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Dampaknya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adalah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spiral of silence</a:t>
            </a:r>
            <a:r>
              <a:rPr lang="en-US" alt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alt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0558" y="160638"/>
            <a:ext cx="9608151" cy="6598508"/>
          </a:xfrm>
          <a:prstGeom prst="roundRect">
            <a:avLst>
              <a:gd name="adj" fmla="val 5243"/>
            </a:avLst>
          </a:prstGeom>
          <a:noFill/>
          <a:ln w="6032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32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522" y="281358"/>
            <a:ext cx="8543925" cy="786301"/>
          </a:xfrm>
        </p:spPr>
        <p:txBody>
          <a:bodyPr/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HOAX DAN CIRI CIRINYA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670" y="1441749"/>
            <a:ext cx="6324940" cy="4408067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Hoax 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itu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berita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menipu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Informasinya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menciptakan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kecemasan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kebencian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pemujaan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berlebihan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Sumber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jelas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sehingga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bisa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dimintai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pertanggung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jawaban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sepihak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menyerang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membela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saja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Sering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mencatut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nama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tokoh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berkredibilitas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Menggunakan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nama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mirip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media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terkenal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Memanfaatkan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fanatisme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atas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nama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ideologi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agama.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Judul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pengantar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isi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cocok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Tampilan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judul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provokatif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Minta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supaya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dishare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diviralkan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23" y="1278494"/>
            <a:ext cx="2772954" cy="447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1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169" y="197834"/>
            <a:ext cx="854392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LITERASI PENGGUNAAN MEDSOS SECARA CERDAS DAN SEHAT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534" y="1607800"/>
            <a:ext cx="3421604" cy="4183401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15988" y="1572631"/>
            <a:ext cx="5225916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Literasi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melibatkan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netizen.</a:t>
            </a:r>
          </a:p>
          <a:p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Pentingnya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publik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mengerti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bahaya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jahatnya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hoax. </a:t>
            </a:r>
          </a:p>
          <a:p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Literasi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tentang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macam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macam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hoax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cara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mengenalinya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Literasi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tentang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pentingnya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kritis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mudah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percaya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ikut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menyebarkan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Mengajak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aktif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mengecek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kebenaran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hoax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jika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memungkinkan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Mendorong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adanya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facts checker, </a:t>
            </a:r>
            <a:r>
              <a:rPr lang="en-US" sz="2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contohnya</a:t>
            </a:r>
            <a:r>
              <a:rPr lang="en-US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”turn back hoax”.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0558" y="160638"/>
            <a:ext cx="9608151" cy="6598508"/>
          </a:xfrm>
          <a:prstGeom prst="roundRect">
            <a:avLst>
              <a:gd name="adj" fmla="val 5243"/>
            </a:avLst>
          </a:prstGeom>
          <a:noFill/>
          <a:ln w="6032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546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asil gambar untuk data statistik terbaru penggunaan internet di indones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12" y="563931"/>
            <a:ext cx="8343657" cy="525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75266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6" y="315558"/>
            <a:ext cx="8523287" cy="592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0628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50629" y="468926"/>
            <a:ext cx="1951895" cy="548227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HOAX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866747" y="515819"/>
            <a:ext cx="5952973" cy="1992922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u="sng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Kamus</a:t>
            </a:r>
            <a:r>
              <a:rPr lang="en-US" sz="20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u="sng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Besar</a:t>
            </a:r>
            <a:r>
              <a:rPr lang="en-US" sz="20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u="sng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Bahasa</a:t>
            </a:r>
            <a:r>
              <a:rPr lang="en-US" sz="20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Indonesia:</a:t>
            </a:r>
            <a:endParaRPr lang="en-US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  <a:buNone/>
            </a:pP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'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hoaks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'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adalah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'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berita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bohong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’.</a:t>
            </a:r>
          </a:p>
          <a:p>
            <a:pPr>
              <a:buNone/>
            </a:pPr>
            <a:r>
              <a:rPr lang="en-US" sz="20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Oxford English dictionary:</a:t>
            </a:r>
            <a:endParaRPr lang="en-US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'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hoax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'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adalah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'</a:t>
            </a:r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malicious deception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'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'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kebohongan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dibuat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tujuan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jahat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'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7954" y="2448471"/>
            <a:ext cx="3631678" cy="665457"/>
          </a:xfrm>
          <a:prstGeom prst="rect">
            <a:avLst/>
          </a:prstGeom>
          <a:noFill/>
        </p:spPr>
        <p:txBody>
          <a:bodyPr vert="horz" lIns="91426" tIns="45713" rIns="91426" bIns="45713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HATESPEECH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538046" y="527540"/>
            <a:ext cx="181707" cy="4220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18037" y="3493479"/>
            <a:ext cx="196362" cy="6447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031633" y="3189123"/>
            <a:ext cx="8381999" cy="1359435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58738" indent="-58738" algn="just"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tindakan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komunikasi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dilakukan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oleh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suatu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individu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kelompok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bentuk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provokasi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hasutan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ataupun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hinaan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kepada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individu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kelompok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yang lain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hal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berbagai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aspek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seperti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ras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warna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kulit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etnis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gender,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cacat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orientasi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seksual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kewarganegaraan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agama,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lain-lain.</a:t>
            </a:r>
            <a:endParaRPr lang="en-US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0431" y="4560281"/>
            <a:ext cx="3594032" cy="571673"/>
          </a:xfrm>
          <a:prstGeom prst="rect">
            <a:avLst/>
          </a:prstGeom>
          <a:noFill/>
        </p:spPr>
        <p:txBody>
          <a:bodyPr vert="horz" lIns="91426" tIns="45713" rIns="91426" bIns="45713" anchor="b">
            <a:normAutofit fontScale="9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PROPAGANDA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744412" y="5190569"/>
            <a:ext cx="196363" cy="6447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060940" y="5131955"/>
            <a:ext cx="8270630" cy="92887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bahasa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Latin modern: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propagare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0" indent="0">
              <a:buNone/>
            </a:pP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rangkaian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bertujuan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memengaruhi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pendapat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kelakuan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masyarakat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sekelompok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orang.</a:t>
            </a:r>
            <a:endParaRPr lang="en-US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94712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319700"/>
            <a:ext cx="9004300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25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522" y="281358"/>
            <a:ext cx="8543925" cy="786301"/>
          </a:xfrm>
        </p:spPr>
        <p:txBody>
          <a:bodyPr/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HOAX DAN CIRI CIRINYA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670" y="1441749"/>
            <a:ext cx="6324940" cy="4408067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Hoax 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itu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berita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menipu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Informasinya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menciptakan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kecemasan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kebencian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pemujaan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berlebihan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Sumber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jelas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sehingga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bisa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dimintai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pertanggung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jawaban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sepihak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menyerang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membela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saja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Sering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mencatut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nama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tokoh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berkredibilitas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Menggunakan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nama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mirip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media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terkenal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Memanfaatkan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fanatisme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atas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nama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ideologi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agama.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Judul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pengantar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isi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cocok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Tampilan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judul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provokatif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Minta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supaya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dishare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diviralkan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23" y="1278494"/>
            <a:ext cx="2772954" cy="447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4" y="877278"/>
            <a:ext cx="8308975" cy="477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8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55078" y="621326"/>
            <a:ext cx="8135814" cy="750275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n>
                  <a:solidFill>
                    <a:schemeClr val="tx1"/>
                  </a:solidFill>
                </a:ln>
                <a:latin typeface="Britannic Bold" panose="020B0903060703020204" pitchFamily="34" charset="0"/>
              </a:rPr>
              <a:t>UPAYA PENANGGULANGAN</a:t>
            </a:r>
            <a:endParaRPr lang="en-US" sz="4000" dirty="0">
              <a:ln>
                <a:solidFill>
                  <a:schemeClr val="tx1"/>
                </a:solidFill>
              </a:ln>
              <a:latin typeface="Britannic Bold" panose="020B0903060703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746079" y="1849547"/>
            <a:ext cx="8229600" cy="356651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600" dirty="0" smtClean="0">
                <a:latin typeface="Britannic Bold" panose="020B0903060703020204" pitchFamily="34" charset="0"/>
              </a:rPr>
              <a:t>PREEMTIF (EDUKATIF, KONTRA NARASI, COUNTER OPINI)</a:t>
            </a:r>
          </a:p>
          <a:p>
            <a:r>
              <a:rPr lang="en-US" sz="2600" dirty="0" smtClean="0">
                <a:latin typeface="Britannic Bold" panose="020B0903060703020204" pitchFamily="34" charset="0"/>
              </a:rPr>
              <a:t>PREVENTIF (MEMBERI PERINGATAN, MENGENDALIKAN ISU, DLL)</a:t>
            </a:r>
          </a:p>
          <a:p>
            <a:r>
              <a:rPr lang="en-US" sz="2600" dirty="0" smtClean="0">
                <a:latin typeface="Britannic Bold" panose="020B0903060703020204" pitchFamily="34" charset="0"/>
              </a:rPr>
              <a:t>REPRESIF (PENETRASI AKTIF SEBAGAI BENTUK UPAYA UNTUK MELAKUKAN PENANGKALAN PENYEBARAN PERSPEKTIF NEGATIF &amp; PENEGAKAN HUKUM)</a:t>
            </a:r>
          </a:p>
          <a:p>
            <a:r>
              <a:rPr lang="en-US" sz="2600" dirty="0" smtClean="0">
                <a:latin typeface="Britannic Bold" panose="020B0903060703020204" pitchFamily="34" charset="0"/>
              </a:rPr>
              <a:t>MEMBUAT CYBER TROOPS</a:t>
            </a:r>
            <a:endParaRPr lang="en-US" sz="26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9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038301" y="949570"/>
            <a:ext cx="4208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PENCEGAHAN PRIMER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68215" y="152819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Mengeliminir</a:t>
            </a:r>
            <a:r>
              <a:rPr lang="en-US" sz="2800" dirty="0" smtClean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Faktor</a:t>
            </a:r>
            <a:r>
              <a:rPr lang="en-US" sz="2800" dirty="0" smtClean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Penyebab</a:t>
            </a:r>
            <a:r>
              <a:rPr lang="en-US" sz="2800" dirty="0" smtClean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Terjadinya</a:t>
            </a:r>
            <a:r>
              <a:rPr lang="en-US" sz="2800" dirty="0" smtClean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</a:p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Penyimpangan</a:t>
            </a:r>
            <a:r>
              <a:rPr lang="en-US" sz="2800" dirty="0" smtClean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dari</a:t>
            </a:r>
            <a:r>
              <a:rPr lang="en-US" sz="2800" dirty="0" smtClean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Sebuah</a:t>
            </a:r>
            <a:r>
              <a:rPr lang="en-US" sz="2800" dirty="0" smtClean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Britannic Bold" panose="020B0903060703020204" pitchFamily="34" charset="0"/>
              </a:rPr>
              <a:t>Komunitas</a:t>
            </a:r>
            <a:endParaRPr lang="en-US" sz="2800" dirty="0" smtClean="0">
              <a:solidFill>
                <a:srgbClr val="FF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0859" y="2907326"/>
            <a:ext cx="87282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en-US" sz="2400" dirty="0" err="1" smtClean="0">
                <a:latin typeface="Britannic Bold" panose="020B0903060703020204" pitchFamily="34" charset="0"/>
              </a:rPr>
              <a:t>Merangsang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Terciptanya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Situasi</a:t>
            </a:r>
            <a:r>
              <a:rPr lang="en-US" sz="2400" dirty="0" smtClean="0">
                <a:latin typeface="Britannic Bold" panose="020B0903060703020204" pitchFamily="34" charset="0"/>
              </a:rPr>
              <a:t> Yang </a:t>
            </a:r>
            <a:r>
              <a:rPr lang="en-US" sz="2400" dirty="0" err="1" smtClean="0">
                <a:latin typeface="Britannic Bold" panose="020B0903060703020204" pitchFamily="34" charset="0"/>
              </a:rPr>
              <a:t>Dapat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Meminimalisir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Kerentanan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Dunia</a:t>
            </a:r>
            <a:r>
              <a:rPr lang="en-US" sz="2400" dirty="0" smtClean="0">
                <a:latin typeface="Britannic Bold" panose="020B0903060703020204" pitchFamily="34" charset="0"/>
              </a:rPr>
              <a:t> Maya </a:t>
            </a:r>
            <a:r>
              <a:rPr lang="en-US" sz="2400" dirty="0" err="1" smtClean="0">
                <a:latin typeface="Britannic Bold" panose="020B0903060703020204" pitchFamily="34" charset="0"/>
              </a:rPr>
              <a:t>Dalam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Menyebarkan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Konten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Negatif</a:t>
            </a:r>
            <a:r>
              <a:rPr lang="en-US" sz="2400" dirty="0" smtClean="0">
                <a:latin typeface="Britannic Bold" panose="020B0903060703020204" pitchFamily="34" charset="0"/>
              </a:rPr>
              <a:t>/Hoax/Propaganda.</a:t>
            </a:r>
          </a:p>
          <a:p>
            <a:pPr marL="0" lvl="2" algn="ctr"/>
            <a:endParaRPr lang="en-US" sz="2400" dirty="0" smtClean="0">
              <a:latin typeface="Britannic Bold" panose="020B0903060703020204" pitchFamily="34" charset="0"/>
            </a:endParaRPr>
          </a:p>
          <a:p>
            <a:pPr marL="571500" lvl="2" indent="-571500">
              <a:buAutoNum type="arabicPeriod"/>
            </a:pPr>
            <a:r>
              <a:rPr lang="en-US" sz="2400" dirty="0" err="1" smtClean="0">
                <a:latin typeface="Britannic Bold" panose="020B0903060703020204" pitchFamily="34" charset="0"/>
              </a:rPr>
              <a:t>Menciptakan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Kemampuan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Mengidentifikasi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Pihak</a:t>
            </a:r>
            <a:r>
              <a:rPr lang="en-US" sz="2400" dirty="0" smtClean="0">
                <a:latin typeface="Britannic Bold" panose="020B0903060703020204" pitchFamily="34" charset="0"/>
              </a:rPr>
              <a:t> Yang </a:t>
            </a:r>
            <a:r>
              <a:rPr lang="en-US" sz="2400" dirty="0" err="1" smtClean="0">
                <a:latin typeface="Britannic Bold" panose="020B0903060703020204" pitchFamily="34" charset="0"/>
              </a:rPr>
              <a:t>Mengupload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Konten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Negatif</a:t>
            </a:r>
            <a:r>
              <a:rPr lang="en-US" sz="2400" dirty="0" smtClean="0">
                <a:latin typeface="Britannic Bold" panose="020B0903060703020204" pitchFamily="34" charset="0"/>
              </a:rPr>
              <a:t> (</a:t>
            </a:r>
            <a:r>
              <a:rPr lang="en-US" sz="2400" dirty="0" err="1" smtClean="0">
                <a:latin typeface="Britannic Bold" panose="020B0903060703020204" pitchFamily="34" charset="0"/>
              </a:rPr>
              <a:t>Registrasi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Ulang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Nomer</a:t>
            </a:r>
            <a:r>
              <a:rPr lang="en-US" sz="2400" dirty="0" smtClean="0">
                <a:latin typeface="Britannic Bold" panose="020B0903060703020204" pitchFamily="34" charset="0"/>
              </a:rPr>
              <a:t> Hp /</a:t>
            </a:r>
          </a:p>
          <a:p>
            <a:pPr marL="571500" lvl="2" indent="-571500"/>
            <a:r>
              <a:rPr lang="en-US" sz="2400" dirty="0" smtClean="0">
                <a:latin typeface="Britannic Bold" panose="020B0903060703020204" pitchFamily="34" charset="0"/>
              </a:rPr>
              <a:t>	</a:t>
            </a:r>
            <a:r>
              <a:rPr lang="en-US" sz="2400" dirty="0" err="1" smtClean="0">
                <a:latin typeface="Britannic Bold" panose="020B0903060703020204" pitchFamily="34" charset="0"/>
              </a:rPr>
              <a:t>Peningkatan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Kemampuan</a:t>
            </a:r>
            <a:r>
              <a:rPr lang="en-US" sz="2400" dirty="0" smtClean="0">
                <a:latin typeface="Britannic Bold" panose="020B0903060703020204" pitchFamily="34" charset="0"/>
              </a:rPr>
              <a:t> Profiling)</a:t>
            </a:r>
          </a:p>
          <a:p>
            <a:pPr marL="571500" lvl="2" indent="-571500">
              <a:buFont typeface="+mj-lt"/>
              <a:buAutoNum type="arabicPeriod" startAt="2"/>
            </a:pPr>
            <a:r>
              <a:rPr lang="en-US" sz="2400" dirty="0" err="1" smtClean="0">
                <a:latin typeface="Britannic Bold" panose="020B0903060703020204" pitchFamily="34" charset="0"/>
              </a:rPr>
              <a:t>Edukasi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Untuk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Membangun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Budaya</a:t>
            </a:r>
            <a:r>
              <a:rPr lang="en-US" sz="2400" dirty="0" smtClean="0">
                <a:latin typeface="Britannic Bold" panose="020B0903060703020204" pitchFamily="34" charset="0"/>
              </a:rPr>
              <a:t> </a:t>
            </a:r>
            <a:r>
              <a:rPr lang="en-US" sz="2400" dirty="0" err="1" smtClean="0">
                <a:latin typeface="Britannic Bold" panose="020B0903060703020204" pitchFamily="34" charset="0"/>
              </a:rPr>
              <a:t>Literasi</a:t>
            </a:r>
            <a:endParaRPr lang="en-US" sz="2400" dirty="0" smtClean="0">
              <a:latin typeface="Britannic Bold" panose="020B0903060703020204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1761391" y="2608387"/>
            <a:ext cx="6324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1910859" y="4139226"/>
            <a:ext cx="6324600" cy="2915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1606062" y="339970"/>
            <a:ext cx="7127630" cy="701521"/>
          </a:xfrm>
        </p:spPr>
        <p:txBody>
          <a:bodyPr>
            <a:noAutofit/>
          </a:bodyPr>
          <a:lstStyle/>
          <a:p>
            <a:pPr algn="ctr"/>
            <a:r>
              <a:rPr lang="en-US" altLang="en-US" sz="4000" dirty="0">
                <a:ln>
                  <a:solidFill>
                    <a:schemeClr val="tx1"/>
                  </a:solidFill>
                </a:ln>
              </a:rPr>
              <a:t>TINDAKAN PREEMTIF</a:t>
            </a:r>
          </a:p>
        </p:txBody>
      </p:sp>
    </p:spTree>
    <p:extLst>
      <p:ext uri="{BB962C8B-B14F-4D97-AF65-F5344CB8AC3E}">
        <p14:creationId xmlns:p14="http://schemas.microsoft.com/office/powerpoint/2010/main" val="220406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465138"/>
            <a:ext cx="8815387" cy="592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4142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397121"/>
            <a:ext cx="8791575" cy="552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963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5642"/>
            <a:ext cx="9144000" cy="621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967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508" y="257909"/>
            <a:ext cx="9669702" cy="76954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id-ID" altLang="id-ID" sz="4000" b="1" dirty="0" smtClean="0">
                <a:ln>
                  <a:solidFill>
                    <a:schemeClr val="tx1"/>
                  </a:solidFill>
                </a:ln>
                <a:ea typeface="Arial Unicode MS" panose="020B0604020202020204" pitchFamily="34" charset="-128"/>
                <a:cs typeface="Arial Unicode MS" panose="020B0604020202020204" pitchFamily="34" charset="-128"/>
              </a:rPr>
              <a:t>DASAR HUKUM</a:t>
            </a:r>
            <a:endParaRPr lang="en-US" altLang="id-ID" sz="4000" b="1" dirty="0">
              <a:ln>
                <a:solidFill>
                  <a:schemeClr val="tx1"/>
                </a:solidFill>
              </a:ln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9459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1936" y="3622431"/>
            <a:ext cx="3489495" cy="2262361"/>
          </a:xfrm>
        </p:spPr>
      </p:pic>
      <p:sp>
        <p:nvSpPr>
          <p:cNvPr id="19460" name="Text Box 10"/>
          <p:cNvSpPr txBox="1">
            <a:spLocks noChangeArrowheads="1"/>
          </p:cNvSpPr>
          <p:nvPr/>
        </p:nvSpPr>
        <p:spPr bwMode="auto">
          <a:xfrm>
            <a:off x="4529184" y="3500211"/>
            <a:ext cx="4920292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None/>
            </a:pP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UU ITE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adalah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Payung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Hukum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Aktivitas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di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Dunia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Maya</a:t>
            </a: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.</a:t>
            </a:r>
            <a:endParaRPr lang="id-ID" altLang="id-ID" sz="2400" dirty="0" smtClean="0">
              <a:latin typeface="Tahoma" panose="020B0604030504040204" pitchFamily="34" charset="0"/>
              <a:sym typeface="Wingdings" panose="05000000000000000000" pitchFamily="2" charset="2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UU 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ITE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merupakan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upaya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extensi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norma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dunia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nyata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ke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dunia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maya</a:t>
            </a: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. </a:t>
            </a:r>
            <a:r>
              <a:rPr lang="en-US" altLang="id-ID" sz="2400" dirty="0" err="1" smtClean="0">
                <a:latin typeface="Tahoma" panose="020B0604030504040204" pitchFamily="34" charset="0"/>
                <a:sym typeface="Wingdings" panose="05000000000000000000" pitchFamily="2" charset="2"/>
              </a:rPr>
              <a:t>Apa</a:t>
            </a: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yang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dilarang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di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dunia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nyata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,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dilarang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pula di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dunia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maya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. 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97882" y="1026086"/>
            <a:ext cx="7746612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 algn="just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id-ID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Kitab Undang-undang Hukum Pidana (KUHP)</a:t>
            </a:r>
          </a:p>
          <a:p>
            <a:pPr marL="457200" indent="-457200" algn="just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U</a:t>
            </a:r>
            <a:r>
              <a:rPr lang="id-ID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U RI No. 19 Th 2016 Ttg Perubahan atas UU RI No. 11 Th 2008 Ttg Informasi &amp; Transaksi Elektronik (ITE)</a:t>
            </a:r>
            <a:endParaRPr lang="en-US" altLang="id-ID" sz="2400" dirty="0" smtClean="0">
              <a:latin typeface="Tahoma" panose="020B0604030504040204" pitchFamily="34" charset="0"/>
              <a:sym typeface="Wingdings" panose="05000000000000000000" pitchFamily="2" charset="2"/>
            </a:endParaRPr>
          </a:p>
          <a:p>
            <a:pPr marL="457200" indent="-457200" algn="just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UU RI No. </a:t>
            </a: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40 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TAHUN </a:t>
            </a: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2008 </a:t>
            </a:r>
            <a:r>
              <a:rPr lang="en-US" altLang="id-ID" sz="2400" dirty="0" err="1" smtClean="0">
                <a:latin typeface="Tahoma" panose="020B0604030504040204" pitchFamily="34" charset="0"/>
                <a:sym typeface="Wingdings" panose="05000000000000000000" pitchFamily="2" charset="2"/>
              </a:rPr>
              <a:t>tentang</a:t>
            </a: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 smtClean="0">
                <a:latin typeface="Tahoma" panose="020B0604030504040204" pitchFamily="34" charset="0"/>
                <a:sym typeface="Wingdings" panose="05000000000000000000" pitchFamily="2" charset="2"/>
              </a:rPr>
              <a:t>Penghapusan</a:t>
            </a: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Diskriminasi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Ras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latin typeface="Tahoma" panose="020B0604030504040204" pitchFamily="34" charset="0"/>
                <a:sym typeface="Wingdings" panose="05000000000000000000" pitchFamily="2" charset="2"/>
              </a:rPr>
              <a:t>dan</a:t>
            </a:r>
            <a:r>
              <a:rPr lang="en-US" altLang="id-ID" sz="2400" dirty="0">
                <a:latin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altLang="id-ID" sz="2400" dirty="0" err="1" smtClean="0">
                <a:latin typeface="Tahoma" panose="020B0604030504040204" pitchFamily="34" charset="0"/>
                <a:sym typeface="Wingdings" panose="05000000000000000000" pitchFamily="2" charset="2"/>
              </a:rPr>
              <a:t>Etnis</a:t>
            </a:r>
            <a:r>
              <a:rPr lang="en-US" altLang="id-ID" sz="2400" dirty="0" smtClean="0">
                <a:latin typeface="Tahoma" panose="020B0604030504040204" pitchFamily="34" charset="0"/>
                <a:sym typeface="Wingdings" panose="05000000000000000000" pitchFamily="2" charset="2"/>
              </a:rPr>
              <a:t>. </a:t>
            </a:r>
            <a:endParaRPr lang="en-US" altLang="id-ID" sz="2400" dirty="0">
              <a:latin typeface="Tahoma" panose="020B060403050404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0771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770986" y="1055924"/>
            <a:ext cx="8270575" cy="378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6" tIns="45713" rIns="91426" bIns="4571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tabLst>
                <a:tab pos="446019" algn="l"/>
              </a:tabLst>
            </a:pPr>
            <a:r>
              <a:rPr lang="id-ID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-	Pasal 310 &amp; 311 KUHP : Pencemaran nama baik / fitnah</a:t>
            </a:r>
          </a:p>
          <a:p>
            <a:pPr algn="just">
              <a:spcBef>
                <a:spcPct val="0"/>
              </a:spcBef>
              <a:buNone/>
              <a:tabLst>
                <a:tab pos="446019" algn="l"/>
                <a:tab pos="3411011" algn="l"/>
              </a:tabLst>
            </a:pPr>
            <a:r>
              <a:rPr lang="id-ID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-	Pasal 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27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ayat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3</a:t>
            </a:r>
            <a:r>
              <a:rPr lang="id-ID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:  </a:t>
            </a:r>
          </a:p>
          <a:p>
            <a:pPr marL="446019" algn="just">
              <a:spcBef>
                <a:spcPct val="0"/>
              </a:spcBef>
              <a:buNone/>
              <a:tabLst>
                <a:tab pos="446019" algn="l"/>
                <a:tab pos="3411011" algn="l"/>
              </a:tabLst>
            </a:pP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Setiap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Orang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sengaja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tanpa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hak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mendistribusikan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mentransmisikan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membuat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bisa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diaksesnya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IE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DE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yg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bermuatan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penghinaan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pencemaran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nama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baik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(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pengertian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penghinaan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pencemaran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nama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baik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mengacu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pasal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310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311 KUHP). </a:t>
            </a:r>
            <a:r>
              <a:rPr lang="en-US" altLang="en-US" sz="24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Sanksi</a:t>
            </a:r>
            <a:r>
              <a:rPr lang="en-US" alt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pidana</a:t>
            </a:r>
            <a:r>
              <a:rPr lang="en-US" alt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menjadi</a:t>
            </a:r>
            <a:r>
              <a:rPr lang="en-US" alt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4 </a:t>
            </a:r>
            <a:r>
              <a:rPr lang="en-US" altLang="en-US" sz="24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tahun</a:t>
            </a:r>
            <a:r>
              <a:rPr lang="en-US" alt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denda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750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juta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sebelumnya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sanksi</a:t>
            </a:r>
            <a:r>
              <a:rPr lang="en-US" alt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6 </a:t>
            </a:r>
            <a:r>
              <a:rPr lang="en-US" altLang="en-US" sz="24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tahun</a:t>
            </a:r>
            <a:r>
              <a:rPr lang="en-US" alt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denda</a:t>
            </a:r>
            <a:r>
              <a:rPr lang="en-US" alt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1 </a:t>
            </a:r>
            <a:r>
              <a:rPr lang="en-US" alt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milyar</a:t>
            </a:r>
            <a:r>
              <a:rPr lang="en-US" alt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id-ID" alt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20410" y="413621"/>
            <a:ext cx="6296759" cy="61595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 smtClean="0">
                <a:ln>
                  <a:solidFill>
                    <a:schemeClr val="tx1"/>
                  </a:solidFill>
                </a:ln>
              </a:rPr>
              <a:t>PENCEMARAN </a:t>
            </a:r>
            <a:r>
              <a:rPr lang="en-US" altLang="en-US" b="1" dirty="0">
                <a:ln>
                  <a:solidFill>
                    <a:schemeClr val="tx1"/>
                  </a:solidFill>
                </a:ln>
              </a:rPr>
              <a:t>NAMA </a:t>
            </a:r>
            <a:r>
              <a:rPr lang="en-US" altLang="en-US" b="1" dirty="0" smtClean="0">
                <a:ln>
                  <a:solidFill>
                    <a:schemeClr val="tx1"/>
                  </a:solidFill>
                </a:ln>
              </a:rPr>
              <a:t>BAIK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356" y="4841562"/>
            <a:ext cx="6150844" cy="138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83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815119" y="527538"/>
            <a:ext cx="8567738" cy="96529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200" dirty="0">
                <a:ln>
                  <a:solidFill>
                    <a:schemeClr val="tx1"/>
                  </a:solidFill>
                </a:ln>
              </a:rPr>
              <a:t>PENYEBARAN “KABAR BOHONG” DILARANG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681039" y="1567725"/>
            <a:ext cx="4652962" cy="401246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Pasal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28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ayat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 :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Setiap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orang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sengaja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tanpa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hak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menyebarkan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berita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bohong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menyesatkan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mengakibatkan</a:t>
            </a:r>
            <a:r>
              <a:rPr lang="en-US" alt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kerugian</a:t>
            </a:r>
            <a:r>
              <a:rPr lang="en-US" alt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konsumen</a:t>
            </a:r>
            <a:r>
              <a:rPr lang="en-US" alt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transaksi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elektronik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altLang="en-US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Sanksi</a:t>
            </a:r>
            <a:r>
              <a:rPr lang="en-US" altLang="en-US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pidana</a:t>
            </a:r>
            <a:r>
              <a:rPr lang="en-US" altLang="en-US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6 </a:t>
            </a:r>
            <a:r>
              <a:rPr lang="en-US" altLang="en-US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tahun</a:t>
            </a:r>
            <a:r>
              <a:rPr lang="en-US" altLang="en-US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denda</a:t>
            </a:r>
            <a:r>
              <a:rPr lang="en-US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 </a:t>
            </a:r>
            <a:r>
              <a:rPr lang="en-US" alt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milyar</a:t>
            </a:r>
            <a:r>
              <a:rPr lang="id-ID" alt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(yang mana Pasal ini identik dengan kasus Penipuan yang diatur dalam Pasal 378 KUHP)</a:t>
            </a:r>
            <a:endParaRPr lang="en-US" alt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Hasil gambar untuk contoh berita hoax terba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617" y="1714501"/>
            <a:ext cx="3294184" cy="367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8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42647" y="527538"/>
            <a:ext cx="7655169" cy="105622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 smtClean="0">
                <a:ln>
                  <a:solidFill>
                    <a:schemeClr val="tx1"/>
                  </a:solidFill>
                </a:ln>
              </a:rPr>
              <a:t>PENYEBARAN KEBENCIAN &amp; </a:t>
            </a:r>
            <a:r>
              <a:rPr lang="id-ID" altLang="en-US" b="1" dirty="0" smtClean="0">
                <a:ln>
                  <a:solidFill>
                    <a:schemeClr val="tx1"/>
                  </a:solidFill>
                </a:ln>
              </a:rPr>
              <a:t/>
            </a:r>
            <a:br>
              <a:rPr lang="id-ID" altLang="en-US" b="1" dirty="0" smtClean="0">
                <a:ln>
                  <a:solidFill>
                    <a:schemeClr val="tx1"/>
                  </a:solidFill>
                </a:ln>
              </a:rPr>
            </a:br>
            <a:r>
              <a:rPr lang="en-US" altLang="en-US" b="1" dirty="0" smtClean="0">
                <a:ln>
                  <a:solidFill>
                    <a:schemeClr val="tx1"/>
                  </a:solidFill>
                </a:ln>
              </a:rPr>
              <a:t> PERMUSUHAN BERDASAR SARA 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550985" y="1613025"/>
            <a:ext cx="4878267" cy="3920267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Pasal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28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ayat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2 :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Setiap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orang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sengaja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tanpa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hak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menyebarkan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ditujukan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menimbulkan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rasa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kebencian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permusuhan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individu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kelompok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masyarakat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tertentu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berdasarkan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atas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suku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ras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antar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golongan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 (SARA). </a:t>
            </a:r>
            <a:r>
              <a:rPr lang="en-US" alt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Sanksi</a:t>
            </a:r>
            <a:r>
              <a:rPr lang="en-US" alt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pidana</a:t>
            </a:r>
            <a:r>
              <a:rPr lang="en-US" alt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6 </a:t>
            </a:r>
            <a:r>
              <a:rPr lang="en-US" alt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alt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denda</a:t>
            </a:r>
            <a:r>
              <a:rPr lang="en-US" alt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</a:t>
            </a:r>
            <a:r>
              <a:rPr lang="en-US" altLang="en-US" sz="2000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milyar</a:t>
            </a:r>
            <a:r>
              <a:rPr lang="en-US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id-ID" alt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600"/>
              </a:spcAft>
              <a:defRPr/>
            </a:pPr>
            <a:r>
              <a:rPr lang="id-ID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Pasal 156 KUHP : Penistaan terhadap golongan tertentu yang ada di Indonesia.</a:t>
            </a:r>
          </a:p>
          <a:p>
            <a:pPr algn="just">
              <a:spcAft>
                <a:spcPts val="600"/>
              </a:spcAft>
              <a:defRPr/>
            </a:pPr>
            <a:r>
              <a:rPr lang="id-ID" alt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Pasal 156a KUHP : Penistaan agama.</a:t>
            </a:r>
            <a:endParaRPr lang="en-US" alt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0" y="1775508"/>
            <a:ext cx="3771900" cy="396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35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7850" y="411282"/>
            <a:ext cx="8915400" cy="7747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n>
                  <a:solidFill>
                    <a:schemeClr val="tx1"/>
                  </a:solidFill>
                </a:ln>
              </a:rPr>
              <a:t>CONFERESI PERS (BUKAN POSTING)</a:t>
            </a:r>
            <a:endParaRPr lang="id-ID" sz="3200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952" y="1395046"/>
            <a:ext cx="3910623" cy="3622430"/>
          </a:xfrm>
          <a:prstGeom prst="rect">
            <a:avLst/>
          </a:prstGeom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719015" y="5246082"/>
            <a:ext cx="84201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NB : TERHADAP HAL TSB TIDAK DAPAT DIKENAKAN UU ITE</a:t>
            </a:r>
            <a:endParaRPr lang="id-ID" sz="3600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97950" y="6248401"/>
            <a:ext cx="577850" cy="374393"/>
          </a:xfrm>
        </p:spPr>
        <p:txBody>
          <a:bodyPr/>
          <a:lstStyle/>
          <a:p>
            <a:fld id="{B6F15528-21DE-4FAA-801E-634DDDAF4B2B}" type="slidenum">
              <a:rPr lang="en-US" sz="2400" smtClean="0">
                <a:solidFill>
                  <a:srgbClr val="0070C0"/>
                </a:solidFill>
              </a:rPr>
              <a:pPr/>
              <a:t>21</a:t>
            </a:fld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50225" y="1254370"/>
            <a:ext cx="4878267" cy="3920267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Pasal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16 :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Setiap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orang yang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sengaja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menunjukkan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kebencian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rasa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benci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kepada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orang lain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berdasarkan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diskriminasi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ras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etnis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sebagaimana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dimaksud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Pasal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4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huruf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b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angka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1,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angka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2,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angka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3,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dipidana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pidana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penjara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paling lama 5 (lima)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tahun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denda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paling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banyak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Rp500.000.000,00 (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lima </a:t>
            </a:r>
            <a:r>
              <a:rPr lang="en-US" altLang="en-US" sz="1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ratus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en-US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juta</a:t>
            </a:r>
            <a:r>
              <a:rPr lang="en-US" alt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rupiah</a:t>
            </a:r>
            <a:r>
              <a:rPr lang="en-US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algn="just">
              <a:spcAft>
                <a:spcPts val="600"/>
              </a:spcAft>
              <a:defRPr/>
            </a:pPr>
            <a:r>
              <a:rPr lang="id-ID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Pasal 156 KUHP : Penistaan terhadap golongan tertentu yang ada di Indonesia.</a:t>
            </a:r>
          </a:p>
          <a:p>
            <a:pPr algn="just">
              <a:spcAft>
                <a:spcPts val="600"/>
              </a:spcAft>
              <a:defRPr/>
            </a:pPr>
            <a:r>
              <a:rPr lang="id-ID" alt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Pasal 156a KUHP : Penistaan agama.</a:t>
            </a:r>
            <a:endParaRPr lang="en-US" altLang="en-US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63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86154" y="1190072"/>
            <a:ext cx="8757139" cy="4741803"/>
          </a:xfrm>
          <a:prstGeom prst="rect">
            <a:avLst/>
          </a:prstGeom>
        </p:spPr>
        <p:txBody>
          <a:bodyPr lIns="91426" tIns="45713" rIns="91426" bIns="45713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Pasang aplikasi pencegah konten yang tidak dikehendaki  seperti : anti virus, anti malware, anti spyware, anti spam, anti adware dll.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Jangan merespon email dari pengirim yang tidak dikenal ( spam ) dan jangan membuka link yang diberikan.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Batasi pemberian informasi yang bersifat pribadi seperti alamat, nomor telepon, data orang tua dll melalui internet baik diakun pribadi atau teman yang diajak chating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Batasi pemakaian foto atau video pribadi di internet.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Segala sesuatu yang bersifat pribadi lebih baik tidak dipublikasikan.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Beri porsi komentar yang sewajarnya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Jangan terpancing untuk menambah teman sebanyak-banyaknya di situs pertemanan.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Tidak semua informasi yang beredar di internet adalah benar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Kenali pengguna yang berpotensi melakukan tindakan asusila.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Hindari keisengan atau coba-coba meng klik situs-situs berbau pornografi.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531730" algn="l"/>
              </a:tabLst>
            </a:pPr>
            <a:r>
              <a:rPr 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Tempatkan komputer di ruang keluarga atau ruangan yang mudah untuk mengawasinya</a:t>
            </a:r>
            <a:r>
              <a:rPr lang="id-ID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31730" indent="-531730"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tabLst>
                <a:tab pos="531730" algn="l"/>
              </a:tabLst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94383" y="474969"/>
            <a:ext cx="6770411" cy="61642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 smtClean="0">
                <a:ln>
                  <a:solidFill>
                    <a:schemeClr val="tx1"/>
                  </a:solidFill>
                </a:ln>
              </a:rPr>
              <a:t>INTERNET YANG AMAN</a:t>
            </a:r>
            <a:endParaRPr lang="en-US" altLang="en-US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441587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63610" y="533584"/>
            <a:ext cx="6770411" cy="61642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 smtClean="0">
                <a:ln>
                  <a:solidFill>
                    <a:schemeClr val="tx1"/>
                  </a:solidFill>
                </a:ln>
              </a:rPr>
              <a:t>INTERNET YANG AMAN</a:t>
            </a:r>
            <a:endParaRPr lang="en-US" alt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24021" y="1310050"/>
            <a:ext cx="7955856" cy="4563210"/>
          </a:xfrm>
          <a:prstGeom prst="rect">
            <a:avLst/>
          </a:prstGeom>
        </p:spPr>
        <p:txBody>
          <a:bodyPr lIns="91426" tIns="45713" rIns="91426" bIns="45713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Pastikan anak-anak berinternet hanya di warnet dengan monitor yang bisa dilihat semua orang dan mempunyai sistem pemblokiran sotus-situs porno.</a:t>
            </a:r>
            <a:endParaRPr 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Jauhi chat room atau meailing-list yang isinya provokatif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Bila ingin bertemu dengan teman maya di dunia nyata, ajaklah teman atau kerabat yang lebih dewasa.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Tidak penting bertengkar di Internet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Bila mempunyai masalah bicarakan dan berbagilah dengan keluarga, sahabat atau teman di dunia nyata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Perbanyak mencari situs-situs yang bisa menambah pengetahuan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Jangan umbar kegiatan sehari-hari anda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Pakailah nickname (nama panggilan/inisial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Jika ada seseorang yang mulai aneh-aneh dan menakutkan, sebaiknya langsung blokir dan jangan direspon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Hindari room-room yang topik pembicaraanya membahas seputar seks.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d-ID" altLang="id-ID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Berinternetlah seperlunya.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id-ID" altLang="id-ID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281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3356741" y="1817200"/>
            <a:ext cx="5959260" cy="304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6" tIns="45713" rIns="91426" bIns="4571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d-ID" sz="9600" dirty="0" err="1" smtClean="0">
                <a:latin typeface="Brush Script MT" pitchFamily="66" charset="0"/>
              </a:rPr>
              <a:t>Sekian</a:t>
            </a:r>
            <a:r>
              <a:rPr lang="en-US" altLang="id-ID" sz="9600" dirty="0" smtClean="0">
                <a:latin typeface="Brush Script MT" pitchFamily="66" charset="0"/>
              </a:rPr>
              <a:t> &amp; </a:t>
            </a:r>
            <a:r>
              <a:rPr lang="id-ID" altLang="id-ID" sz="9600" dirty="0" smtClean="0">
                <a:latin typeface="Brush Script MT" pitchFamily="66" charset="0"/>
              </a:rPr>
              <a:t>Terima </a:t>
            </a:r>
            <a:r>
              <a:rPr lang="id-ID" altLang="id-ID" sz="9600" dirty="0">
                <a:latin typeface="Brush Script MT" pitchFamily="66" charset="0"/>
              </a:rPr>
              <a:t>Kasih</a:t>
            </a:r>
            <a:endParaRPr lang="en-US" altLang="id-ID" sz="9600" dirty="0">
              <a:latin typeface="Brush Script MT" pitchFamily="66" charset="0"/>
            </a:endParaRPr>
          </a:p>
        </p:txBody>
      </p:sp>
      <p:pic>
        <p:nvPicPr>
          <p:cNvPr id="6" name="Picture 5" descr="https://edistw.files.wordpress.com/2012/08/selamat-datang-bali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8" t="2020" r="10806"/>
          <a:stretch/>
        </p:blipFill>
        <p:spPr bwMode="auto">
          <a:xfrm>
            <a:off x="684454" y="456156"/>
            <a:ext cx="2660564" cy="593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140559" y="160638"/>
            <a:ext cx="9608151" cy="6598508"/>
          </a:xfrm>
          <a:prstGeom prst="roundRect">
            <a:avLst>
              <a:gd name="adj" fmla="val 5243"/>
            </a:avLst>
          </a:prstGeom>
          <a:noFill/>
          <a:ln w="6032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95689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3070</TotalTime>
  <Words>1107</Words>
  <Application>Microsoft Office PowerPoint</Application>
  <PresentationFormat>A4 Paper (210x297 mm)</PresentationFormat>
  <Paragraphs>135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Aspect</vt:lpstr>
      <vt:lpstr>PowerPoint Presentation</vt:lpstr>
      <vt:lpstr>INTERAKSI DI MEDIA SOSIAL</vt:lpstr>
      <vt:lpstr>FENOMENA MEDIA ABAL ABAL,  AKUN ANONIM, BUZZER, HOAX DAN UJARAN KEBENCIAN.</vt:lpstr>
      <vt:lpstr>HOAX DAN CIRI CIRINYA</vt:lpstr>
      <vt:lpstr>LITERASI PENGGUNAAN MEDSOS SECARA CERDAS DAN SEHAT</vt:lpstr>
      <vt:lpstr>PowerPoint Presentation</vt:lpstr>
      <vt:lpstr>PowerPoint Presentation</vt:lpstr>
      <vt:lpstr>HOAX</vt:lpstr>
      <vt:lpstr>PowerPoint Presentation</vt:lpstr>
      <vt:lpstr>HOAX DAN CIRI CIRINYA</vt:lpstr>
      <vt:lpstr>PowerPoint Presentation</vt:lpstr>
      <vt:lpstr>UPAYA PENANGGULANGAN</vt:lpstr>
      <vt:lpstr>TINDAKAN PREEMTIF</vt:lpstr>
      <vt:lpstr>PowerPoint Presentation</vt:lpstr>
      <vt:lpstr>PowerPoint Presentation</vt:lpstr>
      <vt:lpstr>PowerPoint Presentation</vt:lpstr>
      <vt:lpstr>DASAR HUKUM</vt:lpstr>
      <vt:lpstr>PENCEMARAN NAMA BAIK</vt:lpstr>
      <vt:lpstr>PENYEBARAN “KABAR BOHONG” DILARANG</vt:lpstr>
      <vt:lpstr>PENYEBARAN KEBENCIAN &amp;   PERMUSUHAN BERDASAR SARA </vt:lpstr>
      <vt:lpstr>CONFERESI PERS (BUKAN POSTING)</vt:lpstr>
      <vt:lpstr>INTERNET YANG AMAN</vt:lpstr>
      <vt:lpstr>INTERNET YANG AMAN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kominfo</dc:creator>
  <cp:lastModifiedBy>INVESTIG2</cp:lastModifiedBy>
  <cp:revision>149</cp:revision>
  <cp:lastPrinted>2018-05-11T00:08:21Z</cp:lastPrinted>
  <dcterms:created xsi:type="dcterms:W3CDTF">2016-12-13T11:00:57Z</dcterms:created>
  <dcterms:modified xsi:type="dcterms:W3CDTF">2018-06-04T08:07:43Z</dcterms:modified>
</cp:coreProperties>
</file>