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media/image8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322" r:id="rId2"/>
    <p:sldId id="270" r:id="rId3"/>
    <p:sldId id="271" r:id="rId4"/>
    <p:sldId id="324" r:id="rId5"/>
    <p:sldId id="323" r:id="rId6"/>
    <p:sldId id="326" r:id="rId7"/>
    <p:sldId id="325" r:id="rId8"/>
    <p:sldId id="327" r:id="rId9"/>
    <p:sldId id="329" r:id="rId10"/>
    <p:sldId id="330" r:id="rId11"/>
    <p:sldId id="334" r:id="rId12"/>
    <p:sldId id="335" r:id="rId13"/>
    <p:sldId id="331" r:id="rId14"/>
    <p:sldId id="332" r:id="rId15"/>
    <p:sldId id="262" r:id="rId16"/>
  </p:sldIdLst>
  <p:sldSz cx="9144000" cy="5149850"/>
  <p:notesSz cx="9944100" cy="68151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E1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2"/>
  </p:normalViewPr>
  <p:slideViewPr>
    <p:cSldViewPr>
      <p:cViewPr varScale="1">
        <p:scale>
          <a:sx n="105" d="100"/>
          <a:sy n="105" d="100"/>
        </p:scale>
        <p:origin x="72" y="149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4309110" cy="342438"/>
          </a:xfrm>
          <a:prstGeom prst="rect">
            <a:avLst/>
          </a:prstGeom>
        </p:spPr>
        <p:txBody>
          <a:bodyPr vert="horz" lIns="107208" tIns="53604" rIns="107208" bIns="53604" rtlCol="0"/>
          <a:lstStyle>
            <a:lvl1pPr algn="l">
              <a:defRPr sz="14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33264" y="2"/>
            <a:ext cx="4309110" cy="342438"/>
          </a:xfrm>
          <a:prstGeom prst="rect">
            <a:avLst/>
          </a:prstGeom>
        </p:spPr>
        <p:txBody>
          <a:bodyPr vert="horz" lIns="107208" tIns="53604" rIns="107208" bIns="53604" rtlCol="0"/>
          <a:lstStyle>
            <a:lvl1pPr algn="r">
              <a:defRPr sz="1400"/>
            </a:lvl1pPr>
          </a:lstStyle>
          <a:p>
            <a:fld id="{2A85310D-9D8C-4BFD-B600-3BB46C2A7CC5}" type="datetimeFigureOut">
              <a:rPr lang="id-ID" smtClean="0"/>
              <a:t>05/07/2020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32113" y="852488"/>
            <a:ext cx="4079875" cy="2298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07208" tIns="53604" rIns="107208" bIns="53604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4410" y="3279419"/>
            <a:ext cx="7955280" cy="2684879"/>
          </a:xfrm>
          <a:prstGeom prst="rect">
            <a:avLst/>
          </a:prstGeom>
        </p:spPr>
        <p:txBody>
          <a:bodyPr vert="horz" lIns="107208" tIns="53604" rIns="107208" bIns="53604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72702"/>
            <a:ext cx="4309110" cy="342437"/>
          </a:xfrm>
          <a:prstGeom prst="rect">
            <a:avLst/>
          </a:prstGeom>
        </p:spPr>
        <p:txBody>
          <a:bodyPr vert="horz" lIns="107208" tIns="53604" rIns="107208" bIns="53604" rtlCol="0" anchor="b"/>
          <a:lstStyle>
            <a:lvl1pPr algn="l">
              <a:defRPr sz="14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33264" y="6472702"/>
            <a:ext cx="4309110" cy="342437"/>
          </a:xfrm>
          <a:prstGeom prst="rect">
            <a:avLst/>
          </a:prstGeom>
        </p:spPr>
        <p:txBody>
          <a:bodyPr vert="horz" lIns="107208" tIns="53604" rIns="107208" bIns="53604" rtlCol="0" anchor="b"/>
          <a:lstStyle>
            <a:lvl1pPr algn="r">
              <a:defRPr sz="1400"/>
            </a:lvl1pPr>
          </a:lstStyle>
          <a:p>
            <a:fld id="{F3BED6DA-9FDD-4927-9F84-66202AFB008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59596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606296" y="0"/>
            <a:ext cx="7537704" cy="48066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8531860" cy="5145405"/>
          </a:xfrm>
          <a:custGeom>
            <a:avLst/>
            <a:gdLst/>
            <a:ahLst/>
            <a:cxnLst/>
            <a:rect l="l" t="t" r="r" b="b"/>
            <a:pathLst>
              <a:path w="8531860" h="5145405">
                <a:moveTo>
                  <a:pt x="3581597" y="0"/>
                </a:moveTo>
                <a:lnTo>
                  <a:pt x="0" y="0"/>
                </a:lnTo>
                <a:lnTo>
                  <a:pt x="0" y="4856439"/>
                </a:lnTo>
                <a:lnTo>
                  <a:pt x="1085" y="5145021"/>
                </a:lnTo>
                <a:lnTo>
                  <a:pt x="2758045" y="5145021"/>
                </a:lnTo>
                <a:lnTo>
                  <a:pt x="8531352" y="8381"/>
                </a:lnTo>
                <a:lnTo>
                  <a:pt x="3581597" y="0"/>
                </a:lnTo>
                <a:close/>
              </a:path>
            </a:pathLst>
          </a:custGeom>
          <a:solidFill>
            <a:srgbClr val="BBE1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578607" y="4270247"/>
            <a:ext cx="6565900" cy="439420"/>
          </a:xfrm>
          <a:custGeom>
            <a:avLst/>
            <a:gdLst/>
            <a:ahLst/>
            <a:cxnLst/>
            <a:rect l="l" t="t" r="r" b="b"/>
            <a:pathLst>
              <a:path w="6565900" h="439420">
                <a:moveTo>
                  <a:pt x="6565391" y="0"/>
                </a:moveTo>
                <a:lnTo>
                  <a:pt x="462661" y="0"/>
                </a:lnTo>
                <a:lnTo>
                  <a:pt x="0" y="438911"/>
                </a:lnTo>
                <a:lnTo>
                  <a:pt x="6565392" y="438911"/>
                </a:lnTo>
                <a:lnTo>
                  <a:pt x="6565391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2578607" y="4709159"/>
            <a:ext cx="673735" cy="170815"/>
          </a:xfrm>
          <a:custGeom>
            <a:avLst/>
            <a:gdLst/>
            <a:ahLst/>
            <a:cxnLst/>
            <a:rect l="l" t="t" r="r" b="b"/>
            <a:pathLst>
              <a:path w="673735" h="170814">
                <a:moveTo>
                  <a:pt x="673607" y="0"/>
                </a:moveTo>
                <a:lnTo>
                  <a:pt x="0" y="711"/>
                </a:lnTo>
                <a:lnTo>
                  <a:pt x="483743" y="170687"/>
                </a:lnTo>
                <a:lnTo>
                  <a:pt x="673607" y="0"/>
                </a:lnTo>
                <a:close/>
              </a:path>
            </a:pathLst>
          </a:custGeom>
          <a:solidFill>
            <a:srgbClr val="7D5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377952" y="146303"/>
            <a:ext cx="621791" cy="5516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1005839" y="222503"/>
            <a:ext cx="2002536" cy="4632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2727960" y="222503"/>
            <a:ext cx="2264664" cy="46329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0" y="1036319"/>
            <a:ext cx="7385303" cy="273100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4712208" y="222503"/>
            <a:ext cx="1231391" cy="46329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1119" y="1121740"/>
            <a:ext cx="9001760" cy="14884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3916"/>
            <a:ext cx="6400800" cy="12874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4465"/>
            <a:ext cx="3977640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4465"/>
            <a:ext cx="3977640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9287" y="859462"/>
            <a:ext cx="8456930" cy="1744067"/>
          </a:xfrm>
        </p:spPr>
        <p:txBody>
          <a:bodyPr/>
          <a:lstStyle>
            <a:lvl1pPr>
              <a:spcBef>
                <a:spcPts val="675"/>
              </a:spcBef>
              <a:defRPr>
                <a:latin typeface="Eurostile" charset="0"/>
                <a:ea typeface="Eurostile" charset="0"/>
                <a:cs typeface="Eurostile" charset="0"/>
              </a:defRPr>
            </a:lvl1pPr>
            <a:lvl2pPr>
              <a:spcBef>
                <a:spcPts val="675"/>
              </a:spcBef>
              <a:defRPr>
                <a:latin typeface="Eurostile" charset="0"/>
                <a:ea typeface="Eurostile" charset="0"/>
                <a:cs typeface="Eurostile" charset="0"/>
              </a:defRPr>
            </a:lvl2pPr>
            <a:lvl3pPr>
              <a:spcBef>
                <a:spcPts val="675"/>
              </a:spcBef>
              <a:defRPr>
                <a:latin typeface="Eurostile" charset="0"/>
                <a:ea typeface="Eurostile" charset="0"/>
                <a:cs typeface="Eurostile" charset="0"/>
              </a:defRPr>
            </a:lvl3pPr>
            <a:lvl4pPr>
              <a:spcBef>
                <a:spcPts val="675"/>
              </a:spcBef>
              <a:defRPr>
                <a:latin typeface="Eurostile" charset="0"/>
                <a:ea typeface="Eurostile" charset="0"/>
                <a:cs typeface="Eurostile" charset="0"/>
              </a:defRPr>
            </a:lvl4pPr>
            <a:lvl5pPr>
              <a:spcBef>
                <a:spcPts val="675"/>
              </a:spcBef>
              <a:defRPr>
                <a:latin typeface="Eurostile" charset="0"/>
                <a:ea typeface="Eurostile" charset="0"/>
                <a:cs typeface="Eurostile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0478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9287" y="859462"/>
            <a:ext cx="8456930" cy="1744067"/>
          </a:xfrm>
        </p:spPr>
        <p:txBody>
          <a:bodyPr/>
          <a:lstStyle>
            <a:lvl1pPr>
              <a:spcBef>
                <a:spcPts val="675"/>
              </a:spcBef>
              <a:defRPr>
                <a:latin typeface="Eurostile" charset="0"/>
                <a:ea typeface="Eurostile" charset="0"/>
                <a:cs typeface="Eurostile" charset="0"/>
              </a:defRPr>
            </a:lvl1pPr>
            <a:lvl2pPr>
              <a:spcBef>
                <a:spcPts val="675"/>
              </a:spcBef>
              <a:defRPr>
                <a:latin typeface="Eurostile" charset="0"/>
                <a:ea typeface="Eurostile" charset="0"/>
                <a:cs typeface="Eurostile" charset="0"/>
              </a:defRPr>
            </a:lvl2pPr>
            <a:lvl3pPr>
              <a:spcBef>
                <a:spcPts val="675"/>
              </a:spcBef>
              <a:defRPr>
                <a:latin typeface="Eurostile" charset="0"/>
                <a:ea typeface="Eurostile" charset="0"/>
                <a:cs typeface="Eurostile" charset="0"/>
              </a:defRPr>
            </a:lvl3pPr>
            <a:lvl4pPr>
              <a:spcBef>
                <a:spcPts val="675"/>
              </a:spcBef>
              <a:defRPr>
                <a:latin typeface="Eurostile" charset="0"/>
                <a:ea typeface="Eurostile" charset="0"/>
                <a:cs typeface="Eurostile" charset="0"/>
              </a:defRPr>
            </a:lvl4pPr>
            <a:lvl5pPr>
              <a:spcBef>
                <a:spcPts val="675"/>
              </a:spcBef>
              <a:defRPr>
                <a:latin typeface="Eurostile" charset="0"/>
                <a:ea typeface="Eurostile" charset="0"/>
                <a:cs typeface="Eurostile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4858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01633"/>
            <a:ext cx="7924800" cy="138499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12"/>
          <p:cNvSpPr>
            <a:spLocks noGrp="1"/>
          </p:cNvSpPr>
          <p:nvPr>
            <p:ph type="dt" sz="half" idx="2"/>
          </p:nvPr>
        </p:nvSpPr>
        <p:spPr>
          <a:xfrm>
            <a:off x="457200" y="4774960"/>
            <a:ext cx="2133600" cy="207777"/>
          </a:xfrm>
          <a:prstGeom prst="rect">
            <a:avLst/>
          </a:prstGeom>
        </p:spPr>
        <p:txBody>
          <a:bodyPr vert="horz" lIns="68607" tIns="34304" rIns="68607" bIns="34304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1C4F129-450E-4197-B2F7-CEA3348D4A8E}"/>
              </a:ext>
            </a:extLst>
          </p:cNvPr>
          <p:cNvSpPr txBox="1"/>
          <p:nvPr userDrawn="1"/>
        </p:nvSpPr>
        <p:spPr>
          <a:xfrm>
            <a:off x="144018" y="58271"/>
            <a:ext cx="2558034" cy="377055"/>
          </a:xfrm>
          <a:prstGeom prst="rect">
            <a:avLst/>
          </a:prstGeom>
          <a:noFill/>
        </p:spPr>
        <p:txBody>
          <a:bodyPr wrap="square" lIns="68607" tIns="34304" rIns="68607" bIns="34304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Eurostile" panose="020B0504020202050204"/>
              </a:rPr>
              <a:t>PENDAHULUAN</a:t>
            </a:r>
          </a:p>
        </p:txBody>
      </p:sp>
    </p:spTree>
    <p:extLst>
      <p:ext uri="{BB962C8B-B14F-4D97-AF65-F5344CB8AC3E}">
        <p14:creationId xmlns:p14="http://schemas.microsoft.com/office/powerpoint/2010/main" val="4170529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4547614"/>
            <a:ext cx="9144000" cy="59740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4454" y="-3925"/>
            <a:ext cx="8375650" cy="8680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99287" y="859462"/>
            <a:ext cx="8456930" cy="14878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9360"/>
            <a:ext cx="292608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9360"/>
            <a:ext cx="210312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9360"/>
            <a:ext cx="210312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721" r:id="rId8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microsoft.com/office/2007/relationships/hdphoto" Target="../media/hdphoto1.wdp"/><Relationship Id="rId12" Type="http://schemas.openxmlformats.org/officeDocument/2006/relationships/image" Target="../media/image15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png"/><Relationship Id="rId11" Type="http://schemas.microsoft.com/office/2007/relationships/hdphoto" Target="../media/hdphoto3.wdp"/><Relationship Id="rId5" Type="http://schemas.openxmlformats.org/officeDocument/2006/relationships/image" Target="../media/image11.png"/><Relationship Id="rId10" Type="http://schemas.openxmlformats.org/officeDocument/2006/relationships/image" Target="../media/image14.png"/><Relationship Id="rId4" Type="http://schemas.openxmlformats.org/officeDocument/2006/relationships/image" Target="../media/image10.png"/><Relationship Id="rId9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jpeg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12" Type="http://schemas.openxmlformats.org/officeDocument/2006/relationships/image" Target="../media/image25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24.jpeg"/><Relationship Id="rId5" Type="http://schemas.microsoft.com/office/2007/relationships/hdphoto" Target="../media/hdphoto4.wdp"/><Relationship Id="rId10" Type="http://schemas.openxmlformats.org/officeDocument/2006/relationships/image" Target="../media/image23.png"/><Relationship Id="rId4" Type="http://schemas.openxmlformats.org/officeDocument/2006/relationships/image" Target="../media/image18.png"/><Relationship Id="rId9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emf"/><Relationship Id="rId4" Type="http://schemas.openxmlformats.org/officeDocument/2006/relationships/image" Target="../media/image37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40">
            <a:extLst>
              <a:ext uri="{FF2B5EF4-FFF2-40B4-BE49-F238E27FC236}">
                <a16:creationId xmlns:a16="http://schemas.microsoft.com/office/drawing/2014/main" id="{ADB16B81-DDFF-418C-9F58-9C7E2301DD6D}"/>
              </a:ext>
            </a:extLst>
          </p:cNvPr>
          <p:cNvSpPr/>
          <p:nvPr/>
        </p:nvSpPr>
        <p:spPr>
          <a:xfrm>
            <a:off x="0" y="-4504"/>
            <a:ext cx="4414838" cy="4420288"/>
          </a:xfrm>
          <a:custGeom>
            <a:avLst/>
            <a:gdLst>
              <a:gd name="connsiteX0" fmla="*/ 0 w 5886450"/>
              <a:gd name="connsiteY0" fmla="*/ 0 h 1581150"/>
              <a:gd name="connsiteX1" fmla="*/ 19050 w 5886450"/>
              <a:gd name="connsiteY1" fmla="*/ 1581150 h 1581150"/>
              <a:gd name="connsiteX2" fmla="*/ 4457700 w 5886450"/>
              <a:gd name="connsiteY2" fmla="*/ 1447800 h 1581150"/>
              <a:gd name="connsiteX3" fmla="*/ 5886450 w 5886450"/>
              <a:gd name="connsiteY3" fmla="*/ 19050 h 1581150"/>
              <a:gd name="connsiteX4" fmla="*/ 0 w 5886450"/>
              <a:gd name="connsiteY4" fmla="*/ 0 h 1581150"/>
              <a:gd name="connsiteX0" fmla="*/ 0 w 5886450"/>
              <a:gd name="connsiteY0" fmla="*/ 0 h 5905500"/>
              <a:gd name="connsiteX1" fmla="*/ 19050 w 5886450"/>
              <a:gd name="connsiteY1" fmla="*/ 5905500 h 5905500"/>
              <a:gd name="connsiteX2" fmla="*/ 4457700 w 5886450"/>
              <a:gd name="connsiteY2" fmla="*/ 1447800 h 5905500"/>
              <a:gd name="connsiteX3" fmla="*/ 5886450 w 5886450"/>
              <a:gd name="connsiteY3" fmla="*/ 19050 h 5905500"/>
              <a:gd name="connsiteX4" fmla="*/ 0 w 5886450"/>
              <a:gd name="connsiteY4" fmla="*/ 0 h 5905500"/>
              <a:gd name="connsiteX0" fmla="*/ 19050 w 5905500"/>
              <a:gd name="connsiteY0" fmla="*/ 0 h 5829300"/>
              <a:gd name="connsiteX1" fmla="*/ 0 w 5905500"/>
              <a:gd name="connsiteY1" fmla="*/ 5829300 h 5829300"/>
              <a:gd name="connsiteX2" fmla="*/ 4476750 w 5905500"/>
              <a:gd name="connsiteY2" fmla="*/ 1447800 h 5829300"/>
              <a:gd name="connsiteX3" fmla="*/ 5905500 w 5905500"/>
              <a:gd name="connsiteY3" fmla="*/ 19050 h 5829300"/>
              <a:gd name="connsiteX4" fmla="*/ 19050 w 5905500"/>
              <a:gd name="connsiteY4" fmla="*/ 0 h 5829300"/>
              <a:gd name="connsiteX0" fmla="*/ 0 w 5886450"/>
              <a:gd name="connsiteY0" fmla="*/ 0 h 5886450"/>
              <a:gd name="connsiteX1" fmla="*/ 0 w 5886450"/>
              <a:gd name="connsiteY1" fmla="*/ 5886450 h 5886450"/>
              <a:gd name="connsiteX2" fmla="*/ 4457700 w 5886450"/>
              <a:gd name="connsiteY2" fmla="*/ 1447800 h 5886450"/>
              <a:gd name="connsiteX3" fmla="*/ 5886450 w 5886450"/>
              <a:gd name="connsiteY3" fmla="*/ 19050 h 5886450"/>
              <a:gd name="connsiteX4" fmla="*/ 0 w 5886450"/>
              <a:gd name="connsiteY4" fmla="*/ 0 h 5886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86450" h="5886450">
                <a:moveTo>
                  <a:pt x="0" y="0"/>
                </a:moveTo>
                <a:lnTo>
                  <a:pt x="0" y="5886450"/>
                </a:lnTo>
                <a:lnTo>
                  <a:pt x="4457700" y="1447800"/>
                </a:lnTo>
                <a:lnTo>
                  <a:pt x="588645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7B7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607" tIns="34304" rIns="68607" bIns="34304"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7B34033-431A-4A45-853F-53820B31CA4C}"/>
              </a:ext>
            </a:extLst>
          </p:cNvPr>
          <p:cNvSpPr/>
          <p:nvPr/>
        </p:nvSpPr>
        <p:spPr>
          <a:xfrm>
            <a:off x="4252584" y="3880972"/>
            <a:ext cx="4346683" cy="761775"/>
          </a:xfrm>
          <a:prstGeom prst="rect">
            <a:avLst/>
          </a:prstGeom>
        </p:spPr>
        <p:txBody>
          <a:bodyPr wrap="square" lIns="68607" tIns="34304" rIns="68607" bIns="34304">
            <a:spAutoFit/>
          </a:bodyPr>
          <a:lstStyle/>
          <a:p>
            <a:pPr algn="r"/>
            <a:r>
              <a:rPr lang="en-US" sz="15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BidangKetersediaan</a:t>
            </a:r>
            <a:r>
              <a:rPr lang="en-US" sz="1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15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Distribusi</a:t>
            </a:r>
            <a:r>
              <a:rPr lang="en-US" sz="1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sz="15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Cadangan</a:t>
            </a:r>
            <a:r>
              <a:rPr lang="en-US" sz="1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n-US" sz="15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Pangan</a:t>
            </a:r>
            <a:endParaRPr lang="en-US" sz="15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en-US" sz="15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Distanpangan</a:t>
            </a:r>
            <a:r>
              <a:rPr lang="en-US" sz="1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Prov Bali</a:t>
            </a:r>
          </a:p>
        </p:txBody>
      </p:sp>
      <p:sp>
        <p:nvSpPr>
          <p:cNvPr id="76" name="Freeform 40">
            <a:extLst>
              <a:ext uri="{FF2B5EF4-FFF2-40B4-BE49-F238E27FC236}">
                <a16:creationId xmlns:a16="http://schemas.microsoft.com/office/drawing/2014/main" id="{C9715317-CFB2-40A8-8F80-1AD1E9E3EE6F}"/>
              </a:ext>
            </a:extLst>
          </p:cNvPr>
          <p:cNvSpPr/>
          <p:nvPr/>
        </p:nvSpPr>
        <p:spPr>
          <a:xfrm>
            <a:off x="-12301" y="10815"/>
            <a:ext cx="4414838" cy="4420288"/>
          </a:xfrm>
          <a:custGeom>
            <a:avLst/>
            <a:gdLst>
              <a:gd name="connsiteX0" fmla="*/ 0 w 5886450"/>
              <a:gd name="connsiteY0" fmla="*/ 0 h 1581150"/>
              <a:gd name="connsiteX1" fmla="*/ 19050 w 5886450"/>
              <a:gd name="connsiteY1" fmla="*/ 1581150 h 1581150"/>
              <a:gd name="connsiteX2" fmla="*/ 4457700 w 5886450"/>
              <a:gd name="connsiteY2" fmla="*/ 1447800 h 1581150"/>
              <a:gd name="connsiteX3" fmla="*/ 5886450 w 5886450"/>
              <a:gd name="connsiteY3" fmla="*/ 19050 h 1581150"/>
              <a:gd name="connsiteX4" fmla="*/ 0 w 5886450"/>
              <a:gd name="connsiteY4" fmla="*/ 0 h 1581150"/>
              <a:gd name="connsiteX0" fmla="*/ 0 w 5886450"/>
              <a:gd name="connsiteY0" fmla="*/ 0 h 5905500"/>
              <a:gd name="connsiteX1" fmla="*/ 19050 w 5886450"/>
              <a:gd name="connsiteY1" fmla="*/ 5905500 h 5905500"/>
              <a:gd name="connsiteX2" fmla="*/ 4457700 w 5886450"/>
              <a:gd name="connsiteY2" fmla="*/ 1447800 h 5905500"/>
              <a:gd name="connsiteX3" fmla="*/ 5886450 w 5886450"/>
              <a:gd name="connsiteY3" fmla="*/ 19050 h 5905500"/>
              <a:gd name="connsiteX4" fmla="*/ 0 w 5886450"/>
              <a:gd name="connsiteY4" fmla="*/ 0 h 5905500"/>
              <a:gd name="connsiteX0" fmla="*/ 19050 w 5905500"/>
              <a:gd name="connsiteY0" fmla="*/ 0 h 5829300"/>
              <a:gd name="connsiteX1" fmla="*/ 0 w 5905500"/>
              <a:gd name="connsiteY1" fmla="*/ 5829300 h 5829300"/>
              <a:gd name="connsiteX2" fmla="*/ 4476750 w 5905500"/>
              <a:gd name="connsiteY2" fmla="*/ 1447800 h 5829300"/>
              <a:gd name="connsiteX3" fmla="*/ 5905500 w 5905500"/>
              <a:gd name="connsiteY3" fmla="*/ 19050 h 5829300"/>
              <a:gd name="connsiteX4" fmla="*/ 19050 w 5905500"/>
              <a:gd name="connsiteY4" fmla="*/ 0 h 5829300"/>
              <a:gd name="connsiteX0" fmla="*/ 0 w 5886450"/>
              <a:gd name="connsiteY0" fmla="*/ 0 h 5886450"/>
              <a:gd name="connsiteX1" fmla="*/ 0 w 5886450"/>
              <a:gd name="connsiteY1" fmla="*/ 5886450 h 5886450"/>
              <a:gd name="connsiteX2" fmla="*/ 4457700 w 5886450"/>
              <a:gd name="connsiteY2" fmla="*/ 1447800 h 5886450"/>
              <a:gd name="connsiteX3" fmla="*/ 5886450 w 5886450"/>
              <a:gd name="connsiteY3" fmla="*/ 19050 h 5886450"/>
              <a:gd name="connsiteX4" fmla="*/ 0 w 5886450"/>
              <a:gd name="connsiteY4" fmla="*/ 0 h 5886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86450" h="5886450">
                <a:moveTo>
                  <a:pt x="0" y="0"/>
                </a:moveTo>
                <a:lnTo>
                  <a:pt x="0" y="5886450"/>
                </a:lnTo>
                <a:lnTo>
                  <a:pt x="4457700" y="1447800"/>
                </a:lnTo>
                <a:lnTo>
                  <a:pt x="588645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4399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607" tIns="34304" rIns="68607" bIns="34304"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363DB6E-49CD-4E57-905E-CE4C1F6BEA30}"/>
              </a:ext>
            </a:extLst>
          </p:cNvPr>
          <p:cNvSpPr/>
          <p:nvPr/>
        </p:nvSpPr>
        <p:spPr>
          <a:xfrm>
            <a:off x="2270713" y="746125"/>
            <a:ext cx="6734120" cy="1731271"/>
          </a:xfrm>
          <a:prstGeom prst="rect">
            <a:avLst/>
          </a:prstGeom>
          <a:effectLst>
            <a:glow rad="177800">
              <a:schemeClr val="accent6">
                <a:satMod val="175000"/>
                <a:alpha val="40000"/>
              </a:schemeClr>
            </a:glow>
          </a:effectLst>
        </p:spPr>
        <p:txBody>
          <a:bodyPr wrap="square" lIns="68607" tIns="34304" rIns="68607" bIns="34304">
            <a:spAutoFit/>
          </a:bodyPr>
          <a:lstStyle/>
          <a:p>
            <a:pPr algn="r">
              <a:spcBef>
                <a:spcPct val="0"/>
              </a:spcBef>
            </a:pPr>
            <a:r>
              <a:rPr lang="en-US" sz="2700" b="1" dirty="0">
                <a:latin typeface="Arial Black" panose="020B0A04020102020204" pitchFamily="34" charset="0"/>
              </a:rPr>
              <a:t>	RAPAT KOORDINASI DAN EVALUASI PELAKSANAAN MONITORING STOK PANGAN STRATEGIS 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251D0769-F189-48E1-A8D4-1CE6DDF006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86" t="3150" r="1082" b="5207"/>
          <a:stretch>
            <a:fillRect/>
          </a:stretch>
        </p:blipFill>
        <p:spPr>
          <a:xfrm>
            <a:off x="-12301" y="-4504"/>
            <a:ext cx="4414838" cy="4420288"/>
          </a:xfrm>
          <a:custGeom>
            <a:avLst/>
            <a:gdLst>
              <a:gd name="connsiteX0" fmla="*/ 0 w 5886450"/>
              <a:gd name="connsiteY0" fmla="*/ 0 h 5886450"/>
              <a:gd name="connsiteX1" fmla="*/ 5886450 w 5886450"/>
              <a:gd name="connsiteY1" fmla="*/ 19050 h 5886450"/>
              <a:gd name="connsiteX2" fmla="*/ 4457700 w 5886450"/>
              <a:gd name="connsiteY2" fmla="*/ 1447800 h 5886450"/>
              <a:gd name="connsiteX3" fmla="*/ 0 w 5886450"/>
              <a:gd name="connsiteY3" fmla="*/ 5886450 h 5886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6450" h="5886450">
                <a:moveTo>
                  <a:pt x="0" y="0"/>
                </a:moveTo>
                <a:lnTo>
                  <a:pt x="5886450" y="19050"/>
                </a:lnTo>
                <a:lnTo>
                  <a:pt x="4457700" y="1447800"/>
                </a:lnTo>
                <a:lnTo>
                  <a:pt x="0" y="5886450"/>
                </a:lnTo>
                <a:close/>
              </a:path>
            </a:pathLst>
          </a:custGeom>
        </p:spPr>
      </p:pic>
      <p:grpSp>
        <p:nvGrpSpPr>
          <p:cNvPr id="5" name="Group 4"/>
          <p:cNvGrpSpPr/>
          <p:nvPr/>
        </p:nvGrpSpPr>
        <p:grpSpPr>
          <a:xfrm>
            <a:off x="122094" y="3146666"/>
            <a:ext cx="4145106" cy="1577508"/>
            <a:chOff x="122094" y="3146666"/>
            <a:chExt cx="4145106" cy="1577508"/>
          </a:xfrm>
        </p:grpSpPr>
        <p:grpSp>
          <p:nvGrpSpPr>
            <p:cNvPr id="2" name="Group 1"/>
            <p:cNvGrpSpPr/>
            <p:nvPr/>
          </p:nvGrpSpPr>
          <p:grpSpPr>
            <a:xfrm>
              <a:off x="731450" y="3146666"/>
              <a:ext cx="3535750" cy="1577508"/>
              <a:chOff x="988520" y="4566446"/>
              <a:chExt cx="6718909" cy="2100751"/>
            </a:xfrm>
          </p:grpSpPr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CCA62BE3-F3F5-4143-82C7-A7A059B7DD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741622">
                <a:off x="5781092" y="5277425"/>
                <a:ext cx="1162808" cy="947843"/>
              </a:xfrm>
              <a:prstGeom prst="rect">
                <a:avLst/>
              </a:prstGeom>
              <a:effectLst>
                <a:glow rad="127000">
                  <a:schemeClr val="bg1">
                    <a:alpha val="40000"/>
                  </a:schemeClr>
                </a:glow>
              </a:effectLst>
            </p:spPr>
          </p:pic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1F6B62B1-6A15-4029-99C6-2F13817A880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645875" y="5695160"/>
                <a:ext cx="1061554" cy="682575"/>
              </a:xfrm>
              <a:prstGeom prst="rect">
                <a:avLst/>
              </a:prstGeom>
              <a:effectLst>
                <a:glow rad="101600">
                  <a:schemeClr val="bg1">
                    <a:alpha val="40000"/>
                  </a:schemeClr>
                </a:glow>
              </a:effectLst>
            </p:spPr>
          </p:pic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B378880C-EC88-41D4-B086-5DA71EE5462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944436" y="5095641"/>
                <a:ext cx="1530558" cy="1331376"/>
              </a:xfrm>
              <a:prstGeom prst="rect">
                <a:avLst/>
              </a:prstGeom>
              <a:effectLst>
                <a:glow rad="101600">
                  <a:schemeClr val="bg1">
                    <a:alpha val="40000"/>
                  </a:schemeClr>
                </a:glow>
              </a:effectLst>
            </p:spPr>
          </p:pic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34F1EFE1-AA59-4C83-A88A-241F83BDDA1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0000" b="90000" l="10000" r="90000">
                            <a14:backgroundMark x1="26400" y1="60800" x2="22300" y2="63600"/>
                            <a14:backgroundMark x1="29200" y1="58500" x2="28900" y2="62500"/>
                            <a14:backgroundMark x1="41500" y1="63600" x2="40700" y2="70900"/>
                            <a14:backgroundMark x1="48800" y1="61000" x2="50900" y2="68000"/>
                            <a14:backgroundMark x1="49500" y1="58300" x2="49900" y2="60800"/>
                            <a14:backgroundMark x1="61500" y1="63100" x2="68300" y2="65900"/>
                            <a14:backgroundMark x1="68200" y1="54600" x2="72800" y2="55800"/>
                            <a14:backgroundMark x1="44300" y1="37100" x2="44300" y2="32400"/>
                            <a14:backgroundMark x1="60700" y1="36500" x2="65000" y2="34500"/>
                            <a14:backgroundMark x1="19800" y1="55200" x2="18700" y2="57400"/>
                            <a14:backgroundMark x1="59900" y1="62400" x2="64100" y2="64700"/>
                            <a14:backgroundMark x1="67700" y1="53600" x2="70800" y2="56600"/>
                            <a14:backgroundMark x1="29500" y1="32400" x2="28600" y2="32000"/>
                            <a14:backgroundMark x1="28600" y1="32000" x2="28600" y2="32000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3694" r="11263" b="18472"/>
              <a:stretch/>
            </p:blipFill>
            <p:spPr>
              <a:xfrm>
                <a:off x="1457851" y="5114108"/>
                <a:ext cx="2383008" cy="1553089"/>
              </a:xfrm>
              <a:prstGeom prst="rect">
                <a:avLst/>
              </a:prstGeom>
            </p:spPr>
          </p:pic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3BD3FD59-3E58-40B1-AB2B-D107EE5271E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10000" b="90000" l="10000" r="90000">
                            <a14:backgroundMark x1="49462" y1="82210" x2="52538" y2="84551"/>
                            <a14:backgroundMark x1="50000" y1="81180" x2="56692" y2="88296"/>
                            <a14:backgroundMark x1="49769" y1="77809" x2="50615" y2="8455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795" t="17624" r="14790" b="10723"/>
              <a:stretch/>
            </p:blipFill>
            <p:spPr>
              <a:xfrm>
                <a:off x="3021976" y="4566446"/>
                <a:ext cx="2315085" cy="1963289"/>
              </a:xfrm>
              <a:prstGeom prst="rect">
                <a:avLst/>
              </a:prstGeom>
            </p:spPr>
          </p:pic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617CBED1-6813-412E-BA37-0C37B2A4836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178" t="31859" r="10943" b="23096"/>
              <a:stretch/>
            </p:blipFill>
            <p:spPr>
              <a:xfrm>
                <a:off x="988520" y="5543408"/>
                <a:ext cx="2245855" cy="993597"/>
              </a:xfrm>
              <a:prstGeom prst="rect">
                <a:avLst/>
              </a:prstGeom>
            </p:spPr>
          </p:pic>
        </p:grpSp>
        <p:pic>
          <p:nvPicPr>
            <p:cNvPr id="19" name="Picture 14">
              <a:extLst>
                <a:ext uri="{FF2B5EF4-FFF2-40B4-BE49-F238E27FC236}">
                  <a16:creationId xmlns:a16="http://schemas.microsoft.com/office/drawing/2014/main" id="{9CF3B522-4C9E-4894-97F2-4329941BC35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094" y="3544052"/>
              <a:ext cx="727424" cy="9997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06379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Diagonal Corners Rounded 29">
            <a:extLst>
              <a:ext uri="{FF2B5EF4-FFF2-40B4-BE49-F238E27FC236}">
                <a16:creationId xmlns:a16="http://schemas.microsoft.com/office/drawing/2014/main" id="{E7612C8E-5492-41E0-8B5F-75BA5F3A98A1}"/>
              </a:ext>
            </a:extLst>
          </p:cNvPr>
          <p:cNvSpPr/>
          <p:nvPr/>
        </p:nvSpPr>
        <p:spPr>
          <a:xfrm>
            <a:off x="54496" y="87858"/>
            <a:ext cx="5024438" cy="466725"/>
          </a:xfrm>
          <a:prstGeom prst="round2DiagRect">
            <a:avLst>
              <a:gd name="adj1" fmla="val 50000"/>
              <a:gd name="adj2" fmla="val 0"/>
            </a:avLst>
          </a:prstGeom>
          <a:noFill/>
          <a:ln w="28575">
            <a:noFill/>
          </a:ln>
          <a:effectLst>
            <a:outerShdw blurRad="63500" dist="762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fi-FI" sz="2800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Eurostile" charset="0"/>
                <a:cs typeface="Eurostile" charset="0"/>
              </a:rPr>
              <a:t>OUTLINE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5607F2CB-874A-45EF-9398-CEDD3225A9C0}"/>
              </a:ext>
            </a:extLst>
          </p:cNvPr>
          <p:cNvSpPr/>
          <p:nvPr/>
        </p:nvSpPr>
        <p:spPr>
          <a:xfrm>
            <a:off x="1356903" y="1264192"/>
            <a:ext cx="102283" cy="336575"/>
          </a:xfrm>
          <a:prstGeom prst="rect">
            <a:avLst/>
          </a:prstGeom>
          <a:solidFill>
            <a:srgbClr val="4AB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25">
              <a:solidFill>
                <a:srgbClr val="254209"/>
              </a:solidFill>
              <a:latin typeface="Arial Black" panose="020B0A04020102020204" pitchFamily="34" charset="0"/>
            </a:endParaRPr>
          </a:p>
        </p:txBody>
      </p:sp>
      <p:sp>
        <p:nvSpPr>
          <p:cNvPr id="110" name="Freeform 74">
            <a:extLst>
              <a:ext uri="{FF2B5EF4-FFF2-40B4-BE49-F238E27FC236}">
                <a16:creationId xmlns:a16="http://schemas.microsoft.com/office/drawing/2014/main" id="{83BDF921-5B6D-4F5B-82D0-BDDE1C7934CB}"/>
              </a:ext>
            </a:extLst>
          </p:cNvPr>
          <p:cNvSpPr>
            <a:spLocks/>
          </p:cNvSpPr>
          <p:nvPr/>
        </p:nvSpPr>
        <p:spPr bwMode="auto">
          <a:xfrm>
            <a:off x="379282" y="2217579"/>
            <a:ext cx="820869" cy="171077"/>
          </a:xfrm>
          <a:custGeom>
            <a:avLst/>
            <a:gdLst>
              <a:gd name="T0" fmla="*/ 2896 w 2896"/>
              <a:gd name="T1" fmla="*/ 421 h 850"/>
              <a:gd name="T2" fmla="*/ 1448 w 2896"/>
              <a:gd name="T3" fmla="*/ 0 h 850"/>
              <a:gd name="T4" fmla="*/ 0 w 2896"/>
              <a:gd name="T5" fmla="*/ 421 h 850"/>
              <a:gd name="T6" fmla="*/ 1448 w 2896"/>
              <a:gd name="T7" fmla="*/ 850 h 850"/>
              <a:gd name="T8" fmla="*/ 2896 w 2896"/>
              <a:gd name="T9" fmla="*/ 421 h 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6" h="850">
                <a:moveTo>
                  <a:pt x="2896" y="421"/>
                </a:moveTo>
                <a:lnTo>
                  <a:pt x="1448" y="0"/>
                </a:lnTo>
                <a:lnTo>
                  <a:pt x="0" y="421"/>
                </a:lnTo>
                <a:lnTo>
                  <a:pt x="1448" y="850"/>
                </a:lnTo>
                <a:lnTo>
                  <a:pt x="2896" y="421"/>
                </a:lnTo>
                <a:close/>
              </a:path>
            </a:pathLst>
          </a:custGeom>
          <a:solidFill>
            <a:srgbClr val="F9AB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>
              <a:latin typeface="Arial Black" panose="020B0A04020102020204" pitchFamily="34" charset="0"/>
            </a:endParaRPr>
          </a:p>
        </p:txBody>
      </p:sp>
      <p:sp>
        <p:nvSpPr>
          <p:cNvPr id="112" name="Freeform 78">
            <a:extLst>
              <a:ext uri="{FF2B5EF4-FFF2-40B4-BE49-F238E27FC236}">
                <a16:creationId xmlns:a16="http://schemas.microsoft.com/office/drawing/2014/main" id="{92AFFB51-A7CD-4109-B461-B275708CE9E5}"/>
              </a:ext>
            </a:extLst>
          </p:cNvPr>
          <p:cNvSpPr>
            <a:spLocks/>
          </p:cNvSpPr>
          <p:nvPr/>
        </p:nvSpPr>
        <p:spPr bwMode="auto">
          <a:xfrm>
            <a:off x="379282" y="1145332"/>
            <a:ext cx="820869" cy="170274"/>
          </a:xfrm>
          <a:custGeom>
            <a:avLst/>
            <a:gdLst>
              <a:gd name="T0" fmla="*/ 2896 w 2896"/>
              <a:gd name="T1" fmla="*/ 421 h 850"/>
              <a:gd name="T2" fmla="*/ 1448 w 2896"/>
              <a:gd name="T3" fmla="*/ 0 h 850"/>
              <a:gd name="T4" fmla="*/ 0 w 2896"/>
              <a:gd name="T5" fmla="*/ 421 h 850"/>
              <a:gd name="T6" fmla="*/ 1448 w 2896"/>
              <a:gd name="T7" fmla="*/ 850 h 850"/>
              <a:gd name="T8" fmla="*/ 2896 w 2896"/>
              <a:gd name="T9" fmla="*/ 421 h 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6" h="850">
                <a:moveTo>
                  <a:pt x="2896" y="421"/>
                </a:moveTo>
                <a:lnTo>
                  <a:pt x="1448" y="0"/>
                </a:lnTo>
                <a:lnTo>
                  <a:pt x="0" y="421"/>
                </a:lnTo>
                <a:lnTo>
                  <a:pt x="1448" y="850"/>
                </a:lnTo>
                <a:lnTo>
                  <a:pt x="2896" y="421"/>
                </a:lnTo>
                <a:close/>
              </a:path>
            </a:pathLst>
          </a:custGeom>
          <a:solidFill>
            <a:srgbClr val="6EB82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>
              <a:latin typeface="Arial Black" panose="020B0A04020102020204" pitchFamily="34" charset="0"/>
            </a:endParaRPr>
          </a:p>
        </p:txBody>
      </p:sp>
      <p:sp>
        <p:nvSpPr>
          <p:cNvPr id="113" name="Freeform 89">
            <a:extLst>
              <a:ext uri="{FF2B5EF4-FFF2-40B4-BE49-F238E27FC236}">
                <a16:creationId xmlns:a16="http://schemas.microsoft.com/office/drawing/2014/main" id="{38A6D3D9-8C98-4AF8-A72B-0D79B879DA84}"/>
              </a:ext>
            </a:extLst>
          </p:cNvPr>
          <p:cNvSpPr>
            <a:spLocks/>
          </p:cNvSpPr>
          <p:nvPr/>
        </p:nvSpPr>
        <p:spPr bwMode="auto">
          <a:xfrm>
            <a:off x="542548" y="999503"/>
            <a:ext cx="494336" cy="3111544"/>
          </a:xfrm>
          <a:custGeom>
            <a:avLst/>
            <a:gdLst>
              <a:gd name="T0" fmla="*/ 0 w 1748"/>
              <a:gd name="T1" fmla="*/ 260 h 15225"/>
              <a:gd name="T2" fmla="*/ 874 w 1748"/>
              <a:gd name="T3" fmla="*/ 0 h 15225"/>
              <a:gd name="T4" fmla="*/ 1748 w 1748"/>
              <a:gd name="T5" fmla="*/ 260 h 15225"/>
              <a:gd name="T6" fmla="*/ 1748 w 1748"/>
              <a:gd name="T7" fmla="*/ 15225 h 15225"/>
              <a:gd name="T8" fmla="*/ 0 w 1748"/>
              <a:gd name="T9" fmla="*/ 15225 h 15225"/>
              <a:gd name="T10" fmla="*/ 0 w 1748"/>
              <a:gd name="T11" fmla="*/ 260 h 15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48" h="15225">
                <a:moveTo>
                  <a:pt x="0" y="260"/>
                </a:moveTo>
                <a:lnTo>
                  <a:pt x="874" y="0"/>
                </a:lnTo>
                <a:lnTo>
                  <a:pt x="1748" y="260"/>
                </a:lnTo>
                <a:lnTo>
                  <a:pt x="1748" y="15225"/>
                </a:lnTo>
                <a:lnTo>
                  <a:pt x="0" y="15225"/>
                </a:lnTo>
                <a:lnTo>
                  <a:pt x="0" y="260"/>
                </a:lnTo>
                <a:close/>
              </a:path>
            </a:pathLst>
          </a:custGeom>
          <a:solidFill>
            <a:srgbClr val="D2DAD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>
              <a:latin typeface="Arial Black" panose="020B0A04020102020204" pitchFamily="34" charset="0"/>
            </a:endParaRPr>
          </a:p>
        </p:txBody>
      </p:sp>
      <p:sp>
        <p:nvSpPr>
          <p:cNvPr id="116" name="Freeform 95">
            <a:extLst>
              <a:ext uri="{FF2B5EF4-FFF2-40B4-BE49-F238E27FC236}">
                <a16:creationId xmlns:a16="http://schemas.microsoft.com/office/drawing/2014/main" id="{95DF26A4-CE16-4C98-8397-5AAC82B82C5E}"/>
              </a:ext>
            </a:extLst>
          </p:cNvPr>
          <p:cNvSpPr>
            <a:spLocks/>
          </p:cNvSpPr>
          <p:nvPr/>
        </p:nvSpPr>
        <p:spPr bwMode="auto">
          <a:xfrm>
            <a:off x="542550" y="1039313"/>
            <a:ext cx="247168" cy="276293"/>
          </a:xfrm>
          <a:custGeom>
            <a:avLst/>
            <a:gdLst>
              <a:gd name="T0" fmla="*/ 874 w 874"/>
              <a:gd name="T1" fmla="*/ 1377 h 1377"/>
              <a:gd name="T2" fmla="*/ 0 w 874"/>
              <a:gd name="T3" fmla="*/ 1118 h 1377"/>
              <a:gd name="T4" fmla="*/ 0 w 874"/>
              <a:gd name="T5" fmla="*/ 260 h 1377"/>
              <a:gd name="T6" fmla="*/ 874 w 874"/>
              <a:gd name="T7" fmla="*/ 0 h 1377"/>
              <a:gd name="T8" fmla="*/ 874 w 874"/>
              <a:gd name="T9" fmla="*/ 1377 h 1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4" h="1377">
                <a:moveTo>
                  <a:pt x="874" y="1377"/>
                </a:moveTo>
                <a:lnTo>
                  <a:pt x="0" y="1118"/>
                </a:lnTo>
                <a:lnTo>
                  <a:pt x="0" y="260"/>
                </a:lnTo>
                <a:lnTo>
                  <a:pt x="874" y="0"/>
                </a:lnTo>
                <a:lnTo>
                  <a:pt x="874" y="1377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>
              <a:latin typeface="Arial Black" panose="020B0A04020102020204" pitchFamily="34" charset="0"/>
            </a:endParaRPr>
          </a:p>
        </p:txBody>
      </p:sp>
      <p:sp>
        <p:nvSpPr>
          <p:cNvPr id="117" name="Freeform 88">
            <a:extLst>
              <a:ext uri="{FF2B5EF4-FFF2-40B4-BE49-F238E27FC236}">
                <a16:creationId xmlns:a16="http://schemas.microsoft.com/office/drawing/2014/main" id="{8EB76ADB-C4F9-469A-BBED-2C62727150C9}"/>
              </a:ext>
            </a:extLst>
          </p:cNvPr>
          <p:cNvSpPr>
            <a:spLocks/>
          </p:cNvSpPr>
          <p:nvPr/>
        </p:nvSpPr>
        <p:spPr bwMode="auto">
          <a:xfrm>
            <a:off x="379282" y="1195933"/>
            <a:ext cx="163267" cy="68271"/>
          </a:xfrm>
          <a:custGeom>
            <a:avLst/>
            <a:gdLst>
              <a:gd name="T0" fmla="*/ 574 w 574"/>
              <a:gd name="T1" fmla="*/ 337 h 337"/>
              <a:gd name="T2" fmla="*/ 0 w 574"/>
              <a:gd name="T3" fmla="*/ 167 h 337"/>
              <a:gd name="T4" fmla="*/ 574 w 574"/>
              <a:gd name="T5" fmla="*/ 0 h 337"/>
              <a:gd name="T6" fmla="*/ 574 w 574"/>
              <a:gd name="T7" fmla="*/ 337 h 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74" h="337">
                <a:moveTo>
                  <a:pt x="574" y="337"/>
                </a:moveTo>
                <a:lnTo>
                  <a:pt x="0" y="167"/>
                </a:lnTo>
                <a:lnTo>
                  <a:pt x="574" y="0"/>
                </a:lnTo>
                <a:lnTo>
                  <a:pt x="574" y="337"/>
                </a:lnTo>
                <a:close/>
              </a:path>
            </a:pathLst>
          </a:custGeom>
          <a:solidFill>
            <a:srgbClr val="3482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>
              <a:latin typeface="Arial Black" panose="020B0A04020102020204" pitchFamily="34" charset="0"/>
              <a:ea typeface="Bebas" charset="0"/>
              <a:cs typeface="Bebas" charset="0"/>
            </a:endParaRPr>
          </a:p>
        </p:txBody>
      </p:sp>
      <p:sp>
        <p:nvSpPr>
          <p:cNvPr id="118" name="Freeform 96">
            <a:extLst>
              <a:ext uri="{FF2B5EF4-FFF2-40B4-BE49-F238E27FC236}">
                <a16:creationId xmlns:a16="http://schemas.microsoft.com/office/drawing/2014/main" id="{BEA1D111-80EA-4035-8E93-16F1A5FAFAE0}"/>
              </a:ext>
            </a:extLst>
          </p:cNvPr>
          <p:cNvSpPr>
            <a:spLocks/>
          </p:cNvSpPr>
          <p:nvPr/>
        </p:nvSpPr>
        <p:spPr bwMode="auto">
          <a:xfrm>
            <a:off x="379282" y="1229667"/>
            <a:ext cx="820869" cy="474679"/>
          </a:xfrm>
          <a:custGeom>
            <a:avLst/>
            <a:gdLst>
              <a:gd name="T0" fmla="*/ 0 w 2896"/>
              <a:gd name="T1" fmla="*/ 1934 h 2365"/>
              <a:gd name="T2" fmla="*/ 1448 w 2896"/>
              <a:gd name="T3" fmla="*/ 2365 h 2365"/>
              <a:gd name="T4" fmla="*/ 2896 w 2896"/>
              <a:gd name="T5" fmla="*/ 1934 h 2365"/>
              <a:gd name="T6" fmla="*/ 2896 w 2896"/>
              <a:gd name="T7" fmla="*/ 0 h 2365"/>
              <a:gd name="T8" fmla="*/ 1448 w 2896"/>
              <a:gd name="T9" fmla="*/ 429 h 2365"/>
              <a:gd name="T10" fmla="*/ 0 w 2896"/>
              <a:gd name="T11" fmla="*/ 0 h 2365"/>
              <a:gd name="T12" fmla="*/ 0 w 2896"/>
              <a:gd name="T13" fmla="*/ 1934 h 2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96" h="2365">
                <a:moveTo>
                  <a:pt x="0" y="1934"/>
                </a:moveTo>
                <a:lnTo>
                  <a:pt x="1448" y="2365"/>
                </a:lnTo>
                <a:lnTo>
                  <a:pt x="2896" y="1934"/>
                </a:lnTo>
                <a:lnTo>
                  <a:pt x="2896" y="0"/>
                </a:lnTo>
                <a:lnTo>
                  <a:pt x="1448" y="429"/>
                </a:lnTo>
                <a:lnTo>
                  <a:pt x="0" y="0"/>
                </a:lnTo>
                <a:lnTo>
                  <a:pt x="0" y="1934"/>
                </a:lnTo>
                <a:close/>
              </a:path>
            </a:pathLst>
          </a:custGeom>
          <a:solidFill>
            <a:srgbClr val="4AB6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>
              <a:latin typeface="Arial Black" panose="020B0A04020102020204" pitchFamily="34" charset="0"/>
            </a:endParaRPr>
          </a:p>
        </p:txBody>
      </p:sp>
      <p:sp>
        <p:nvSpPr>
          <p:cNvPr id="119" name="Freeform 97">
            <a:extLst>
              <a:ext uri="{FF2B5EF4-FFF2-40B4-BE49-F238E27FC236}">
                <a16:creationId xmlns:a16="http://schemas.microsoft.com/office/drawing/2014/main" id="{187A2DCD-DA5A-4BE9-B90F-2287A5D01EE9}"/>
              </a:ext>
            </a:extLst>
          </p:cNvPr>
          <p:cNvSpPr>
            <a:spLocks/>
          </p:cNvSpPr>
          <p:nvPr/>
        </p:nvSpPr>
        <p:spPr bwMode="auto">
          <a:xfrm>
            <a:off x="379282" y="1229667"/>
            <a:ext cx="410435" cy="474679"/>
          </a:xfrm>
          <a:custGeom>
            <a:avLst/>
            <a:gdLst>
              <a:gd name="T0" fmla="*/ 1448 w 1448"/>
              <a:gd name="T1" fmla="*/ 2365 h 2365"/>
              <a:gd name="T2" fmla="*/ 1448 w 1448"/>
              <a:gd name="T3" fmla="*/ 2365 h 2365"/>
              <a:gd name="T4" fmla="*/ 574 w 1448"/>
              <a:gd name="T5" fmla="*/ 2105 h 2365"/>
              <a:gd name="T6" fmla="*/ 0 w 1448"/>
              <a:gd name="T7" fmla="*/ 1934 h 2365"/>
              <a:gd name="T8" fmla="*/ 0 w 1448"/>
              <a:gd name="T9" fmla="*/ 0 h 2365"/>
              <a:gd name="T10" fmla="*/ 1448 w 1448"/>
              <a:gd name="T11" fmla="*/ 429 h 2365"/>
              <a:gd name="T12" fmla="*/ 1448 w 1448"/>
              <a:gd name="T13" fmla="*/ 2365 h 2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8" h="2365">
                <a:moveTo>
                  <a:pt x="1448" y="2365"/>
                </a:moveTo>
                <a:lnTo>
                  <a:pt x="1448" y="2365"/>
                </a:lnTo>
                <a:lnTo>
                  <a:pt x="574" y="2105"/>
                </a:lnTo>
                <a:lnTo>
                  <a:pt x="0" y="1934"/>
                </a:lnTo>
                <a:lnTo>
                  <a:pt x="0" y="0"/>
                </a:lnTo>
                <a:lnTo>
                  <a:pt x="1448" y="429"/>
                </a:lnTo>
                <a:lnTo>
                  <a:pt x="1448" y="2365"/>
                </a:lnTo>
                <a:close/>
              </a:path>
            </a:pathLst>
          </a:custGeom>
          <a:solidFill>
            <a:srgbClr val="8CE0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>
              <a:latin typeface="Arial Black" panose="020B0A04020102020204" pitchFamily="34" charset="0"/>
              <a:ea typeface="Bebas" charset="0"/>
              <a:cs typeface="Bebas" charset="0"/>
            </a:endParaRPr>
          </a:p>
        </p:txBody>
      </p:sp>
      <p:sp>
        <p:nvSpPr>
          <p:cNvPr id="120" name="Freeform 87">
            <a:extLst>
              <a:ext uri="{FF2B5EF4-FFF2-40B4-BE49-F238E27FC236}">
                <a16:creationId xmlns:a16="http://schemas.microsoft.com/office/drawing/2014/main" id="{7AC20FEC-CB3F-4714-B988-7E759977210F}"/>
              </a:ext>
            </a:extLst>
          </p:cNvPr>
          <p:cNvSpPr>
            <a:spLocks/>
          </p:cNvSpPr>
          <p:nvPr/>
        </p:nvSpPr>
        <p:spPr bwMode="auto">
          <a:xfrm>
            <a:off x="1036884" y="1195933"/>
            <a:ext cx="163267" cy="68271"/>
          </a:xfrm>
          <a:custGeom>
            <a:avLst/>
            <a:gdLst>
              <a:gd name="T0" fmla="*/ 0 w 574"/>
              <a:gd name="T1" fmla="*/ 337 h 337"/>
              <a:gd name="T2" fmla="*/ 0 w 574"/>
              <a:gd name="T3" fmla="*/ 0 h 337"/>
              <a:gd name="T4" fmla="*/ 574 w 574"/>
              <a:gd name="T5" fmla="*/ 167 h 337"/>
              <a:gd name="T6" fmla="*/ 0 w 574"/>
              <a:gd name="T7" fmla="*/ 337 h 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74" h="337">
                <a:moveTo>
                  <a:pt x="0" y="337"/>
                </a:moveTo>
                <a:lnTo>
                  <a:pt x="0" y="0"/>
                </a:lnTo>
                <a:lnTo>
                  <a:pt x="574" y="167"/>
                </a:lnTo>
                <a:lnTo>
                  <a:pt x="0" y="337"/>
                </a:lnTo>
                <a:close/>
              </a:path>
            </a:pathLst>
          </a:custGeom>
          <a:solidFill>
            <a:srgbClr val="3482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>
              <a:latin typeface="Arial Black" panose="020B0A04020102020204" pitchFamily="34" charset="0"/>
            </a:endParaRPr>
          </a:p>
        </p:txBody>
      </p:sp>
      <p:sp>
        <p:nvSpPr>
          <p:cNvPr id="121" name="Freeform 79">
            <a:extLst>
              <a:ext uri="{FF2B5EF4-FFF2-40B4-BE49-F238E27FC236}">
                <a16:creationId xmlns:a16="http://schemas.microsoft.com/office/drawing/2014/main" id="{355B7A96-79E8-41B1-AB6E-986F49DD2853}"/>
              </a:ext>
            </a:extLst>
          </p:cNvPr>
          <p:cNvSpPr>
            <a:spLocks/>
          </p:cNvSpPr>
          <p:nvPr/>
        </p:nvSpPr>
        <p:spPr bwMode="auto">
          <a:xfrm>
            <a:off x="1036884" y="2268981"/>
            <a:ext cx="163267" cy="67467"/>
          </a:xfrm>
          <a:custGeom>
            <a:avLst/>
            <a:gdLst>
              <a:gd name="T0" fmla="*/ 0 w 574"/>
              <a:gd name="T1" fmla="*/ 337 h 337"/>
              <a:gd name="T2" fmla="*/ 0 w 574"/>
              <a:gd name="T3" fmla="*/ 0 h 337"/>
              <a:gd name="T4" fmla="*/ 574 w 574"/>
              <a:gd name="T5" fmla="*/ 167 h 337"/>
              <a:gd name="T6" fmla="*/ 0 w 574"/>
              <a:gd name="T7" fmla="*/ 337 h 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74" h="337">
                <a:moveTo>
                  <a:pt x="0" y="337"/>
                </a:moveTo>
                <a:lnTo>
                  <a:pt x="0" y="0"/>
                </a:lnTo>
                <a:lnTo>
                  <a:pt x="574" y="167"/>
                </a:lnTo>
                <a:lnTo>
                  <a:pt x="0" y="337"/>
                </a:lnTo>
                <a:close/>
              </a:path>
            </a:pathLst>
          </a:custGeom>
          <a:solidFill>
            <a:srgbClr val="8E65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>
              <a:latin typeface="Arial Black" panose="020B0A04020102020204" pitchFamily="34" charset="0"/>
            </a:endParaRPr>
          </a:p>
        </p:txBody>
      </p:sp>
      <p:sp>
        <p:nvSpPr>
          <p:cNvPr id="122" name="Freeform 80">
            <a:extLst>
              <a:ext uri="{FF2B5EF4-FFF2-40B4-BE49-F238E27FC236}">
                <a16:creationId xmlns:a16="http://schemas.microsoft.com/office/drawing/2014/main" id="{532CCB1E-B466-4FE4-833B-EE36355A382B}"/>
              </a:ext>
            </a:extLst>
          </p:cNvPr>
          <p:cNvSpPr>
            <a:spLocks/>
          </p:cNvSpPr>
          <p:nvPr/>
        </p:nvSpPr>
        <p:spPr bwMode="auto">
          <a:xfrm>
            <a:off x="379282" y="2268981"/>
            <a:ext cx="163267" cy="67467"/>
          </a:xfrm>
          <a:custGeom>
            <a:avLst/>
            <a:gdLst>
              <a:gd name="T0" fmla="*/ 574 w 574"/>
              <a:gd name="T1" fmla="*/ 337 h 337"/>
              <a:gd name="T2" fmla="*/ 0 w 574"/>
              <a:gd name="T3" fmla="*/ 167 h 337"/>
              <a:gd name="T4" fmla="*/ 574 w 574"/>
              <a:gd name="T5" fmla="*/ 0 h 337"/>
              <a:gd name="T6" fmla="*/ 574 w 574"/>
              <a:gd name="T7" fmla="*/ 337 h 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74" h="337">
                <a:moveTo>
                  <a:pt x="574" y="337"/>
                </a:moveTo>
                <a:lnTo>
                  <a:pt x="0" y="167"/>
                </a:lnTo>
                <a:lnTo>
                  <a:pt x="574" y="0"/>
                </a:lnTo>
                <a:lnTo>
                  <a:pt x="574" y="337"/>
                </a:lnTo>
                <a:close/>
              </a:path>
            </a:pathLst>
          </a:custGeom>
          <a:solidFill>
            <a:srgbClr val="8E65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>
              <a:latin typeface="Arial Black" panose="020B0A04020102020204" pitchFamily="34" charset="0"/>
              <a:ea typeface="Bebas" charset="0"/>
              <a:cs typeface="Bebas" charset="0"/>
            </a:endParaRPr>
          </a:p>
        </p:txBody>
      </p:sp>
      <p:sp>
        <p:nvSpPr>
          <p:cNvPr id="124" name="Freeform 101">
            <a:extLst>
              <a:ext uri="{FF2B5EF4-FFF2-40B4-BE49-F238E27FC236}">
                <a16:creationId xmlns:a16="http://schemas.microsoft.com/office/drawing/2014/main" id="{78B23B40-A5F6-49D7-B0E9-675BFCACE396}"/>
              </a:ext>
            </a:extLst>
          </p:cNvPr>
          <p:cNvSpPr>
            <a:spLocks/>
          </p:cNvSpPr>
          <p:nvPr/>
        </p:nvSpPr>
        <p:spPr bwMode="auto">
          <a:xfrm>
            <a:off x="379282" y="2709846"/>
            <a:ext cx="410435" cy="474679"/>
          </a:xfrm>
          <a:custGeom>
            <a:avLst/>
            <a:gdLst>
              <a:gd name="T0" fmla="*/ 1448 w 1448"/>
              <a:gd name="T1" fmla="*/ 2364 h 2364"/>
              <a:gd name="T2" fmla="*/ 1448 w 1448"/>
              <a:gd name="T3" fmla="*/ 2364 h 2364"/>
              <a:gd name="T4" fmla="*/ 0 w 1448"/>
              <a:gd name="T5" fmla="*/ 1934 h 2364"/>
              <a:gd name="T6" fmla="*/ 0 w 1448"/>
              <a:gd name="T7" fmla="*/ 0 h 2364"/>
              <a:gd name="T8" fmla="*/ 1448 w 1448"/>
              <a:gd name="T9" fmla="*/ 429 h 2364"/>
              <a:gd name="T10" fmla="*/ 1448 w 1448"/>
              <a:gd name="T11" fmla="*/ 2364 h 2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48" h="2364">
                <a:moveTo>
                  <a:pt x="1448" y="2364"/>
                </a:moveTo>
                <a:lnTo>
                  <a:pt x="1448" y="2364"/>
                </a:lnTo>
                <a:lnTo>
                  <a:pt x="0" y="1934"/>
                </a:lnTo>
                <a:lnTo>
                  <a:pt x="0" y="0"/>
                </a:lnTo>
                <a:lnTo>
                  <a:pt x="1448" y="429"/>
                </a:lnTo>
                <a:lnTo>
                  <a:pt x="1448" y="2364"/>
                </a:lnTo>
                <a:close/>
              </a:path>
            </a:pathLst>
          </a:custGeom>
          <a:solidFill>
            <a:srgbClr val="FFB4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>
              <a:latin typeface="Arial Black" panose="020B0A04020102020204" pitchFamily="34" charset="0"/>
              <a:ea typeface="Bebas" charset="0"/>
              <a:cs typeface="Bebas" charset="0"/>
            </a:endParaRPr>
          </a:p>
        </p:txBody>
      </p:sp>
      <p:sp>
        <p:nvSpPr>
          <p:cNvPr id="129" name="Freeform 83">
            <a:extLst>
              <a:ext uri="{FF2B5EF4-FFF2-40B4-BE49-F238E27FC236}">
                <a16:creationId xmlns:a16="http://schemas.microsoft.com/office/drawing/2014/main" id="{8AAD89CD-D9FB-4B79-9D31-E7210EA5F4C7}"/>
              </a:ext>
            </a:extLst>
          </p:cNvPr>
          <p:cNvSpPr>
            <a:spLocks/>
          </p:cNvSpPr>
          <p:nvPr/>
        </p:nvSpPr>
        <p:spPr bwMode="auto">
          <a:xfrm>
            <a:off x="1036884" y="2266246"/>
            <a:ext cx="163267" cy="68271"/>
          </a:xfrm>
          <a:custGeom>
            <a:avLst/>
            <a:gdLst>
              <a:gd name="T0" fmla="*/ 0 w 574"/>
              <a:gd name="T1" fmla="*/ 337 h 337"/>
              <a:gd name="T2" fmla="*/ 0 w 574"/>
              <a:gd name="T3" fmla="*/ 0 h 337"/>
              <a:gd name="T4" fmla="*/ 574 w 574"/>
              <a:gd name="T5" fmla="*/ 166 h 337"/>
              <a:gd name="T6" fmla="*/ 0 w 574"/>
              <a:gd name="T7" fmla="*/ 337 h 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74" h="337">
                <a:moveTo>
                  <a:pt x="0" y="337"/>
                </a:moveTo>
                <a:lnTo>
                  <a:pt x="0" y="0"/>
                </a:lnTo>
                <a:lnTo>
                  <a:pt x="574" y="166"/>
                </a:lnTo>
                <a:lnTo>
                  <a:pt x="0" y="337"/>
                </a:lnTo>
                <a:close/>
              </a:path>
            </a:pathLst>
          </a:custGeom>
          <a:solidFill>
            <a:srgbClr val="003C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>
              <a:latin typeface="Arial Black" panose="020B0A04020102020204" pitchFamily="34" charset="0"/>
            </a:endParaRPr>
          </a:p>
        </p:txBody>
      </p:sp>
      <p:sp>
        <p:nvSpPr>
          <p:cNvPr id="130" name="Freeform 84">
            <a:extLst>
              <a:ext uri="{FF2B5EF4-FFF2-40B4-BE49-F238E27FC236}">
                <a16:creationId xmlns:a16="http://schemas.microsoft.com/office/drawing/2014/main" id="{F0DB88E1-532F-4D15-9370-2AC269A25300}"/>
              </a:ext>
            </a:extLst>
          </p:cNvPr>
          <p:cNvSpPr>
            <a:spLocks/>
          </p:cNvSpPr>
          <p:nvPr/>
        </p:nvSpPr>
        <p:spPr bwMode="auto">
          <a:xfrm>
            <a:off x="379282" y="2266246"/>
            <a:ext cx="163267" cy="68271"/>
          </a:xfrm>
          <a:custGeom>
            <a:avLst/>
            <a:gdLst>
              <a:gd name="T0" fmla="*/ 574 w 574"/>
              <a:gd name="T1" fmla="*/ 337 h 337"/>
              <a:gd name="T2" fmla="*/ 0 w 574"/>
              <a:gd name="T3" fmla="*/ 166 h 337"/>
              <a:gd name="T4" fmla="*/ 574 w 574"/>
              <a:gd name="T5" fmla="*/ 0 h 337"/>
              <a:gd name="T6" fmla="*/ 574 w 574"/>
              <a:gd name="T7" fmla="*/ 337 h 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74" h="337">
                <a:moveTo>
                  <a:pt x="574" y="337"/>
                </a:moveTo>
                <a:lnTo>
                  <a:pt x="0" y="166"/>
                </a:lnTo>
                <a:lnTo>
                  <a:pt x="574" y="0"/>
                </a:lnTo>
                <a:lnTo>
                  <a:pt x="574" y="337"/>
                </a:lnTo>
                <a:close/>
              </a:path>
            </a:pathLst>
          </a:custGeom>
          <a:solidFill>
            <a:srgbClr val="003C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>
              <a:latin typeface="Arial Black" panose="020B0A04020102020204" pitchFamily="34" charset="0"/>
              <a:ea typeface="Bebas" charset="0"/>
              <a:cs typeface="Bebas" charset="0"/>
            </a:endParaRPr>
          </a:p>
        </p:txBody>
      </p:sp>
      <p:sp>
        <p:nvSpPr>
          <p:cNvPr id="133" name="Freeform 94">
            <a:extLst>
              <a:ext uri="{FF2B5EF4-FFF2-40B4-BE49-F238E27FC236}">
                <a16:creationId xmlns:a16="http://schemas.microsoft.com/office/drawing/2014/main" id="{6D7126DA-5176-471E-99E5-957146AB7A4C}"/>
              </a:ext>
            </a:extLst>
          </p:cNvPr>
          <p:cNvSpPr>
            <a:spLocks/>
          </p:cNvSpPr>
          <p:nvPr/>
        </p:nvSpPr>
        <p:spPr bwMode="auto">
          <a:xfrm>
            <a:off x="542549" y="1091145"/>
            <a:ext cx="247168" cy="223284"/>
          </a:xfrm>
          <a:custGeom>
            <a:avLst/>
            <a:gdLst>
              <a:gd name="T0" fmla="*/ 874 w 874"/>
              <a:gd name="T1" fmla="*/ 1110 h 1110"/>
              <a:gd name="T2" fmla="*/ 0 w 874"/>
              <a:gd name="T3" fmla="*/ 851 h 1110"/>
              <a:gd name="T4" fmla="*/ 0 w 874"/>
              <a:gd name="T5" fmla="*/ 0 h 1110"/>
              <a:gd name="T6" fmla="*/ 874 w 874"/>
              <a:gd name="T7" fmla="*/ 260 h 1110"/>
              <a:gd name="T8" fmla="*/ 874 w 874"/>
              <a:gd name="T9" fmla="*/ 1110 h 1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4" h="1110">
                <a:moveTo>
                  <a:pt x="874" y="1110"/>
                </a:moveTo>
                <a:lnTo>
                  <a:pt x="0" y="851"/>
                </a:lnTo>
                <a:lnTo>
                  <a:pt x="0" y="0"/>
                </a:lnTo>
                <a:lnTo>
                  <a:pt x="874" y="260"/>
                </a:lnTo>
                <a:lnTo>
                  <a:pt x="874" y="1110"/>
                </a:lnTo>
                <a:close/>
              </a:path>
            </a:pathLst>
          </a:custGeom>
          <a:solidFill>
            <a:srgbClr val="DFE6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>
              <a:latin typeface="Arial Black" panose="020B0A04020102020204" pitchFamily="34" charset="0"/>
              <a:ea typeface="Bebas" charset="0"/>
              <a:cs typeface="Bebas" charset="0"/>
            </a:endParaRP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993B25A6-549D-4C14-A050-CB4514E02E3D}"/>
              </a:ext>
            </a:extLst>
          </p:cNvPr>
          <p:cNvSpPr txBox="1"/>
          <p:nvPr/>
        </p:nvSpPr>
        <p:spPr>
          <a:xfrm>
            <a:off x="323099" y="1261757"/>
            <a:ext cx="557033" cy="415498"/>
          </a:xfrm>
          <a:prstGeom prst="rect">
            <a:avLst/>
          </a:prstGeom>
        </p:spPr>
        <p:txBody>
          <a:bodyPr wrap="square" anchor="ctr">
            <a:spAutoFit/>
            <a:scene3d>
              <a:camera prst="perspectiveHeroicExtremeLeftFacing">
                <a:rot lat="1200000" lon="2358725" rev="0"/>
              </a:camera>
              <a:lightRig rig="threePt" dir="t"/>
            </a:scene3d>
          </a:bodyPr>
          <a:lstStyle>
            <a:defPPr>
              <a:defRPr lang="en-US"/>
            </a:defPPr>
            <a:lvl1pPr algn="ctr"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en-US" sz="2100" dirty="0">
                <a:latin typeface="Arial Black" panose="020B0A04020102020204" pitchFamily="34" charset="0"/>
                <a:ea typeface="Bebas" charset="0"/>
                <a:cs typeface="Bebas" charset="0"/>
              </a:rPr>
              <a:t>01</a:t>
            </a:r>
          </a:p>
        </p:txBody>
      </p:sp>
      <p:sp>
        <p:nvSpPr>
          <p:cNvPr id="123" name="Freeform 100">
            <a:extLst>
              <a:ext uri="{FF2B5EF4-FFF2-40B4-BE49-F238E27FC236}">
                <a16:creationId xmlns:a16="http://schemas.microsoft.com/office/drawing/2014/main" id="{95EE3519-C6D6-40D9-9428-698F650C3217}"/>
              </a:ext>
            </a:extLst>
          </p:cNvPr>
          <p:cNvSpPr>
            <a:spLocks/>
          </p:cNvSpPr>
          <p:nvPr/>
        </p:nvSpPr>
        <p:spPr bwMode="auto">
          <a:xfrm>
            <a:off x="390711" y="2702226"/>
            <a:ext cx="820869" cy="474679"/>
          </a:xfrm>
          <a:custGeom>
            <a:avLst/>
            <a:gdLst>
              <a:gd name="T0" fmla="*/ 0 w 2896"/>
              <a:gd name="T1" fmla="*/ 1934 h 2364"/>
              <a:gd name="T2" fmla="*/ 1448 w 2896"/>
              <a:gd name="T3" fmla="*/ 2364 h 2364"/>
              <a:gd name="T4" fmla="*/ 2896 w 2896"/>
              <a:gd name="T5" fmla="*/ 1934 h 2364"/>
              <a:gd name="T6" fmla="*/ 2896 w 2896"/>
              <a:gd name="T7" fmla="*/ 0 h 2364"/>
              <a:gd name="T8" fmla="*/ 1448 w 2896"/>
              <a:gd name="T9" fmla="*/ 429 h 2364"/>
              <a:gd name="T10" fmla="*/ 0 w 2896"/>
              <a:gd name="T11" fmla="*/ 0 h 2364"/>
              <a:gd name="T12" fmla="*/ 0 w 2896"/>
              <a:gd name="T13" fmla="*/ 1934 h 2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96" h="2364">
                <a:moveTo>
                  <a:pt x="0" y="1934"/>
                </a:moveTo>
                <a:lnTo>
                  <a:pt x="1448" y="2364"/>
                </a:lnTo>
                <a:lnTo>
                  <a:pt x="2896" y="1934"/>
                </a:lnTo>
                <a:lnTo>
                  <a:pt x="2896" y="0"/>
                </a:lnTo>
                <a:lnTo>
                  <a:pt x="1448" y="429"/>
                </a:lnTo>
                <a:lnTo>
                  <a:pt x="0" y="0"/>
                </a:lnTo>
                <a:lnTo>
                  <a:pt x="0" y="1934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>
              <a:latin typeface="Arial Black" panose="020B0A04020102020204" pitchFamily="34" charset="0"/>
            </a:endParaRPr>
          </a:p>
        </p:txBody>
      </p:sp>
      <p:sp>
        <p:nvSpPr>
          <p:cNvPr id="139" name="Freeform 88">
            <a:extLst>
              <a:ext uri="{FF2B5EF4-FFF2-40B4-BE49-F238E27FC236}">
                <a16:creationId xmlns:a16="http://schemas.microsoft.com/office/drawing/2014/main" id="{B271FBA5-1137-427B-8EBA-774A3B676F5C}"/>
              </a:ext>
            </a:extLst>
          </p:cNvPr>
          <p:cNvSpPr>
            <a:spLocks/>
          </p:cNvSpPr>
          <p:nvPr/>
        </p:nvSpPr>
        <p:spPr bwMode="auto">
          <a:xfrm>
            <a:off x="401841" y="3412215"/>
            <a:ext cx="163267" cy="68271"/>
          </a:xfrm>
          <a:custGeom>
            <a:avLst/>
            <a:gdLst>
              <a:gd name="T0" fmla="*/ 574 w 574"/>
              <a:gd name="T1" fmla="*/ 337 h 337"/>
              <a:gd name="T2" fmla="*/ 0 w 574"/>
              <a:gd name="T3" fmla="*/ 167 h 337"/>
              <a:gd name="T4" fmla="*/ 574 w 574"/>
              <a:gd name="T5" fmla="*/ 0 h 337"/>
              <a:gd name="T6" fmla="*/ 574 w 574"/>
              <a:gd name="T7" fmla="*/ 337 h 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74" h="337">
                <a:moveTo>
                  <a:pt x="574" y="337"/>
                </a:moveTo>
                <a:lnTo>
                  <a:pt x="0" y="167"/>
                </a:lnTo>
                <a:lnTo>
                  <a:pt x="574" y="0"/>
                </a:lnTo>
                <a:lnTo>
                  <a:pt x="574" y="337"/>
                </a:lnTo>
                <a:close/>
              </a:path>
            </a:pathLst>
          </a:custGeom>
          <a:solidFill>
            <a:srgbClr val="3482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>
              <a:latin typeface="Arial Black" panose="020B0A04020102020204" pitchFamily="34" charset="0"/>
              <a:ea typeface="Bebas" charset="0"/>
              <a:cs typeface="Bebas" charset="0"/>
            </a:endParaRPr>
          </a:p>
        </p:txBody>
      </p:sp>
      <p:sp>
        <p:nvSpPr>
          <p:cNvPr id="140" name="Freeform 96">
            <a:extLst>
              <a:ext uri="{FF2B5EF4-FFF2-40B4-BE49-F238E27FC236}">
                <a16:creationId xmlns:a16="http://schemas.microsoft.com/office/drawing/2014/main" id="{50EE7BE8-39E1-4C54-AC11-CEBA7C4E350D}"/>
              </a:ext>
            </a:extLst>
          </p:cNvPr>
          <p:cNvSpPr>
            <a:spLocks/>
          </p:cNvSpPr>
          <p:nvPr/>
        </p:nvSpPr>
        <p:spPr bwMode="auto">
          <a:xfrm>
            <a:off x="401841" y="3445948"/>
            <a:ext cx="820869" cy="474679"/>
          </a:xfrm>
          <a:custGeom>
            <a:avLst/>
            <a:gdLst>
              <a:gd name="T0" fmla="*/ 0 w 2896"/>
              <a:gd name="T1" fmla="*/ 1934 h 2365"/>
              <a:gd name="T2" fmla="*/ 1448 w 2896"/>
              <a:gd name="T3" fmla="*/ 2365 h 2365"/>
              <a:gd name="T4" fmla="*/ 2896 w 2896"/>
              <a:gd name="T5" fmla="*/ 1934 h 2365"/>
              <a:gd name="T6" fmla="*/ 2896 w 2896"/>
              <a:gd name="T7" fmla="*/ 0 h 2365"/>
              <a:gd name="T8" fmla="*/ 1448 w 2896"/>
              <a:gd name="T9" fmla="*/ 429 h 2365"/>
              <a:gd name="T10" fmla="*/ 0 w 2896"/>
              <a:gd name="T11" fmla="*/ 0 h 2365"/>
              <a:gd name="T12" fmla="*/ 0 w 2896"/>
              <a:gd name="T13" fmla="*/ 1934 h 2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96" h="2365">
                <a:moveTo>
                  <a:pt x="0" y="1934"/>
                </a:moveTo>
                <a:lnTo>
                  <a:pt x="1448" y="2365"/>
                </a:lnTo>
                <a:lnTo>
                  <a:pt x="2896" y="1934"/>
                </a:lnTo>
                <a:lnTo>
                  <a:pt x="2896" y="0"/>
                </a:lnTo>
                <a:lnTo>
                  <a:pt x="1448" y="429"/>
                </a:lnTo>
                <a:lnTo>
                  <a:pt x="0" y="0"/>
                </a:lnTo>
                <a:lnTo>
                  <a:pt x="0" y="1934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 dirty="0">
              <a:latin typeface="Arial Black" panose="020B0A04020102020204" pitchFamily="34" charset="0"/>
            </a:endParaRPr>
          </a:p>
        </p:txBody>
      </p:sp>
      <p:sp>
        <p:nvSpPr>
          <p:cNvPr id="141" name="Freeform 97">
            <a:extLst>
              <a:ext uri="{FF2B5EF4-FFF2-40B4-BE49-F238E27FC236}">
                <a16:creationId xmlns:a16="http://schemas.microsoft.com/office/drawing/2014/main" id="{3EC55BA6-9B3D-4B07-9554-1E41BA93302B}"/>
              </a:ext>
            </a:extLst>
          </p:cNvPr>
          <p:cNvSpPr>
            <a:spLocks/>
          </p:cNvSpPr>
          <p:nvPr/>
        </p:nvSpPr>
        <p:spPr bwMode="auto">
          <a:xfrm>
            <a:off x="401841" y="3445948"/>
            <a:ext cx="410435" cy="474679"/>
          </a:xfrm>
          <a:custGeom>
            <a:avLst/>
            <a:gdLst>
              <a:gd name="T0" fmla="*/ 1448 w 1448"/>
              <a:gd name="T1" fmla="*/ 2365 h 2365"/>
              <a:gd name="T2" fmla="*/ 1448 w 1448"/>
              <a:gd name="T3" fmla="*/ 2365 h 2365"/>
              <a:gd name="T4" fmla="*/ 574 w 1448"/>
              <a:gd name="T5" fmla="*/ 2105 h 2365"/>
              <a:gd name="T6" fmla="*/ 0 w 1448"/>
              <a:gd name="T7" fmla="*/ 1934 h 2365"/>
              <a:gd name="T8" fmla="*/ 0 w 1448"/>
              <a:gd name="T9" fmla="*/ 0 h 2365"/>
              <a:gd name="T10" fmla="*/ 1448 w 1448"/>
              <a:gd name="T11" fmla="*/ 429 h 2365"/>
              <a:gd name="T12" fmla="*/ 1448 w 1448"/>
              <a:gd name="T13" fmla="*/ 2365 h 2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8" h="2365">
                <a:moveTo>
                  <a:pt x="1448" y="2365"/>
                </a:moveTo>
                <a:lnTo>
                  <a:pt x="1448" y="2365"/>
                </a:lnTo>
                <a:lnTo>
                  <a:pt x="574" y="2105"/>
                </a:lnTo>
                <a:lnTo>
                  <a:pt x="0" y="1934"/>
                </a:lnTo>
                <a:lnTo>
                  <a:pt x="0" y="0"/>
                </a:lnTo>
                <a:lnTo>
                  <a:pt x="1448" y="429"/>
                </a:lnTo>
                <a:lnTo>
                  <a:pt x="1448" y="2365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>
              <a:latin typeface="Arial Black" panose="020B0A04020102020204" pitchFamily="34" charset="0"/>
              <a:ea typeface="Bebas" charset="0"/>
              <a:cs typeface="Bebas" charset="0"/>
            </a:endParaRPr>
          </a:p>
        </p:txBody>
      </p:sp>
      <p:sp>
        <p:nvSpPr>
          <p:cNvPr id="142" name="Freeform 87">
            <a:extLst>
              <a:ext uri="{FF2B5EF4-FFF2-40B4-BE49-F238E27FC236}">
                <a16:creationId xmlns:a16="http://schemas.microsoft.com/office/drawing/2014/main" id="{F11B9C02-3BD2-4945-9010-76A98B1B3CEA}"/>
              </a:ext>
            </a:extLst>
          </p:cNvPr>
          <p:cNvSpPr>
            <a:spLocks/>
          </p:cNvSpPr>
          <p:nvPr/>
        </p:nvSpPr>
        <p:spPr bwMode="auto">
          <a:xfrm>
            <a:off x="1059444" y="3412215"/>
            <a:ext cx="163267" cy="68271"/>
          </a:xfrm>
          <a:custGeom>
            <a:avLst/>
            <a:gdLst>
              <a:gd name="T0" fmla="*/ 0 w 574"/>
              <a:gd name="T1" fmla="*/ 337 h 337"/>
              <a:gd name="T2" fmla="*/ 0 w 574"/>
              <a:gd name="T3" fmla="*/ 0 h 337"/>
              <a:gd name="T4" fmla="*/ 574 w 574"/>
              <a:gd name="T5" fmla="*/ 167 h 337"/>
              <a:gd name="T6" fmla="*/ 0 w 574"/>
              <a:gd name="T7" fmla="*/ 337 h 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74" h="337">
                <a:moveTo>
                  <a:pt x="0" y="337"/>
                </a:moveTo>
                <a:lnTo>
                  <a:pt x="0" y="0"/>
                </a:lnTo>
                <a:lnTo>
                  <a:pt x="574" y="167"/>
                </a:lnTo>
                <a:lnTo>
                  <a:pt x="0" y="337"/>
                </a:lnTo>
                <a:close/>
              </a:path>
            </a:pathLst>
          </a:custGeom>
          <a:solidFill>
            <a:srgbClr val="3482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>
              <a:latin typeface="Arial Black" panose="020B0A04020102020204" pitchFamily="34" charset="0"/>
            </a:endParaRP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E996FC3C-5623-4463-B033-7F1B11FCB6A5}"/>
              </a:ext>
            </a:extLst>
          </p:cNvPr>
          <p:cNvSpPr txBox="1"/>
          <p:nvPr/>
        </p:nvSpPr>
        <p:spPr>
          <a:xfrm>
            <a:off x="340235" y="3492807"/>
            <a:ext cx="594954" cy="415498"/>
          </a:xfrm>
          <a:prstGeom prst="rect">
            <a:avLst/>
          </a:prstGeom>
        </p:spPr>
        <p:txBody>
          <a:bodyPr wrap="square" anchor="ctr">
            <a:spAutoFit/>
            <a:scene3d>
              <a:camera prst="perspectiveHeroicExtremeLeftFacing">
                <a:rot lat="1200000" lon="2358725" rev="0"/>
              </a:camera>
              <a:lightRig rig="threePt" dir="t"/>
            </a:scene3d>
          </a:bodyPr>
          <a:lstStyle>
            <a:defPPr>
              <a:defRPr lang="en-US"/>
            </a:defPPr>
            <a:lvl1pPr algn="ctr"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en-US" sz="2100" dirty="0">
                <a:latin typeface="Arial Black" panose="020B0A04020102020204" pitchFamily="34" charset="0"/>
                <a:ea typeface="Bebas" charset="0"/>
                <a:cs typeface="Bebas" charset="0"/>
              </a:rPr>
              <a:t>03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1F8B6F3E-B31D-4959-8516-EB516654D083}"/>
              </a:ext>
            </a:extLst>
          </p:cNvPr>
          <p:cNvSpPr/>
          <p:nvPr/>
        </p:nvSpPr>
        <p:spPr>
          <a:xfrm>
            <a:off x="1361873" y="2695550"/>
            <a:ext cx="102283" cy="33657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25">
              <a:solidFill>
                <a:srgbClr val="254209"/>
              </a:solidFill>
              <a:latin typeface="Arial Black" panose="020B0A04020102020204" pitchFamily="34" charset="0"/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34B7A57B-56BB-4CD5-8B96-2A499FA1710B}"/>
              </a:ext>
            </a:extLst>
          </p:cNvPr>
          <p:cNvSpPr/>
          <p:nvPr/>
        </p:nvSpPr>
        <p:spPr>
          <a:xfrm>
            <a:off x="1346965" y="3480760"/>
            <a:ext cx="102283" cy="336575"/>
          </a:xfrm>
          <a:prstGeom prst="rect">
            <a:avLst/>
          </a:prstGeom>
          <a:solidFill>
            <a:srgbClr val="4AB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25">
              <a:solidFill>
                <a:srgbClr val="254209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0358A65-63EB-4E80-B28A-412760E070ED}"/>
              </a:ext>
            </a:extLst>
          </p:cNvPr>
          <p:cNvSpPr/>
          <p:nvPr/>
        </p:nvSpPr>
        <p:spPr>
          <a:xfrm>
            <a:off x="1545828" y="1245027"/>
            <a:ext cx="638001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350"/>
              </a:spcAft>
            </a:pPr>
            <a:r>
              <a:rPr lang="en-ID" sz="2100" b="1" dirty="0">
                <a:latin typeface="Arial Black" panose="020B0A04020102020204" pitchFamily="34" charset="0"/>
              </a:rPr>
              <a:t>PENDAHULUAN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0D11CC6D-4700-4595-99D5-31389C33D583}"/>
              </a:ext>
            </a:extLst>
          </p:cNvPr>
          <p:cNvSpPr/>
          <p:nvPr/>
        </p:nvSpPr>
        <p:spPr>
          <a:xfrm>
            <a:off x="1570007" y="2651125"/>
            <a:ext cx="726919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350"/>
              </a:spcAft>
            </a:pPr>
            <a:r>
              <a:rPr lang="en-ID" sz="2100" b="1" dirty="0">
                <a:latin typeface="Arial Black" panose="020B0A04020102020204" pitchFamily="34" charset="0"/>
              </a:rPr>
              <a:t>HASIL MONITORING STOK PANGAN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525C16A3-BFA1-485A-A129-3E0FA590B5A4}"/>
              </a:ext>
            </a:extLst>
          </p:cNvPr>
          <p:cNvSpPr/>
          <p:nvPr/>
        </p:nvSpPr>
        <p:spPr>
          <a:xfrm>
            <a:off x="1553446" y="3401254"/>
            <a:ext cx="714097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350"/>
              </a:spcAft>
            </a:pPr>
            <a:r>
              <a:rPr lang="en-ID" sz="2100" b="1" dirty="0">
                <a:latin typeface="Arial Black" panose="020B0A04020102020204" pitchFamily="34" charset="0"/>
              </a:rPr>
              <a:t>EVALUASI PELAKSANAAN MONITORING STOK</a:t>
            </a:r>
          </a:p>
        </p:txBody>
      </p:sp>
      <p:sp>
        <p:nvSpPr>
          <p:cNvPr id="31" name="Slide Number Placeholder 59"/>
          <p:cNvSpPr txBox="1">
            <a:spLocks/>
          </p:cNvSpPr>
          <p:nvPr/>
        </p:nvSpPr>
        <p:spPr>
          <a:xfrm>
            <a:off x="3392556" y="4676084"/>
            <a:ext cx="2103120" cy="27699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>
                <a:solidFill>
                  <a:schemeClr val="bg1"/>
                </a:solidFill>
              </a:rPr>
              <a:t>2</a:t>
            </a:r>
            <a:endParaRPr lang="id-ID" sz="1400" dirty="0">
              <a:solidFill>
                <a:schemeClr val="bg1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31947" y="1812925"/>
            <a:ext cx="877053" cy="585946"/>
            <a:chOff x="331947" y="2188947"/>
            <a:chExt cx="877053" cy="585946"/>
          </a:xfrm>
        </p:grpSpPr>
        <p:sp>
          <p:nvSpPr>
            <p:cNvPr id="33" name="Freeform 74">
              <a:extLst>
                <a:ext uri="{FF2B5EF4-FFF2-40B4-BE49-F238E27FC236}">
                  <a16:creationId xmlns:a16="http://schemas.microsoft.com/office/drawing/2014/main" id="{83BDF921-5B6D-4F5B-82D0-BDDE1C7934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131" y="2188947"/>
              <a:ext cx="820869" cy="171077"/>
            </a:xfrm>
            <a:custGeom>
              <a:avLst/>
              <a:gdLst>
                <a:gd name="T0" fmla="*/ 2896 w 2896"/>
                <a:gd name="T1" fmla="*/ 421 h 850"/>
                <a:gd name="T2" fmla="*/ 1448 w 2896"/>
                <a:gd name="T3" fmla="*/ 0 h 850"/>
                <a:gd name="T4" fmla="*/ 0 w 2896"/>
                <a:gd name="T5" fmla="*/ 421 h 850"/>
                <a:gd name="T6" fmla="*/ 1448 w 2896"/>
                <a:gd name="T7" fmla="*/ 850 h 850"/>
                <a:gd name="T8" fmla="*/ 2896 w 2896"/>
                <a:gd name="T9" fmla="*/ 421 h 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6" h="850">
                  <a:moveTo>
                    <a:pt x="2896" y="421"/>
                  </a:moveTo>
                  <a:lnTo>
                    <a:pt x="1448" y="0"/>
                  </a:lnTo>
                  <a:lnTo>
                    <a:pt x="0" y="421"/>
                  </a:lnTo>
                  <a:lnTo>
                    <a:pt x="1448" y="850"/>
                  </a:lnTo>
                  <a:lnTo>
                    <a:pt x="2896" y="421"/>
                  </a:lnTo>
                  <a:close/>
                </a:path>
              </a:pathLst>
            </a:custGeom>
            <a:solidFill>
              <a:srgbClr val="F9AB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50">
                <a:latin typeface="Arial Black" panose="020B0A04020102020204" pitchFamily="34" charset="0"/>
              </a:endParaRPr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331947" y="2300214"/>
              <a:ext cx="877052" cy="474679"/>
              <a:chOff x="323098" y="2328846"/>
              <a:chExt cx="877052" cy="474679"/>
            </a:xfrm>
          </p:grpSpPr>
          <p:sp>
            <p:nvSpPr>
              <p:cNvPr id="35" name="Freeform 100">
                <a:extLst>
                  <a:ext uri="{FF2B5EF4-FFF2-40B4-BE49-F238E27FC236}">
                    <a16:creationId xmlns:a16="http://schemas.microsoft.com/office/drawing/2014/main" id="{95EE3519-C6D6-40D9-9428-698F650C32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281" y="2328846"/>
                <a:ext cx="820869" cy="474679"/>
              </a:xfrm>
              <a:custGeom>
                <a:avLst/>
                <a:gdLst>
                  <a:gd name="T0" fmla="*/ 0 w 2896"/>
                  <a:gd name="T1" fmla="*/ 1934 h 2364"/>
                  <a:gd name="T2" fmla="*/ 1448 w 2896"/>
                  <a:gd name="T3" fmla="*/ 2364 h 2364"/>
                  <a:gd name="T4" fmla="*/ 2896 w 2896"/>
                  <a:gd name="T5" fmla="*/ 1934 h 2364"/>
                  <a:gd name="T6" fmla="*/ 2896 w 2896"/>
                  <a:gd name="T7" fmla="*/ 0 h 2364"/>
                  <a:gd name="T8" fmla="*/ 1448 w 2896"/>
                  <a:gd name="T9" fmla="*/ 429 h 2364"/>
                  <a:gd name="T10" fmla="*/ 0 w 2896"/>
                  <a:gd name="T11" fmla="*/ 0 h 2364"/>
                  <a:gd name="T12" fmla="*/ 0 w 2896"/>
                  <a:gd name="T13" fmla="*/ 1934 h 2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96" h="2364">
                    <a:moveTo>
                      <a:pt x="0" y="1934"/>
                    </a:moveTo>
                    <a:lnTo>
                      <a:pt x="1448" y="2364"/>
                    </a:lnTo>
                    <a:lnTo>
                      <a:pt x="2896" y="1934"/>
                    </a:lnTo>
                    <a:lnTo>
                      <a:pt x="2896" y="0"/>
                    </a:lnTo>
                    <a:lnTo>
                      <a:pt x="1448" y="429"/>
                    </a:lnTo>
                    <a:lnTo>
                      <a:pt x="0" y="0"/>
                    </a:lnTo>
                    <a:lnTo>
                      <a:pt x="0" y="1934"/>
                    </a:lnTo>
                    <a:close/>
                  </a:path>
                </a:pathLst>
              </a:custGeom>
              <a:solidFill>
                <a:srgbClr val="E6A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>
                  <a:latin typeface="Arial Black" panose="020B0A04020102020204" pitchFamily="34" charset="0"/>
                </a:endParaRP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3BAD00D-46FC-4A75-9AFE-97AA3DA4AD4C}"/>
                  </a:ext>
                </a:extLst>
              </p:cNvPr>
              <p:cNvSpPr txBox="1"/>
              <p:nvPr/>
            </p:nvSpPr>
            <p:spPr>
              <a:xfrm>
                <a:off x="323098" y="2333158"/>
                <a:ext cx="552064" cy="415498"/>
              </a:xfrm>
              <a:prstGeom prst="rect">
                <a:avLst/>
              </a:prstGeom>
            </p:spPr>
            <p:txBody>
              <a:bodyPr wrap="square" anchor="ctr">
                <a:spAutoFit/>
                <a:scene3d>
                  <a:camera prst="perspectiveHeroicExtremeLeftFacing">
                    <a:rot lat="1200000" lon="2358725" rev="0"/>
                  </a:camera>
                  <a:lightRig rig="threePt" dir="t"/>
                </a:scene3d>
              </a:bodyPr>
              <a:lstStyle>
                <a:defPPr>
                  <a:defRPr lang="en-US"/>
                </a:defPPr>
                <a:lvl1pPr algn="ctr">
                  <a:defRPr sz="36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Open Sans Extrabold" panose="020B0906030804020204" pitchFamily="34" charset="0"/>
                    <a:ea typeface="Open Sans Extrabold" panose="020B0906030804020204" pitchFamily="34" charset="0"/>
                    <a:cs typeface="Open Sans Extrabold" panose="020B0906030804020204" pitchFamily="34" charset="0"/>
                  </a:defRPr>
                </a:lvl1pPr>
              </a:lstStyle>
              <a:p>
                <a:r>
                  <a:rPr lang="en-US" sz="2100" dirty="0">
                    <a:latin typeface="Arial Black" panose="020B0A04020102020204" pitchFamily="34" charset="0"/>
                    <a:ea typeface="Bebas" charset="0"/>
                    <a:cs typeface="Bebas" charset="0"/>
                  </a:rPr>
                  <a:t>02</a:t>
                </a:r>
              </a:p>
            </p:txBody>
          </p:sp>
        </p:grpSp>
      </p:grpSp>
      <p:sp>
        <p:nvSpPr>
          <p:cNvPr id="38" name="Freeform 74">
            <a:extLst>
              <a:ext uri="{FF2B5EF4-FFF2-40B4-BE49-F238E27FC236}">
                <a16:creationId xmlns:a16="http://schemas.microsoft.com/office/drawing/2014/main" id="{83BDF921-5B6D-4F5B-82D0-BDDE1C7934CB}"/>
              </a:ext>
            </a:extLst>
          </p:cNvPr>
          <p:cNvSpPr>
            <a:spLocks/>
          </p:cNvSpPr>
          <p:nvPr/>
        </p:nvSpPr>
        <p:spPr bwMode="auto">
          <a:xfrm>
            <a:off x="371487" y="2610047"/>
            <a:ext cx="820869" cy="171077"/>
          </a:xfrm>
          <a:custGeom>
            <a:avLst/>
            <a:gdLst>
              <a:gd name="T0" fmla="*/ 2896 w 2896"/>
              <a:gd name="T1" fmla="*/ 421 h 850"/>
              <a:gd name="T2" fmla="*/ 1448 w 2896"/>
              <a:gd name="T3" fmla="*/ 0 h 850"/>
              <a:gd name="T4" fmla="*/ 0 w 2896"/>
              <a:gd name="T5" fmla="*/ 421 h 850"/>
              <a:gd name="T6" fmla="*/ 1448 w 2896"/>
              <a:gd name="T7" fmla="*/ 850 h 850"/>
              <a:gd name="T8" fmla="*/ 2896 w 2896"/>
              <a:gd name="T9" fmla="*/ 421 h 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6" h="850">
                <a:moveTo>
                  <a:pt x="2896" y="421"/>
                </a:moveTo>
                <a:lnTo>
                  <a:pt x="1448" y="0"/>
                </a:lnTo>
                <a:lnTo>
                  <a:pt x="0" y="421"/>
                </a:lnTo>
                <a:lnTo>
                  <a:pt x="1448" y="850"/>
                </a:lnTo>
                <a:lnTo>
                  <a:pt x="2896" y="421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>
              <a:latin typeface="Arial Black" panose="020B0A04020102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F8B6F3E-B31D-4959-8516-EB516654D083}"/>
              </a:ext>
            </a:extLst>
          </p:cNvPr>
          <p:cNvSpPr/>
          <p:nvPr/>
        </p:nvSpPr>
        <p:spPr>
          <a:xfrm>
            <a:off x="1345931" y="1932406"/>
            <a:ext cx="102283" cy="3365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25">
              <a:solidFill>
                <a:srgbClr val="254209"/>
              </a:solidFill>
              <a:latin typeface="Arial Black" panose="020B0A040201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0358A65-63EB-4E80-B28A-412760E070ED}"/>
              </a:ext>
            </a:extLst>
          </p:cNvPr>
          <p:cNvSpPr/>
          <p:nvPr/>
        </p:nvSpPr>
        <p:spPr>
          <a:xfrm>
            <a:off x="1531620" y="1889144"/>
            <a:ext cx="645621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350"/>
              </a:spcAft>
            </a:pPr>
            <a:r>
              <a:rPr lang="en-ID" sz="2100" b="1" dirty="0">
                <a:latin typeface="Arial Black" panose="020B0A04020102020204" pitchFamily="34" charset="0"/>
              </a:rPr>
              <a:t>SAMPEL KOMODITAS PANGAN STRATEGIS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3BAD00D-46FC-4A75-9AFE-97AA3DA4AD4C}"/>
              </a:ext>
            </a:extLst>
          </p:cNvPr>
          <p:cNvSpPr txBox="1"/>
          <p:nvPr/>
        </p:nvSpPr>
        <p:spPr>
          <a:xfrm>
            <a:off x="369416" y="2695585"/>
            <a:ext cx="565773" cy="415498"/>
          </a:xfrm>
          <a:prstGeom prst="rect">
            <a:avLst/>
          </a:prstGeom>
        </p:spPr>
        <p:txBody>
          <a:bodyPr wrap="square" anchor="ctr">
            <a:spAutoFit/>
            <a:scene3d>
              <a:camera prst="perspectiveHeroicExtremeLeftFacing">
                <a:rot lat="1200000" lon="2358725" rev="0"/>
              </a:camera>
              <a:lightRig rig="threePt" dir="t"/>
            </a:scene3d>
          </a:bodyPr>
          <a:lstStyle>
            <a:defPPr>
              <a:defRPr lang="en-US"/>
            </a:defPPr>
            <a:lvl1pPr algn="ctr"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en-US" sz="2100" dirty="0">
                <a:latin typeface="Arial Black" panose="020B0A04020102020204" pitchFamily="34" charset="0"/>
                <a:ea typeface="Bebas" charset="0"/>
                <a:cs typeface="Bebas" charset="0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853206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: Diagonal Corners Rounded 29">
            <a:extLst>
              <a:ext uri="{FF2B5EF4-FFF2-40B4-BE49-F238E27FC236}">
                <a16:creationId xmlns:a16="http://schemas.microsoft.com/office/drawing/2014/main" id="{E7612C8E-5492-41E0-8B5F-75BA5F3A98A1}"/>
              </a:ext>
            </a:extLst>
          </p:cNvPr>
          <p:cNvSpPr/>
          <p:nvPr/>
        </p:nvSpPr>
        <p:spPr>
          <a:xfrm>
            <a:off x="118581" y="47625"/>
            <a:ext cx="8873019" cy="622300"/>
          </a:xfrm>
          <a:prstGeom prst="round2DiagRect">
            <a:avLst>
              <a:gd name="adj1" fmla="val 50000"/>
              <a:gd name="adj2" fmla="val 0"/>
            </a:avLst>
          </a:prstGeom>
          <a:noFill/>
          <a:ln w="28575">
            <a:noFill/>
          </a:ln>
          <a:effectLst>
            <a:outerShdw blurRad="63500" dist="762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14350" indent="-514350" eaLnBrk="1" fontAlgn="auto" hangingPunct="1">
              <a:spcBef>
                <a:spcPts val="0"/>
              </a:spcBef>
              <a:spcAft>
                <a:spcPts val="0"/>
              </a:spcAft>
              <a:buAutoNum type="romanUcPeriod"/>
              <a:defRPr/>
            </a:pPr>
            <a:r>
              <a:rPr lang="en-US" sz="2400" dirty="0">
                <a:ln w="0"/>
                <a:solidFill>
                  <a:schemeClr val="tx1"/>
                </a:solidFill>
                <a:latin typeface="Arial Black" panose="020B0A04020102020204" pitchFamily="34" charset="0"/>
                <a:ea typeface="Eurostile" charset="0"/>
                <a:cs typeface="Eurostile" charset="0"/>
              </a:rPr>
              <a:t>PENDAHULUAN</a:t>
            </a:r>
          </a:p>
        </p:txBody>
      </p:sp>
      <p:sp>
        <p:nvSpPr>
          <p:cNvPr id="82" name="Slide Number Placeholder 59"/>
          <p:cNvSpPr txBox="1">
            <a:spLocks/>
          </p:cNvSpPr>
          <p:nvPr/>
        </p:nvSpPr>
        <p:spPr>
          <a:xfrm>
            <a:off x="3392556" y="4676084"/>
            <a:ext cx="2103120" cy="27699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>
                <a:solidFill>
                  <a:schemeClr val="bg1"/>
                </a:solidFill>
              </a:rPr>
              <a:t>3</a:t>
            </a:r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33400" y="669925"/>
            <a:ext cx="8305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Monitoring </a:t>
            </a:r>
            <a:r>
              <a:rPr lang="en-US" sz="2400" b="1" dirty="0" err="1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Stok</a:t>
            </a:r>
            <a:r>
              <a:rPr lang="en-US" sz="24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Pangan</a:t>
            </a:r>
            <a:r>
              <a:rPr lang="en-US" sz="24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Strategis</a:t>
            </a:r>
            <a:r>
              <a:rPr lang="en-US" sz="24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>
                <a:solidFill>
                  <a:srgbClr val="00B050"/>
                </a:solidFill>
              </a:rPr>
              <a:t>:</a:t>
            </a:r>
          </a:p>
          <a:p>
            <a:r>
              <a:rPr lang="en-US" sz="2400" dirty="0" err="1"/>
              <a:t>Kegiatan</a:t>
            </a:r>
            <a:r>
              <a:rPr lang="en-US" sz="2400" dirty="0"/>
              <a:t> </a:t>
            </a:r>
            <a:r>
              <a:rPr lang="en-US" sz="2400" dirty="0" err="1"/>
              <a:t>pengumpulan</a:t>
            </a:r>
            <a:r>
              <a:rPr lang="en-US" sz="2400" dirty="0"/>
              <a:t> data </a:t>
            </a:r>
            <a:r>
              <a:rPr lang="en-US" sz="2400" dirty="0" err="1"/>
              <a:t>stok</a:t>
            </a:r>
            <a:r>
              <a:rPr lang="en-US" sz="2400" dirty="0"/>
              <a:t> </a:t>
            </a:r>
            <a:r>
              <a:rPr lang="en-US" sz="2400" dirty="0" err="1"/>
              <a:t>pangan</a:t>
            </a:r>
            <a:r>
              <a:rPr lang="en-US" sz="2400" dirty="0"/>
              <a:t> (</a:t>
            </a:r>
            <a:r>
              <a:rPr lang="en-US" sz="2400" dirty="0" err="1"/>
              <a:t>Beras</a:t>
            </a:r>
            <a:r>
              <a:rPr lang="en-US" sz="2400" dirty="0"/>
              <a:t>,  Cabe, </a:t>
            </a:r>
            <a:r>
              <a:rPr lang="en-US" sz="2400" dirty="0" err="1"/>
              <a:t>Telur</a:t>
            </a:r>
            <a:r>
              <a:rPr lang="en-US" sz="2400" dirty="0"/>
              <a:t> </a:t>
            </a:r>
            <a:r>
              <a:rPr lang="en-US" sz="2400" dirty="0" err="1"/>
              <a:t>Ayam</a:t>
            </a:r>
            <a:r>
              <a:rPr lang="en-US" sz="2400" dirty="0"/>
              <a:t> dan </a:t>
            </a:r>
            <a:r>
              <a:rPr lang="en-US" sz="2400" dirty="0" err="1"/>
              <a:t>Daging</a:t>
            </a:r>
            <a:r>
              <a:rPr lang="en-US" sz="2400" dirty="0"/>
              <a:t> </a:t>
            </a:r>
            <a:r>
              <a:rPr lang="en-US" sz="2400" dirty="0" err="1"/>
              <a:t>Ayam</a:t>
            </a:r>
            <a:r>
              <a:rPr lang="en-US" sz="2400" dirty="0"/>
              <a:t>)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sampel</a:t>
            </a:r>
            <a:r>
              <a:rPr lang="en-US" sz="2400" dirty="0"/>
              <a:t> yang </a:t>
            </a:r>
            <a:r>
              <a:rPr lang="en-US" sz="2400" dirty="0" err="1"/>
              <a:t>telah</a:t>
            </a:r>
            <a:r>
              <a:rPr lang="en-US" sz="2400" dirty="0"/>
              <a:t> </a:t>
            </a:r>
            <a:r>
              <a:rPr lang="en-US" sz="2400" dirty="0" err="1"/>
              <a:t>ditetapkan</a:t>
            </a:r>
            <a:r>
              <a:rPr lang="en-US" sz="2400" dirty="0"/>
              <a:t>  dan </a:t>
            </a:r>
            <a:r>
              <a:rPr lang="en-US" sz="2400" dirty="0" err="1"/>
              <a:t>diolah</a:t>
            </a:r>
            <a:r>
              <a:rPr lang="en-US" sz="2400" dirty="0"/>
              <a:t> </a:t>
            </a:r>
            <a:r>
              <a:rPr lang="en-US" sz="2400" dirty="0" err="1"/>
              <a:t>menghasilkan</a:t>
            </a:r>
            <a:r>
              <a:rPr lang="en-US" sz="2400" dirty="0"/>
              <a:t> data </a:t>
            </a:r>
            <a:r>
              <a:rPr lang="en-US" sz="2400" dirty="0" err="1"/>
              <a:t>stok</a:t>
            </a:r>
            <a:r>
              <a:rPr lang="en-US" sz="2400" dirty="0"/>
              <a:t> </a:t>
            </a:r>
            <a:r>
              <a:rPr lang="en-US" sz="2400" dirty="0" err="1"/>
              <a:t>pangan</a:t>
            </a:r>
            <a:r>
              <a:rPr lang="en-US" sz="2400" dirty="0"/>
              <a:t> </a:t>
            </a:r>
            <a:r>
              <a:rPr lang="en-US" sz="2400" dirty="0" err="1"/>
              <a:t>nasional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berkala</a:t>
            </a:r>
            <a:r>
              <a:rPr lang="en-US" sz="2400" dirty="0"/>
              <a:t> (</a:t>
            </a:r>
            <a:r>
              <a:rPr lang="en-US" sz="2400" dirty="0" err="1"/>
              <a:t>mingguan</a:t>
            </a:r>
            <a:r>
              <a:rPr lang="en-US" sz="2400" dirty="0"/>
              <a:t>). </a:t>
            </a:r>
          </a:p>
          <a:p>
            <a:r>
              <a:rPr lang="en-US" sz="2400" dirty="0"/>
              <a:t> 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516490" y="2803525"/>
            <a:ext cx="8322710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Tujuan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:</a:t>
            </a:r>
          </a:p>
          <a:p>
            <a:endParaRPr lang="en-US" sz="400" dirty="0"/>
          </a:p>
          <a:p>
            <a:r>
              <a:rPr lang="en-US" sz="2400" dirty="0" err="1"/>
              <a:t>Menyediakan</a:t>
            </a:r>
            <a:r>
              <a:rPr lang="en-US" sz="2400" dirty="0"/>
              <a:t> data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informasi</a:t>
            </a:r>
            <a:r>
              <a:rPr lang="en-US" sz="2400" dirty="0"/>
              <a:t> </a:t>
            </a:r>
            <a:r>
              <a:rPr lang="en-US" sz="2400" dirty="0" err="1"/>
              <a:t>stok</a:t>
            </a:r>
            <a:r>
              <a:rPr lang="en-US" sz="2400" dirty="0"/>
              <a:t> </a:t>
            </a:r>
            <a:r>
              <a:rPr lang="en-US" sz="2400" dirty="0" err="1"/>
              <a:t>pangan</a:t>
            </a:r>
            <a:r>
              <a:rPr lang="en-US" sz="2400" dirty="0"/>
              <a:t> </a:t>
            </a:r>
            <a:r>
              <a:rPr lang="en-US" sz="2400" dirty="0" err="1"/>
              <a:t>bagi</a:t>
            </a:r>
            <a:r>
              <a:rPr lang="en-US" sz="2400" dirty="0"/>
              <a:t> </a:t>
            </a:r>
            <a:r>
              <a:rPr lang="en-US" sz="2400" dirty="0" err="1"/>
              <a:t>pimpinan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bahan</a:t>
            </a:r>
            <a:r>
              <a:rPr lang="en-US" sz="2400" dirty="0"/>
              <a:t> </a:t>
            </a:r>
            <a:r>
              <a:rPr lang="en-US" sz="2400" dirty="0" err="1"/>
              <a:t>kebijakan</a:t>
            </a:r>
            <a:r>
              <a:rPr lang="en-US" sz="2400" dirty="0"/>
              <a:t> </a:t>
            </a:r>
            <a:r>
              <a:rPr lang="en-US" sz="2400" dirty="0" err="1"/>
              <a:t>melakukan</a:t>
            </a:r>
            <a:r>
              <a:rPr lang="en-US" sz="2400" dirty="0"/>
              <a:t> </a:t>
            </a:r>
            <a:r>
              <a:rPr lang="en-US" sz="2400" dirty="0" err="1"/>
              <a:t>intervensi</a:t>
            </a:r>
            <a:r>
              <a:rPr lang="en-US" sz="2400" dirty="0"/>
              <a:t> </a:t>
            </a:r>
            <a:r>
              <a:rPr lang="en-US" sz="2400" dirty="0" err="1"/>
              <a:t>distribusi</a:t>
            </a:r>
            <a:r>
              <a:rPr lang="en-US" sz="2400" dirty="0"/>
              <a:t> </a:t>
            </a:r>
            <a:r>
              <a:rPr lang="en-US" sz="2400" dirty="0" err="1"/>
              <a:t>pangan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daerah</a:t>
            </a:r>
            <a:r>
              <a:rPr lang="en-US" sz="2400" dirty="0"/>
              <a:t> </a:t>
            </a:r>
            <a:r>
              <a:rPr lang="en-US" sz="2400" dirty="0" err="1"/>
              <a:t>defisit</a:t>
            </a:r>
            <a:r>
              <a:rPr lang="en-US" sz="2400" dirty="0"/>
              <a:t> </a:t>
            </a:r>
            <a:r>
              <a:rPr lang="en-US" sz="2400" dirty="0" err="1"/>
              <a:t>pangan</a:t>
            </a:r>
            <a:r>
              <a:rPr lang="en-US" sz="2400" dirty="0"/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2982774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8F938F6-E195-43D4-9683-0FEC1659F5F7}"/>
              </a:ext>
            </a:extLst>
          </p:cNvPr>
          <p:cNvSpPr/>
          <p:nvPr/>
        </p:nvSpPr>
        <p:spPr>
          <a:xfrm>
            <a:off x="330481" y="971517"/>
            <a:ext cx="45463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d-ID" sz="2000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Eurostile" charset="0"/>
                <a:cs typeface="Eurostile" charset="0"/>
              </a:rPr>
              <a:t>7 Komoditas Simonstok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Eurostile" charset="0"/>
                <a:cs typeface="Eurostile" charset="0"/>
              </a:rPr>
              <a:t> (2020)</a:t>
            </a:r>
            <a:r>
              <a:rPr lang="id-ID" sz="2000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Eurostile" charset="0"/>
                <a:cs typeface="Eurostile" charset="0"/>
              </a:rPr>
              <a:t> </a:t>
            </a:r>
            <a:endParaRPr lang="fi-FI" sz="2000" b="1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ea typeface="Eurostile" charset="0"/>
              <a:cs typeface="Eurostile" charset="0"/>
            </a:endParaRPr>
          </a:p>
        </p:txBody>
      </p:sp>
      <p:sp>
        <p:nvSpPr>
          <p:cNvPr id="58" name="Rectangle: Diagonal Corners Rounded 29">
            <a:extLst>
              <a:ext uri="{FF2B5EF4-FFF2-40B4-BE49-F238E27FC236}">
                <a16:creationId xmlns:a16="http://schemas.microsoft.com/office/drawing/2014/main" id="{E7612C8E-5492-41E0-8B5F-75BA5F3A98A1}"/>
              </a:ext>
            </a:extLst>
          </p:cNvPr>
          <p:cNvSpPr/>
          <p:nvPr/>
        </p:nvSpPr>
        <p:spPr>
          <a:xfrm>
            <a:off x="118581" y="7970"/>
            <a:ext cx="8873019" cy="622300"/>
          </a:xfrm>
          <a:prstGeom prst="round2DiagRect">
            <a:avLst>
              <a:gd name="adj1" fmla="val 50000"/>
              <a:gd name="adj2" fmla="val 0"/>
            </a:avLst>
          </a:prstGeom>
          <a:noFill/>
          <a:ln w="28575">
            <a:noFill/>
          </a:ln>
          <a:effectLst>
            <a:outerShdw blurRad="63500" dist="762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400" dirty="0">
                <a:ln w="0"/>
                <a:solidFill>
                  <a:schemeClr val="tx1"/>
                </a:solidFill>
                <a:latin typeface="Arial Black" panose="020B0A04020102020204" pitchFamily="34" charset="0"/>
                <a:ea typeface="Eurostile" charset="0"/>
                <a:cs typeface="Eurostile" charset="0"/>
              </a:rPr>
              <a:t>I</a:t>
            </a:r>
            <a:r>
              <a:rPr lang="en-US" sz="2400" dirty="0">
                <a:ln w="0"/>
                <a:solidFill>
                  <a:schemeClr val="tx1"/>
                </a:solidFill>
                <a:latin typeface="Arial Black" panose="020B0A04020102020204" pitchFamily="34" charset="0"/>
                <a:ea typeface="Eurostile" charset="0"/>
                <a:cs typeface="Eurostile" charset="0"/>
              </a:rPr>
              <a:t>I. MONITORING STOK PANGAN</a:t>
            </a:r>
            <a:r>
              <a:rPr lang="id-ID" sz="2400" dirty="0">
                <a:ln w="0"/>
                <a:solidFill>
                  <a:schemeClr val="tx1"/>
                </a:solidFill>
                <a:latin typeface="Arial Black" panose="020B0A04020102020204" pitchFamily="34" charset="0"/>
                <a:ea typeface="Eurostile" charset="0"/>
                <a:cs typeface="Eurostile" charset="0"/>
              </a:rPr>
              <a:t> STRATEGIS </a:t>
            </a:r>
            <a:endParaRPr lang="fi-FI" sz="2400" dirty="0">
              <a:ln w="0"/>
              <a:solidFill>
                <a:schemeClr val="tx1"/>
              </a:solidFill>
              <a:latin typeface="Arial Black" panose="020B0A04020102020204" pitchFamily="34" charset="0"/>
              <a:ea typeface="Eurostile" charset="0"/>
              <a:cs typeface="Eurostile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429547" y="1474346"/>
            <a:ext cx="4336000" cy="2830503"/>
            <a:chOff x="40416" y="1344622"/>
            <a:chExt cx="4531584" cy="2991031"/>
          </a:xfrm>
        </p:grpSpPr>
        <p:grpSp>
          <p:nvGrpSpPr>
            <p:cNvPr id="55" name="Group 54"/>
            <p:cNvGrpSpPr/>
            <p:nvPr/>
          </p:nvGrpSpPr>
          <p:grpSpPr>
            <a:xfrm>
              <a:off x="1331527" y="2724044"/>
              <a:ext cx="986135" cy="1451081"/>
              <a:chOff x="6875683" y="1213525"/>
              <a:chExt cx="1286841" cy="1734930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5C9B5FEA-31B7-476A-8B4F-479D4CD83391}"/>
                  </a:ext>
                </a:extLst>
              </p:cNvPr>
              <p:cNvGrpSpPr/>
              <p:nvPr/>
            </p:nvGrpSpPr>
            <p:grpSpPr>
              <a:xfrm>
                <a:off x="6875683" y="1213525"/>
                <a:ext cx="1286841" cy="1286840"/>
                <a:chOff x="1497156" y="4634511"/>
                <a:chExt cx="1057204" cy="1057204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AD79C7A8-727B-4F96-BB7E-455FF7AE332B}"/>
                    </a:ext>
                  </a:extLst>
                </p:cNvPr>
                <p:cNvGrpSpPr/>
                <p:nvPr/>
              </p:nvGrpSpPr>
              <p:grpSpPr>
                <a:xfrm>
                  <a:off x="1497156" y="4634511"/>
                  <a:ext cx="1057204" cy="1057204"/>
                  <a:chOff x="2566815" y="1200265"/>
                  <a:chExt cx="1782618" cy="1782618"/>
                </a:xfrm>
              </p:grpSpPr>
              <p:sp>
                <p:nvSpPr>
                  <p:cNvPr id="31" name="Oval 30">
                    <a:extLst>
                      <a:ext uri="{FF2B5EF4-FFF2-40B4-BE49-F238E27FC236}">
                        <a16:creationId xmlns:a16="http://schemas.microsoft.com/office/drawing/2014/main" id="{CBDE73E8-E2CC-45D2-A43E-9EE6D96A3537}"/>
                      </a:ext>
                    </a:extLst>
                  </p:cNvPr>
                  <p:cNvSpPr/>
                  <p:nvPr/>
                </p:nvSpPr>
                <p:spPr>
                  <a:xfrm>
                    <a:off x="2566815" y="1200265"/>
                    <a:ext cx="1782618" cy="1782618"/>
                  </a:xfrm>
                  <a:prstGeom prst="ellipse">
                    <a:avLst/>
                  </a:prstGeom>
                  <a:solidFill>
                    <a:srgbClr val="E6DED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/>
                  </a:p>
                </p:txBody>
              </p:sp>
              <p:sp>
                <p:nvSpPr>
                  <p:cNvPr id="32" name="Oval 31">
                    <a:extLst>
                      <a:ext uri="{FF2B5EF4-FFF2-40B4-BE49-F238E27FC236}">
                        <a16:creationId xmlns:a16="http://schemas.microsoft.com/office/drawing/2014/main" id="{B6CEAC99-49C2-42AB-8851-90168B7D2500}"/>
                      </a:ext>
                    </a:extLst>
                  </p:cNvPr>
                  <p:cNvSpPr/>
                  <p:nvPr/>
                </p:nvSpPr>
                <p:spPr>
                  <a:xfrm>
                    <a:off x="2788256" y="1421706"/>
                    <a:ext cx="1339736" cy="1339736"/>
                  </a:xfrm>
                  <a:prstGeom prst="ellipse">
                    <a:avLst/>
                  </a:prstGeom>
                  <a:solidFill>
                    <a:srgbClr val="92D050"/>
                  </a:solidFill>
                  <a:ln w="38100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/>
                  </a:p>
                </p:txBody>
              </p:sp>
            </p:grp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3C75D5A7-50D0-4622-A38F-8B8EF328DD8A}"/>
                    </a:ext>
                  </a:extLst>
                </p:cNvPr>
                <p:cNvSpPr txBox="1"/>
                <p:nvPr/>
              </p:nvSpPr>
              <p:spPr>
                <a:xfrm>
                  <a:off x="1580323" y="4984202"/>
                  <a:ext cx="938010" cy="4534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b="1" dirty="0" err="1">
                      <a:solidFill>
                        <a:schemeClr val="bg1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Bawang</a:t>
                  </a:r>
                  <a:r>
                    <a:rPr lang="en-US" sz="1200" b="1" dirty="0">
                      <a:solidFill>
                        <a:schemeClr val="bg1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 Merah</a:t>
                  </a:r>
                </a:p>
              </p:txBody>
            </p:sp>
          </p:grpSp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F2ED8905-753D-47B5-BEDD-F29FCE1DDD2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092079" y="2111330"/>
                <a:ext cx="892160" cy="837125"/>
              </a:xfrm>
              <a:prstGeom prst="rect">
                <a:avLst/>
              </a:prstGeom>
              <a:effectLst>
                <a:glow rad="101600">
                  <a:schemeClr val="bg1">
                    <a:alpha val="40000"/>
                  </a:schemeClr>
                </a:glow>
              </a:effectLst>
            </p:spPr>
          </p:pic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3452B06C-A071-4BC2-9E16-4019F769D6C2}"/>
                </a:ext>
              </a:extLst>
            </p:cNvPr>
            <p:cNvGrpSpPr/>
            <p:nvPr/>
          </p:nvGrpSpPr>
          <p:grpSpPr>
            <a:xfrm>
              <a:off x="1824594" y="1348650"/>
              <a:ext cx="974376" cy="1165339"/>
              <a:chOff x="5994993" y="1112040"/>
              <a:chExt cx="1715788" cy="2137458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48068EE0-F374-4853-A432-C7FAB5BAFFD2}"/>
                  </a:ext>
                </a:extLst>
              </p:cNvPr>
              <p:cNvGrpSpPr/>
              <p:nvPr/>
            </p:nvGrpSpPr>
            <p:grpSpPr>
              <a:xfrm>
                <a:off x="5994993" y="1112040"/>
                <a:ext cx="1715788" cy="1715787"/>
                <a:chOff x="1497156" y="4634511"/>
                <a:chExt cx="1057204" cy="1057204"/>
              </a:xfrm>
            </p:grpSpPr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27D24295-99FC-49A8-80FD-0156E53287C6}"/>
                    </a:ext>
                  </a:extLst>
                </p:cNvPr>
                <p:cNvGrpSpPr/>
                <p:nvPr/>
              </p:nvGrpSpPr>
              <p:grpSpPr>
                <a:xfrm>
                  <a:off x="1497156" y="4634511"/>
                  <a:ext cx="1057204" cy="1057204"/>
                  <a:chOff x="2566815" y="1200265"/>
                  <a:chExt cx="1782618" cy="1782618"/>
                </a:xfrm>
              </p:grpSpPr>
              <p:sp>
                <p:nvSpPr>
                  <p:cNvPr id="26" name="Oval 25">
                    <a:extLst>
                      <a:ext uri="{FF2B5EF4-FFF2-40B4-BE49-F238E27FC236}">
                        <a16:creationId xmlns:a16="http://schemas.microsoft.com/office/drawing/2014/main" id="{3EE27E21-78AD-4BF2-9935-BD6445052F6C}"/>
                      </a:ext>
                    </a:extLst>
                  </p:cNvPr>
                  <p:cNvSpPr/>
                  <p:nvPr/>
                </p:nvSpPr>
                <p:spPr>
                  <a:xfrm>
                    <a:off x="2566815" y="1200265"/>
                    <a:ext cx="1782618" cy="1782618"/>
                  </a:xfrm>
                  <a:prstGeom prst="ellipse">
                    <a:avLst/>
                  </a:prstGeom>
                  <a:solidFill>
                    <a:srgbClr val="E6DED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/>
                  </a:p>
                </p:txBody>
              </p:sp>
              <p:sp>
                <p:nvSpPr>
                  <p:cNvPr id="27" name="Oval 26">
                    <a:extLst>
                      <a:ext uri="{FF2B5EF4-FFF2-40B4-BE49-F238E27FC236}">
                        <a16:creationId xmlns:a16="http://schemas.microsoft.com/office/drawing/2014/main" id="{774E7CB6-D571-4F85-BBD9-21F6A9F7F57F}"/>
                      </a:ext>
                    </a:extLst>
                  </p:cNvPr>
                  <p:cNvSpPr/>
                  <p:nvPr/>
                </p:nvSpPr>
                <p:spPr>
                  <a:xfrm>
                    <a:off x="2788256" y="1421706"/>
                    <a:ext cx="1339736" cy="1339736"/>
                  </a:xfrm>
                  <a:prstGeom prst="ellipse">
                    <a:avLst/>
                  </a:prstGeom>
                  <a:solidFill>
                    <a:srgbClr val="92D050"/>
                  </a:solidFill>
                  <a:ln w="38100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/>
                  </a:p>
                </p:txBody>
              </p:sp>
            </p:grp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3094FAB1-41C6-4004-8749-74BD0577895F}"/>
                    </a:ext>
                  </a:extLst>
                </p:cNvPr>
                <p:cNvSpPr txBox="1"/>
                <p:nvPr/>
              </p:nvSpPr>
              <p:spPr>
                <a:xfrm>
                  <a:off x="1563792" y="4950254"/>
                  <a:ext cx="897171" cy="3130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b="1" dirty="0" err="1">
                      <a:solidFill>
                        <a:schemeClr val="bg1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Jagung</a:t>
                  </a:r>
                  <a:endParaRPr lang="en-US" sz="1200" b="1" dirty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p:grpSp>
          <p:pic>
            <p:nvPicPr>
              <p:cNvPr id="49" name="Picture 48">
                <a:extLst>
                  <a:ext uri="{FF2B5EF4-FFF2-40B4-BE49-F238E27FC236}">
                    <a16:creationId xmlns:a16="http://schemas.microsoft.com/office/drawing/2014/main" id="{CCA62BE3-F3F5-4143-82C7-A7A059B7DD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741622">
                <a:off x="6296121" y="2194173"/>
                <a:ext cx="1162807" cy="947843"/>
              </a:xfrm>
              <a:prstGeom prst="rect">
                <a:avLst/>
              </a:prstGeom>
              <a:effectLst>
                <a:glow rad="127000">
                  <a:schemeClr val="bg1">
                    <a:alpha val="40000"/>
                  </a:schemeClr>
                </a:glow>
              </a:effectLst>
            </p:spPr>
          </p:pic>
        </p:grpSp>
        <p:grpSp>
          <p:nvGrpSpPr>
            <p:cNvPr id="12" name="Group 11"/>
            <p:cNvGrpSpPr/>
            <p:nvPr/>
          </p:nvGrpSpPr>
          <p:grpSpPr>
            <a:xfrm>
              <a:off x="3500994" y="1442494"/>
              <a:ext cx="994806" cy="1437231"/>
              <a:chOff x="2600105" y="2429694"/>
              <a:chExt cx="1195906" cy="1652917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F1B010BD-8E2A-47FA-A2B7-1BCC0BAD9B5A}"/>
                  </a:ext>
                </a:extLst>
              </p:cNvPr>
              <p:cNvGrpSpPr/>
              <p:nvPr/>
            </p:nvGrpSpPr>
            <p:grpSpPr>
              <a:xfrm>
                <a:off x="2640707" y="2429694"/>
                <a:ext cx="1155304" cy="1119517"/>
                <a:chOff x="1497156" y="4634511"/>
                <a:chExt cx="1057204" cy="1057204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2C6495BA-0D9C-4585-B341-8400F1FC943F}"/>
                    </a:ext>
                  </a:extLst>
                </p:cNvPr>
                <p:cNvGrpSpPr/>
                <p:nvPr/>
              </p:nvGrpSpPr>
              <p:grpSpPr>
                <a:xfrm>
                  <a:off x="1497156" y="4634511"/>
                  <a:ext cx="1057204" cy="1057204"/>
                  <a:chOff x="2566815" y="1200265"/>
                  <a:chExt cx="1782618" cy="1782618"/>
                </a:xfrm>
              </p:grpSpPr>
              <p:sp>
                <p:nvSpPr>
                  <p:cNvPr id="16" name="Oval 15">
                    <a:extLst>
                      <a:ext uri="{FF2B5EF4-FFF2-40B4-BE49-F238E27FC236}">
                        <a16:creationId xmlns:a16="http://schemas.microsoft.com/office/drawing/2014/main" id="{26E71A5E-2A3F-42B7-873A-EF58A1055021}"/>
                      </a:ext>
                    </a:extLst>
                  </p:cNvPr>
                  <p:cNvSpPr/>
                  <p:nvPr/>
                </p:nvSpPr>
                <p:spPr>
                  <a:xfrm>
                    <a:off x="2566815" y="1200265"/>
                    <a:ext cx="1782618" cy="1782618"/>
                  </a:xfrm>
                  <a:prstGeom prst="ellipse">
                    <a:avLst/>
                  </a:prstGeom>
                  <a:solidFill>
                    <a:srgbClr val="E6DED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/>
                  </a:p>
                </p:txBody>
              </p:sp>
              <p:sp>
                <p:nvSpPr>
                  <p:cNvPr id="17" name="Oval 16">
                    <a:extLst>
                      <a:ext uri="{FF2B5EF4-FFF2-40B4-BE49-F238E27FC236}">
                        <a16:creationId xmlns:a16="http://schemas.microsoft.com/office/drawing/2014/main" id="{1DB8A50A-BE93-4A22-957E-F5074B38F251}"/>
                      </a:ext>
                    </a:extLst>
                  </p:cNvPr>
                  <p:cNvSpPr/>
                  <p:nvPr/>
                </p:nvSpPr>
                <p:spPr>
                  <a:xfrm>
                    <a:off x="2788256" y="1421706"/>
                    <a:ext cx="1339736" cy="1339736"/>
                  </a:xfrm>
                  <a:prstGeom prst="ellipse">
                    <a:avLst/>
                  </a:prstGeom>
                  <a:solidFill>
                    <a:srgbClr val="92D050"/>
                  </a:solidFill>
                  <a:ln w="38100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/>
                  </a:p>
                </p:txBody>
              </p:sp>
            </p:grp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484235EA-1B1B-489D-9776-9301AB7DA72C}"/>
                    </a:ext>
                  </a:extLst>
                </p:cNvPr>
                <p:cNvSpPr txBox="1"/>
                <p:nvPr/>
              </p:nvSpPr>
              <p:spPr>
                <a:xfrm>
                  <a:off x="1628483" y="4950254"/>
                  <a:ext cx="794547" cy="4359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b="1" dirty="0" err="1">
                      <a:solidFill>
                        <a:schemeClr val="bg1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Cabai</a:t>
                  </a:r>
                  <a:r>
                    <a:rPr lang="en-US" sz="1200" b="1" dirty="0">
                      <a:solidFill>
                        <a:schemeClr val="bg1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 </a:t>
                  </a:r>
                  <a:r>
                    <a:rPr lang="en-US" sz="1200" b="1" dirty="0" err="1">
                      <a:solidFill>
                        <a:schemeClr val="bg1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Rawit</a:t>
                  </a:r>
                  <a:endParaRPr lang="en-US" sz="1200" b="1" dirty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p:grpSp>
          <p:pic>
            <p:nvPicPr>
              <p:cNvPr id="52" name="Picture 51">
                <a:extLst>
                  <a:ext uri="{FF2B5EF4-FFF2-40B4-BE49-F238E27FC236}">
                    <a16:creationId xmlns:a16="http://schemas.microsoft.com/office/drawing/2014/main" id="{EF63EFFB-F54D-42E3-99AF-D6244AE20FE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10000" b="90000" l="10000" r="90000">
                            <a14:backgroundMark x1="26400" y1="60800" x2="22300" y2="63600"/>
                            <a14:backgroundMark x1="29200" y1="58500" x2="28900" y2="62500"/>
                            <a14:backgroundMark x1="41500" y1="63600" x2="40700" y2="70900"/>
                            <a14:backgroundMark x1="48800" y1="61000" x2="50900" y2="68000"/>
                            <a14:backgroundMark x1="49500" y1="58300" x2="49900" y2="60800"/>
                            <a14:backgroundMark x1="61500" y1="63100" x2="68300" y2="65900"/>
                            <a14:backgroundMark x1="68200" y1="54600" x2="72800" y2="55800"/>
                            <a14:backgroundMark x1="44300" y1="37100" x2="44300" y2="32400"/>
                            <a14:backgroundMark x1="60700" y1="36500" x2="65000" y2="34500"/>
                            <a14:backgroundMark x1="19800" y1="55200" x2="18700" y2="57400"/>
                            <a14:backgroundMark x1="59900" y1="62400" x2="64100" y2="64700"/>
                            <a14:backgroundMark x1="67700" y1="53600" x2="70800" y2="56600"/>
                            <a14:backgroundMark x1="29500" y1="32400" x2="28600" y2="32000"/>
                            <a14:backgroundMark x1="28600" y1="32000" x2="28600" y2="32000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3694" r="11263" b="18472"/>
              <a:stretch/>
            </p:blipFill>
            <p:spPr>
              <a:xfrm>
                <a:off x="2600105" y="3311216"/>
                <a:ext cx="1183602" cy="771395"/>
              </a:xfrm>
              <a:prstGeom prst="rect">
                <a:avLst/>
              </a:prstGeom>
            </p:spPr>
          </p:pic>
        </p:grpSp>
        <p:grpSp>
          <p:nvGrpSpPr>
            <p:cNvPr id="20" name="Group 19"/>
            <p:cNvGrpSpPr/>
            <p:nvPr/>
          </p:nvGrpSpPr>
          <p:grpSpPr>
            <a:xfrm>
              <a:off x="40416" y="2762768"/>
              <a:ext cx="1164536" cy="1572885"/>
              <a:chOff x="40416" y="2762768"/>
              <a:chExt cx="1164536" cy="1572885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B3C5A28C-BEF6-49EE-BB79-4C07803A43A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416" y="3635947"/>
                <a:ext cx="1057609" cy="699706"/>
              </a:xfrm>
              <a:prstGeom prst="rect">
                <a:avLst/>
              </a:prstGeom>
              <a:effectLst>
                <a:glow rad="101600">
                  <a:schemeClr val="bg1">
                    <a:alpha val="40000"/>
                  </a:schemeClr>
                </a:glow>
              </a:effectLst>
            </p:spPr>
          </p:pic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ABC5F014-DA87-4C59-B795-05AE327A0C72}"/>
                  </a:ext>
                </a:extLst>
              </p:cNvPr>
              <p:cNvGrpSpPr/>
              <p:nvPr/>
            </p:nvGrpSpPr>
            <p:grpSpPr>
              <a:xfrm>
                <a:off x="233667" y="2762768"/>
                <a:ext cx="971285" cy="985450"/>
                <a:chOff x="1497156" y="4634511"/>
                <a:chExt cx="1057204" cy="1057204"/>
              </a:xfrm>
            </p:grpSpPr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245927AC-0D6F-4B58-80B8-E74E9FE36E5F}"/>
                    </a:ext>
                  </a:extLst>
                </p:cNvPr>
                <p:cNvGrpSpPr/>
                <p:nvPr/>
              </p:nvGrpSpPr>
              <p:grpSpPr>
                <a:xfrm>
                  <a:off x="1497156" y="4634511"/>
                  <a:ext cx="1057204" cy="1057204"/>
                  <a:chOff x="2566815" y="1200265"/>
                  <a:chExt cx="1782618" cy="1782618"/>
                </a:xfrm>
              </p:grpSpPr>
              <p:sp>
                <p:nvSpPr>
                  <p:cNvPr id="61" name="Oval 60">
                    <a:extLst>
                      <a:ext uri="{FF2B5EF4-FFF2-40B4-BE49-F238E27FC236}">
                        <a16:creationId xmlns:a16="http://schemas.microsoft.com/office/drawing/2014/main" id="{25E4A81A-41D9-4B9F-B255-FB4C48D35624}"/>
                      </a:ext>
                    </a:extLst>
                  </p:cNvPr>
                  <p:cNvSpPr/>
                  <p:nvPr/>
                </p:nvSpPr>
                <p:spPr>
                  <a:xfrm>
                    <a:off x="2566815" y="1200265"/>
                    <a:ext cx="1782618" cy="1782618"/>
                  </a:xfrm>
                  <a:prstGeom prst="ellipse">
                    <a:avLst/>
                  </a:prstGeom>
                  <a:solidFill>
                    <a:srgbClr val="E6DED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62" name="Oval 61">
                    <a:extLst>
                      <a:ext uri="{FF2B5EF4-FFF2-40B4-BE49-F238E27FC236}">
                        <a16:creationId xmlns:a16="http://schemas.microsoft.com/office/drawing/2014/main" id="{154B716B-C165-4137-A7C9-418E127931F0}"/>
                      </a:ext>
                    </a:extLst>
                  </p:cNvPr>
                  <p:cNvSpPr/>
                  <p:nvPr/>
                </p:nvSpPr>
                <p:spPr>
                  <a:xfrm>
                    <a:off x="2788256" y="1421706"/>
                    <a:ext cx="1339736" cy="1339736"/>
                  </a:xfrm>
                  <a:prstGeom prst="ellipse">
                    <a:avLst/>
                  </a:prstGeom>
                  <a:solidFill>
                    <a:srgbClr val="92D050"/>
                  </a:solidFill>
                  <a:ln w="38100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/>
                  </a:p>
                </p:txBody>
              </p:sp>
            </p:grp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D932081D-2D39-42A0-80BB-D0A72B36E905}"/>
                    </a:ext>
                  </a:extLst>
                </p:cNvPr>
                <p:cNvSpPr txBox="1"/>
                <p:nvPr/>
              </p:nvSpPr>
              <p:spPr>
                <a:xfrm>
                  <a:off x="1628483" y="4950254"/>
                  <a:ext cx="794547" cy="4952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id-ID" sz="1200" b="1" dirty="0">
                      <a:solidFill>
                        <a:schemeClr val="bg1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Cabai Besar</a:t>
                  </a:r>
                  <a:endParaRPr lang="en-US" sz="1200" b="1" dirty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p:grpSp>
        </p:grpSp>
        <p:grpSp>
          <p:nvGrpSpPr>
            <p:cNvPr id="18" name="Group 17"/>
            <p:cNvGrpSpPr/>
            <p:nvPr/>
          </p:nvGrpSpPr>
          <p:grpSpPr>
            <a:xfrm>
              <a:off x="3520864" y="2788422"/>
              <a:ext cx="1051136" cy="1386703"/>
              <a:chOff x="7568954" y="2541932"/>
              <a:chExt cx="1270246" cy="1460647"/>
            </a:xfrm>
          </p:grpSpPr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2C2512DA-B7C7-447E-9FD9-2EEFE3C52E41}"/>
                  </a:ext>
                </a:extLst>
              </p:cNvPr>
              <p:cNvGrpSpPr/>
              <p:nvPr/>
            </p:nvGrpSpPr>
            <p:grpSpPr>
              <a:xfrm>
                <a:off x="7568954" y="2541932"/>
                <a:ext cx="1091553" cy="1007279"/>
                <a:chOff x="1497156" y="4634511"/>
                <a:chExt cx="1057204" cy="1057204"/>
              </a:xfrm>
            </p:grpSpPr>
            <p:grpSp>
              <p:nvGrpSpPr>
                <p:cNvPr id="72" name="Group 71">
                  <a:extLst>
                    <a:ext uri="{FF2B5EF4-FFF2-40B4-BE49-F238E27FC236}">
                      <a16:creationId xmlns:a16="http://schemas.microsoft.com/office/drawing/2014/main" id="{31534EE2-956A-406D-9212-2BE1195747F3}"/>
                    </a:ext>
                  </a:extLst>
                </p:cNvPr>
                <p:cNvGrpSpPr/>
                <p:nvPr/>
              </p:nvGrpSpPr>
              <p:grpSpPr>
                <a:xfrm>
                  <a:off x="1497156" y="4634511"/>
                  <a:ext cx="1057204" cy="1057204"/>
                  <a:chOff x="2566815" y="1200265"/>
                  <a:chExt cx="1782618" cy="1782618"/>
                </a:xfrm>
              </p:grpSpPr>
              <p:sp>
                <p:nvSpPr>
                  <p:cNvPr id="74" name="Oval 73">
                    <a:extLst>
                      <a:ext uri="{FF2B5EF4-FFF2-40B4-BE49-F238E27FC236}">
                        <a16:creationId xmlns:a16="http://schemas.microsoft.com/office/drawing/2014/main" id="{C53D25EA-9463-4E64-A698-7FCC8BC761FA}"/>
                      </a:ext>
                    </a:extLst>
                  </p:cNvPr>
                  <p:cNvSpPr/>
                  <p:nvPr/>
                </p:nvSpPr>
                <p:spPr>
                  <a:xfrm>
                    <a:off x="2566815" y="1200265"/>
                    <a:ext cx="1782618" cy="1782618"/>
                  </a:xfrm>
                  <a:prstGeom prst="ellipse">
                    <a:avLst/>
                  </a:prstGeom>
                  <a:solidFill>
                    <a:srgbClr val="E6DED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/>
                  </a:p>
                </p:txBody>
              </p:sp>
              <p:sp>
                <p:nvSpPr>
                  <p:cNvPr id="75" name="Oval 74">
                    <a:extLst>
                      <a:ext uri="{FF2B5EF4-FFF2-40B4-BE49-F238E27FC236}">
                        <a16:creationId xmlns:a16="http://schemas.microsoft.com/office/drawing/2014/main" id="{64103D7C-5657-4B04-BEFD-DF45607D97C0}"/>
                      </a:ext>
                    </a:extLst>
                  </p:cNvPr>
                  <p:cNvSpPr/>
                  <p:nvPr/>
                </p:nvSpPr>
                <p:spPr>
                  <a:xfrm>
                    <a:off x="2788256" y="1421706"/>
                    <a:ext cx="1339736" cy="1339736"/>
                  </a:xfrm>
                  <a:prstGeom prst="ellipse">
                    <a:avLst/>
                  </a:prstGeom>
                  <a:solidFill>
                    <a:srgbClr val="92D050"/>
                  </a:solidFill>
                  <a:ln w="38100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/>
                  </a:p>
                </p:txBody>
              </p:sp>
            </p:grpSp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193A2422-EC7C-42CB-9492-694860331998}"/>
                    </a:ext>
                  </a:extLst>
                </p:cNvPr>
                <p:cNvSpPr txBox="1"/>
                <p:nvPr/>
              </p:nvSpPr>
              <p:spPr>
                <a:xfrm>
                  <a:off x="1580780" y="4853765"/>
                  <a:ext cx="967774" cy="51038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b="1" dirty="0" err="1">
                      <a:solidFill>
                        <a:schemeClr val="bg1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Daging</a:t>
                  </a:r>
                  <a:r>
                    <a:rPr lang="en-US" sz="1200" b="1" dirty="0">
                      <a:solidFill>
                        <a:schemeClr val="bg1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 </a:t>
                  </a:r>
                  <a:r>
                    <a:rPr lang="en-US" sz="1200" b="1" dirty="0" err="1">
                      <a:solidFill>
                        <a:schemeClr val="bg1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Ayam</a:t>
                  </a:r>
                  <a:endParaRPr lang="en-US" sz="1200" b="1" dirty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p:grpSp>
          <p:pic>
            <p:nvPicPr>
              <p:cNvPr id="76" name="Picture 75">
                <a:extLst>
                  <a:ext uri="{FF2B5EF4-FFF2-40B4-BE49-F238E27FC236}">
                    <a16:creationId xmlns:a16="http://schemas.microsoft.com/office/drawing/2014/main" id="{1F6B62B1-6A15-4029-99C6-2F13817A880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706186" y="3274056"/>
                <a:ext cx="1133014" cy="728523"/>
              </a:xfrm>
              <a:prstGeom prst="rect">
                <a:avLst/>
              </a:prstGeom>
              <a:effectLst>
                <a:glow rad="101600">
                  <a:schemeClr val="bg1">
                    <a:alpha val="40000"/>
                  </a:schemeClr>
                </a:glow>
              </a:effectLst>
            </p:spPr>
          </p:pic>
        </p:grpSp>
        <p:grpSp>
          <p:nvGrpSpPr>
            <p:cNvPr id="21" name="Group 20"/>
            <p:cNvGrpSpPr/>
            <p:nvPr/>
          </p:nvGrpSpPr>
          <p:grpSpPr>
            <a:xfrm>
              <a:off x="2496355" y="2765793"/>
              <a:ext cx="934892" cy="1505906"/>
              <a:chOff x="2496355" y="2765793"/>
              <a:chExt cx="934892" cy="1505906"/>
            </a:xfrm>
          </p:grpSpPr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46A1B2C5-B0A3-42D5-8170-F4F9E4CBCB4D}"/>
                  </a:ext>
                </a:extLst>
              </p:cNvPr>
              <p:cNvGrpSpPr/>
              <p:nvPr/>
            </p:nvGrpSpPr>
            <p:grpSpPr>
              <a:xfrm>
                <a:off x="2496355" y="2765793"/>
                <a:ext cx="917263" cy="985295"/>
                <a:chOff x="1497156" y="4634511"/>
                <a:chExt cx="1057204" cy="1057204"/>
              </a:xfrm>
            </p:grpSpPr>
            <p:grpSp>
              <p:nvGrpSpPr>
                <p:cNvPr id="65" name="Group 64">
                  <a:extLst>
                    <a:ext uri="{FF2B5EF4-FFF2-40B4-BE49-F238E27FC236}">
                      <a16:creationId xmlns:a16="http://schemas.microsoft.com/office/drawing/2014/main" id="{039023C0-DE91-48EC-8FC1-B5163C3A7F86}"/>
                    </a:ext>
                  </a:extLst>
                </p:cNvPr>
                <p:cNvGrpSpPr/>
                <p:nvPr/>
              </p:nvGrpSpPr>
              <p:grpSpPr>
                <a:xfrm>
                  <a:off x="1497156" y="4634511"/>
                  <a:ext cx="1057204" cy="1057204"/>
                  <a:chOff x="2566815" y="1200265"/>
                  <a:chExt cx="1782618" cy="1782618"/>
                </a:xfrm>
              </p:grpSpPr>
              <p:sp>
                <p:nvSpPr>
                  <p:cNvPr id="67" name="Oval 66">
                    <a:extLst>
                      <a:ext uri="{FF2B5EF4-FFF2-40B4-BE49-F238E27FC236}">
                        <a16:creationId xmlns:a16="http://schemas.microsoft.com/office/drawing/2014/main" id="{28A08C5E-FBCC-416B-891C-C859DFF949FD}"/>
                      </a:ext>
                    </a:extLst>
                  </p:cNvPr>
                  <p:cNvSpPr/>
                  <p:nvPr/>
                </p:nvSpPr>
                <p:spPr>
                  <a:xfrm>
                    <a:off x="2566815" y="1200265"/>
                    <a:ext cx="1782618" cy="1782618"/>
                  </a:xfrm>
                  <a:prstGeom prst="ellipse">
                    <a:avLst/>
                  </a:prstGeom>
                  <a:solidFill>
                    <a:srgbClr val="E6DED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/>
                  </a:p>
                </p:txBody>
              </p:sp>
              <p:sp>
                <p:nvSpPr>
                  <p:cNvPr id="68" name="Oval 67">
                    <a:extLst>
                      <a:ext uri="{FF2B5EF4-FFF2-40B4-BE49-F238E27FC236}">
                        <a16:creationId xmlns:a16="http://schemas.microsoft.com/office/drawing/2014/main" id="{8D7804E2-9077-4533-8A2F-23CBDF9D5839}"/>
                      </a:ext>
                    </a:extLst>
                  </p:cNvPr>
                  <p:cNvSpPr/>
                  <p:nvPr/>
                </p:nvSpPr>
                <p:spPr>
                  <a:xfrm>
                    <a:off x="2788256" y="1421706"/>
                    <a:ext cx="1339736" cy="1339736"/>
                  </a:xfrm>
                  <a:prstGeom prst="ellipse">
                    <a:avLst/>
                  </a:prstGeom>
                  <a:solidFill>
                    <a:srgbClr val="92D050"/>
                  </a:solidFill>
                  <a:ln w="38100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/>
                  </a:p>
                </p:txBody>
              </p:sp>
            </p:grpSp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3BF8918D-F2F8-4ED7-8218-53095940134B}"/>
                    </a:ext>
                  </a:extLst>
                </p:cNvPr>
                <p:cNvSpPr txBox="1"/>
                <p:nvPr/>
              </p:nvSpPr>
              <p:spPr>
                <a:xfrm>
                  <a:off x="1638645" y="5042441"/>
                  <a:ext cx="794547" cy="29721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b="1" dirty="0" err="1">
                      <a:solidFill>
                        <a:schemeClr val="bg1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Telur</a:t>
                  </a:r>
                  <a:endParaRPr lang="en-US" sz="1200" b="1" dirty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p:grpSp>
          <p:pic>
            <p:nvPicPr>
              <p:cNvPr id="77" name="Picture 76">
                <a:extLst>
                  <a:ext uri="{FF2B5EF4-FFF2-40B4-BE49-F238E27FC236}">
                    <a16:creationId xmlns:a16="http://schemas.microsoft.com/office/drawing/2014/main" id="{9AE1F3C6-2EEC-4F4A-90F8-D6FAC575752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595134" y="3484173"/>
                <a:ext cx="836113" cy="787526"/>
              </a:xfrm>
              <a:prstGeom prst="rect">
                <a:avLst/>
              </a:prstGeom>
              <a:effectLst>
                <a:glow rad="101600">
                  <a:schemeClr val="bg1">
                    <a:alpha val="40000"/>
                  </a:schemeClr>
                </a:glow>
              </a:effectLst>
            </p:spPr>
          </p:pic>
        </p:grpSp>
        <p:grpSp>
          <p:nvGrpSpPr>
            <p:cNvPr id="4" name="Group 3"/>
            <p:cNvGrpSpPr/>
            <p:nvPr/>
          </p:nvGrpSpPr>
          <p:grpSpPr>
            <a:xfrm>
              <a:off x="271666" y="1344622"/>
              <a:ext cx="936043" cy="1295400"/>
              <a:chOff x="141992" y="2422525"/>
              <a:chExt cx="1169760" cy="1539268"/>
            </a:xfrm>
          </p:grpSpPr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ABC5F014-DA87-4C59-B795-05AE327A0C72}"/>
                  </a:ext>
                </a:extLst>
              </p:cNvPr>
              <p:cNvGrpSpPr/>
              <p:nvPr/>
            </p:nvGrpSpPr>
            <p:grpSpPr>
              <a:xfrm>
                <a:off x="141992" y="2422525"/>
                <a:ext cx="1169760" cy="1158573"/>
                <a:chOff x="1497156" y="4634511"/>
                <a:chExt cx="1057204" cy="1057204"/>
              </a:xfrm>
            </p:grpSpPr>
            <p:grpSp>
              <p:nvGrpSpPr>
                <p:cNvPr id="44" name="Group 43">
                  <a:extLst>
                    <a:ext uri="{FF2B5EF4-FFF2-40B4-BE49-F238E27FC236}">
                      <a16:creationId xmlns:a16="http://schemas.microsoft.com/office/drawing/2014/main" id="{245927AC-0D6F-4B58-80B8-E74E9FE36E5F}"/>
                    </a:ext>
                  </a:extLst>
                </p:cNvPr>
                <p:cNvGrpSpPr/>
                <p:nvPr/>
              </p:nvGrpSpPr>
              <p:grpSpPr>
                <a:xfrm>
                  <a:off x="1497156" y="4634511"/>
                  <a:ext cx="1057204" cy="1057204"/>
                  <a:chOff x="2566815" y="1200265"/>
                  <a:chExt cx="1782618" cy="1782618"/>
                </a:xfrm>
              </p:grpSpPr>
              <p:sp>
                <p:nvSpPr>
                  <p:cNvPr id="46" name="Oval 45">
                    <a:extLst>
                      <a:ext uri="{FF2B5EF4-FFF2-40B4-BE49-F238E27FC236}">
                        <a16:creationId xmlns:a16="http://schemas.microsoft.com/office/drawing/2014/main" id="{25E4A81A-41D9-4B9F-B255-FB4C48D35624}"/>
                      </a:ext>
                    </a:extLst>
                  </p:cNvPr>
                  <p:cNvSpPr/>
                  <p:nvPr/>
                </p:nvSpPr>
                <p:spPr>
                  <a:xfrm>
                    <a:off x="2566815" y="1200265"/>
                    <a:ext cx="1782618" cy="1782618"/>
                  </a:xfrm>
                  <a:prstGeom prst="ellipse">
                    <a:avLst/>
                  </a:prstGeom>
                  <a:solidFill>
                    <a:srgbClr val="E6DED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/>
                  </a:p>
                </p:txBody>
              </p:sp>
              <p:sp>
                <p:nvSpPr>
                  <p:cNvPr id="47" name="Oval 46">
                    <a:extLst>
                      <a:ext uri="{FF2B5EF4-FFF2-40B4-BE49-F238E27FC236}">
                        <a16:creationId xmlns:a16="http://schemas.microsoft.com/office/drawing/2014/main" id="{154B716B-C165-4137-A7C9-418E127931F0}"/>
                      </a:ext>
                    </a:extLst>
                  </p:cNvPr>
                  <p:cNvSpPr/>
                  <p:nvPr/>
                </p:nvSpPr>
                <p:spPr>
                  <a:xfrm>
                    <a:off x="2788256" y="1421706"/>
                    <a:ext cx="1339736" cy="1339736"/>
                  </a:xfrm>
                  <a:prstGeom prst="ellipse">
                    <a:avLst/>
                  </a:prstGeom>
                  <a:solidFill>
                    <a:srgbClr val="92D050"/>
                  </a:solidFill>
                  <a:ln w="38100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/>
                  </a:p>
                </p:txBody>
              </p:sp>
            </p:grp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D932081D-2D39-42A0-80BB-D0A72B36E905}"/>
                    </a:ext>
                  </a:extLst>
                </p:cNvPr>
                <p:cNvSpPr txBox="1"/>
                <p:nvPr/>
              </p:nvSpPr>
              <p:spPr>
                <a:xfrm>
                  <a:off x="1628483" y="4950254"/>
                  <a:ext cx="794547" cy="28366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id-ID" sz="1200" b="1" dirty="0">
                      <a:solidFill>
                        <a:schemeClr val="bg1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Beras</a:t>
                  </a:r>
                  <a:endParaRPr lang="en-US" sz="1200" b="1" dirty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p:grpSp>
          <p:pic>
            <p:nvPicPr>
              <p:cNvPr id="48" name="Picture 14">
                <a:extLst>
                  <a:ext uri="{FF2B5EF4-FFF2-40B4-BE49-F238E27FC236}">
                    <a16:creationId xmlns:a16="http://schemas.microsoft.com/office/drawing/2014/main" id="{73284D47-C9C3-4C27-9C95-6C8F687E15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802" y="2963847"/>
                <a:ext cx="862277" cy="9979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03" name="Rectangle 102">
            <a:extLst>
              <a:ext uri="{FF2B5EF4-FFF2-40B4-BE49-F238E27FC236}">
                <a16:creationId xmlns:a16="http://schemas.microsoft.com/office/drawing/2014/main" id="{18F938F6-E195-43D4-9683-0FEC1659F5F7}"/>
              </a:ext>
            </a:extLst>
          </p:cNvPr>
          <p:cNvSpPr/>
          <p:nvPr/>
        </p:nvSpPr>
        <p:spPr>
          <a:xfrm>
            <a:off x="5105400" y="746125"/>
            <a:ext cx="42261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b="1" dirty="0" err="1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Eurostile" charset="0"/>
                <a:cs typeface="Eurostile" charset="0"/>
              </a:rPr>
              <a:t>Tambahan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Eurostile" charset="0"/>
                <a:cs typeface="Eurostile" charset="0"/>
              </a:rPr>
              <a:t> </a:t>
            </a:r>
            <a:r>
              <a:rPr lang="id-ID" sz="2000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Eurostile" charset="0"/>
                <a:cs typeface="Eurostile" charset="0"/>
              </a:rPr>
              <a:t>4 Komoditas 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Eurostile" charset="0"/>
                <a:cs typeface="Eurostile" charset="0"/>
              </a:rPr>
              <a:t>(</a:t>
            </a:r>
            <a:r>
              <a:rPr lang="en-US" sz="2000" b="1" dirty="0" err="1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Eurostile" charset="0"/>
                <a:cs typeface="Eurostile" charset="0"/>
              </a:rPr>
              <a:t>tahun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Eurostile" charset="0"/>
                <a:cs typeface="Eurostile" charset="0"/>
              </a:rPr>
              <a:t> 2021)</a:t>
            </a:r>
            <a:r>
              <a:rPr lang="id-ID" sz="2000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Eurostile" charset="0"/>
                <a:cs typeface="Eurostile" charset="0"/>
              </a:rPr>
              <a:t> </a:t>
            </a:r>
            <a:endParaRPr lang="fi-FI" sz="2000" b="1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ea typeface="Eurostile" charset="0"/>
              <a:cs typeface="Eurostile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5971287" y="1496258"/>
            <a:ext cx="2494657" cy="2775441"/>
            <a:chOff x="5971287" y="1496258"/>
            <a:chExt cx="2494657" cy="2775441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8068EE0-F374-4853-A432-C7FAB5BAFFD2}"/>
                </a:ext>
              </a:extLst>
            </p:cNvPr>
            <p:cNvGrpSpPr/>
            <p:nvPr/>
          </p:nvGrpSpPr>
          <p:grpSpPr>
            <a:xfrm>
              <a:off x="6009368" y="2889598"/>
              <a:ext cx="974376" cy="935445"/>
              <a:chOff x="1497156" y="4634511"/>
              <a:chExt cx="1057204" cy="1057204"/>
            </a:xfrm>
          </p:grpSpPr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27D24295-99FC-49A8-80FD-0156E53287C6}"/>
                  </a:ext>
                </a:extLst>
              </p:cNvPr>
              <p:cNvGrpSpPr/>
              <p:nvPr/>
            </p:nvGrpSpPr>
            <p:grpSpPr>
              <a:xfrm>
                <a:off x="1497156" y="4634511"/>
                <a:ext cx="1057204" cy="1057204"/>
                <a:chOff x="2566815" y="1200265"/>
                <a:chExt cx="1782618" cy="1782618"/>
              </a:xfrm>
            </p:grpSpPr>
            <p:sp>
              <p:nvSpPr>
                <p:cNvPr id="80" name="Oval 79">
                  <a:extLst>
                    <a:ext uri="{FF2B5EF4-FFF2-40B4-BE49-F238E27FC236}">
                      <a16:creationId xmlns:a16="http://schemas.microsoft.com/office/drawing/2014/main" id="{3EE27E21-78AD-4BF2-9935-BD6445052F6C}"/>
                    </a:ext>
                  </a:extLst>
                </p:cNvPr>
                <p:cNvSpPr/>
                <p:nvPr/>
              </p:nvSpPr>
              <p:spPr>
                <a:xfrm>
                  <a:off x="2566815" y="1200265"/>
                  <a:ext cx="1782618" cy="1782618"/>
                </a:xfrm>
                <a:prstGeom prst="ellipse">
                  <a:avLst/>
                </a:prstGeom>
                <a:solidFill>
                  <a:srgbClr val="E6DE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81" name="Oval 80">
                  <a:extLst>
                    <a:ext uri="{FF2B5EF4-FFF2-40B4-BE49-F238E27FC236}">
                      <a16:creationId xmlns:a16="http://schemas.microsoft.com/office/drawing/2014/main" id="{774E7CB6-D571-4F85-BBD9-21F6A9F7F57F}"/>
                    </a:ext>
                  </a:extLst>
                </p:cNvPr>
                <p:cNvSpPr/>
                <p:nvPr/>
              </p:nvSpPr>
              <p:spPr>
                <a:xfrm>
                  <a:off x="2788256" y="1421706"/>
                  <a:ext cx="1339736" cy="1339736"/>
                </a:xfrm>
                <a:prstGeom prst="ellipse">
                  <a:avLst/>
                </a:prstGeom>
                <a:solidFill>
                  <a:srgbClr val="92D050"/>
                </a:solidFill>
                <a:ln w="38100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/>
                </a:p>
              </p:txBody>
            </p:sp>
          </p:grp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3094FAB1-41C6-4004-8749-74BD0577895F}"/>
                  </a:ext>
                </a:extLst>
              </p:cNvPr>
              <p:cNvSpPr txBox="1"/>
              <p:nvPr/>
            </p:nvSpPr>
            <p:spPr>
              <a:xfrm>
                <a:off x="1563792" y="4839160"/>
                <a:ext cx="897171" cy="5217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d-ID" sz="1200" b="1" dirty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Gula Pasir</a:t>
                </a:r>
                <a:endParaRPr lang="en-US" sz="1200" b="1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48068EE0-F374-4853-A432-C7FAB5BAFFD2}"/>
                </a:ext>
              </a:extLst>
            </p:cNvPr>
            <p:cNvGrpSpPr/>
            <p:nvPr/>
          </p:nvGrpSpPr>
          <p:grpSpPr>
            <a:xfrm>
              <a:off x="5971287" y="1496258"/>
              <a:ext cx="974376" cy="935445"/>
              <a:chOff x="1497156" y="4634511"/>
              <a:chExt cx="1057204" cy="1057204"/>
            </a:xfrm>
          </p:grpSpPr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27D24295-99FC-49A8-80FD-0156E53287C6}"/>
                  </a:ext>
                </a:extLst>
              </p:cNvPr>
              <p:cNvGrpSpPr/>
              <p:nvPr/>
            </p:nvGrpSpPr>
            <p:grpSpPr>
              <a:xfrm>
                <a:off x="1497156" y="4634511"/>
                <a:ext cx="1057204" cy="1057204"/>
                <a:chOff x="2566815" y="1200265"/>
                <a:chExt cx="1782618" cy="1782618"/>
              </a:xfrm>
            </p:grpSpPr>
            <p:sp>
              <p:nvSpPr>
                <p:cNvPr id="87" name="Oval 86">
                  <a:extLst>
                    <a:ext uri="{FF2B5EF4-FFF2-40B4-BE49-F238E27FC236}">
                      <a16:creationId xmlns:a16="http://schemas.microsoft.com/office/drawing/2014/main" id="{3EE27E21-78AD-4BF2-9935-BD6445052F6C}"/>
                    </a:ext>
                  </a:extLst>
                </p:cNvPr>
                <p:cNvSpPr/>
                <p:nvPr/>
              </p:nvSpPr>
              <p:spPr>
                <a:xfrm>
                  <a:off x="2566815" y="1200265"/>
                  <a:ext cx="1782618" cy="1782618"/>
                </a:xfrm>
                <a:prstGeom prst="ellipse">
                  <a:avLst/>
                </a:prstGeom>
                <a:solidFill>
                  <a:srgbClr val="E6DE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88" name="Oval 87">
                  <a:extLst>
                    <a:ext uri="{FF2B5EF4-FFF2-40B4-BE49-F238E27FC236}">
                      <a16:creationId xmlns:a16="http://schemas.microsoft.com/office/drawing/2014/main" id="{774E7CB6-D571-4F85-BBD9-21F6A9F7F57F}"/>
                    </a:ext>
                  </a:extLst>
                </p:cNvPr>
                <p:cNvSpPr/>
                <p:nvPr/>
              </p:nvSpPr>
              <p:spPr>
                <a:xfrm>
                  <a:off x="2788256" y="1421706"/>
                  <a:ext cx="1339736" cy="1339736"/>
                </a:xfrm>
                <a:prstGeom prst="ellipse">
                  <a:avLst/>
                </a:prstGeom>
                <a:solidFill>
                  <a:srgbClr val="92D050"/>
                </a:solidFill>
                <a:ln w="38100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/>
                </a:p>
              </p:txBody>
            </p:sp>
          </p:grp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3094FAB1-41C6-4004-8749-74BD0577895F}"/>
                  </a:ext>
                </a:extLst>
              </p:cNvPr>
              <p:cNvSpPr txBox="1"/>
              <p:nvPr/>
            </p:nvSpPr>
            <p:spPr>
              <a:xfrm>
                <a:off x="1590419" y="4901231"/>
                <a:ext cx="897171" cy="5217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d-ID" sz="1200" b="1" dirty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Daging </a:t>
                </a:r>
                <a:endParaRPr lang="en-US" sz="1200" b="1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algn="ctr"/>
                <a:r>
                  <a:rPr lang="en-US" sz="1200" b="1" dirty="0" err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Sapi</a:t>
                </a:r>
                <a:endParaRPr lang="en-US" sz="1200" b="1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48068EE0-F374-4853-A432-C7FAB5BAFFD2}"/>
                </a:ext>
              </a:extLst>
            </p:cNvPr>
            <p:cNvGrpSpPr/>
            <p:nvPr/>
          </p:nvGrpSpPr>
          <p:grpSpPr>
            <a:xfrm>
              <a:off x="7435014" y="1511372"/>
              <a:ext cx="974376" cy="935445"/>
              <a:chOff x="1497156" y="4634511"/>
              <a:chExt cx="1057204" cy="1057204"/>
            </a:xfrm>
          </p:grpSpPr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27D24295-99FC-49A8-80FD-0156E53287C6}"/>
                  </a:ext>
                </a:extLst>
              </p:cNvPr>
              <p:cNvGrpSpPr/>
              <p:nvPr/>
            </p:nvGrpSpPr>
            <p:grpSpPr>
              <a:xfrm>
                <a:off x="1497156" y="4634511"/>
                <a:ext cx="1057204" cy="1057204"/>
                <a:chOff x="2566815" y="1200265"/>
                <a:chExt cx="1782618" cy="1782618"/>
              </a:xfrm>
            </p:grpSpPr>
            <p:sp>
              <p:nvSpPr>
                <p:cNvPr id="94" name="Oval 93">
                  <a:extLst>
                    <a:ext uri="{FF2B5EF4-FFF2-40B4-BE49-F238E27FC236}">
                      <a16:creationId xmlns:a16="http://schemas.microsoft.com/office/drawing/2014/main" id="{3EE27E21-78AD-4BF2-9935-BD6445052F6C}"/>
                    </a:ext>
                  </a:extLst>
                </p:cNvPr>
                <p:cNvSpPr/>
                <p:nvPr/>
              </p:nvSpPr>
              <p:spPr>
                <a:xfrm>
                  <a:off x="2566815" y="1200265"/>
                  <a:ext cx="1782618" cy="1782618"/>
                </a:xfrm>
                <a:prstGeom prst="ellipse">
                  <a:avLst/>
                </a:prstGeom>
                <a:solidFill>
                  <a:srgbClr val="E6DE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774E7CB6-D571-4F85-BBD9-21F6A9F7F57F}"/>
                    </a:ext>
                  </a:extLst>
                </p:cNvPr>
                <p:cNvSpPr/>
                <p:nvPr/>
              </p:nvSpPr>
              <p:spPr>
                <a:xfrm>
                  <a:off x="2788256" y="1421706"/>
                  <a:ext cx="1339736" cy="1339736"/>
                </a:xfrm>
                <a:prstGeom prst="ellipse">
                  <a:avLst/>
                </a:prstGeom>
                <a:solidFill>
                  <a:srgbClr val="92D050"/>
                </a:solidFill>
                <a:ln w="38100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/>
                </a:p>
              </p:txBody>
            </p:sp>
          </p:grp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3094FAB1-41C6-4004-8749-74BD0577895F}"/>
                  </a:ext>
                </a:extLst>
              </p:cNvPr>
              <p:cNvSpPr txBox="1"/>
              <p:nvPr/>
            </p:nvSpPr>
            <p:spPr>
              <a:xfrm>
                <a:off x="1592115" y="4834819"/>
                <a:ext cx="897171" cy="5217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d-ID" sz="1200" b="1" dirty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Bawang</a:t>
                </a:r>
              </a:p>
              <a:p>
                <a:pPr algn="ctr"/>
                <a:r>
                  <a:rPr lang="id-ID" sz="1200" b="1" dirty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Putih</a:t>
                </a:r>
                <a:endParaRPr lang="en-US" sz="1200" b="1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48068EE0-F374-4853-A432-C7FAB5BAFFD2}"/>
                </a:ext>
              </a:extLst>
            </p:cNvPr>
            <p:cNvGrpSpPr/>
            <p:nvPr/>
          </p:nvGrpSpPr>
          <p:grpSpPr>
            <a:xfrm>
              <a:off x="7481437" y="2895123"/>
              <a:ext cx="974376" cy="935445"/>
              <a:chOff x="1497156" y="4634511"/>
              <a:chExt cx="1057204" cy="1057204"/>
            </a:xfrm>
          </p:grpSpPr>
          <p:grpSp>
            <p:nvGrpSpPr>
              <p:cNvPr id="99" name="Group 98">
                <a:extLst>
                  <a:ext uri="{FF2B5EF4-FFF2-40B4-BE49-F238E27FC236}">
                    <a16:creationId xmlns:a16="http://schemas.microsoft.com/office/drawing/2014/main" id="{27D24295-99FC-49A8-80FD-0156E53287C6}"/>
                  </a:ext>
                </a:extLst>
              </p:cNvPr>
              <p:cNvGrpSpPr/>
              <p:nvPr/>
            </p:nvGrpSpPr>
            <p:grpSpPr>
              <a:xfrm>
                <a:off x="1497156" y="4634511"/>
                <a:ext cx="1057204" cy="1057204"/>
                <a:chOff x="2566815" y="1200265"/>
                <a:chExt cx="1782618" cy="1782618"/>
              </a:xfrm>
            </p:grpSpPr>
            <p:sp>
              <p:nvSpPr>
                <p:cNvPr id="101" name="Oval 100">
                  <a:extLst>
                    <a:ext uri="{FF2B5EF4-FFF2-40B4-BE49-F238E27FC236}">
                      <a16:creationId xmlns:a16="http://schemas.microsoft.com/office/drawing/2014/main" id="{3EE27E21-78AD-4BF2-9935-BD6445052F6C}"/>
                    </a:ext>
                  </a:extLst>
                </p:cNvPr>
                <p:cNvSpPr/>
                <p:nvPr/>
              </p:nvSpPr>
              <p:spPr>
                <a:xfrm>
                  <a:off x="2566815" y="1200265"/>
                  <a:ext cx="1782618" cy="1782618"/>
                </a:xfrm>
                <a:prstGeom prst="ellipse">
                  <a:avLst/>
                </a:prstGeom>
                <a:solidFill>
                  <a:srgbClr val="E6DE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774E7CB6-D571-4F85-BBD9-21F6A9F7F57F}"/>
                    </a:ext>
                  </a:extLst>
                </p:cNvPr>
                <p:cNvSpPr/>
                <p:nvPr/>
              </p:nvSpPr>
              <p:spPr>
                <a:xfrm>
                  <a:off x="2788256" y="1421706"/>
                  <a:ext cx="1339736" cy="1339736"/>
                </a:xfrm>
                <a:prstGeom prst="ellipse">
                  <a:avLst/>
                </a:prstGeom>
                <a:solidFill>
                  <a:srgbClr val="92D050"/>
                </a:solidFill>
                <a:ln w="38100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/>
                </a:p>
              </p:txBody>
            </p:sp>
          </p:grp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3094FAB1-41C6-4004-8749-74BD0577895F}"/>
                  </a:ext>
                </a:extLst>
              </p:cNvPr>
              <p:cNvSpPr txBox="1"/>
              <p:nvPr/>
            </p:nvSpPr>
            <p:spPr>
              <a:xfrm>
                <a:off x="1593215" y="4795872"/>
                <a:ext cx="897171" cy="5217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d-ID" sz="1200" b="1" dirty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Minyak Goreng</a:t>
                </a:r>
                <a:endParaRPr lang="en-US" sz="1200" b="1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659" r="12500" b="36701"/>
            <a:stretch/>
          </p:blipFill>
          <p:spPr>
            <a:xfrm>
              <a:off x="6057243" y="2193924"/>
              <a:ext cx="704351" cy="5331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1479" y="2151574"/>
              <a:ext cx="714321" cy="575751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500876" y="3532413"/>
              <a:ext cx="965068" cy="739286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19968" y="3635947"/>
              <a:ext cx="441626" cy="478034"/>
            </a:xfrm>
            <a:prstGeom prst="rect">
              <a:avLst/>
            </a:prstGeom>
          </p:spPr>
        </p:pic>
      </p:grpSp>
      <p:sp>
        <p:nvSpPr>
          <p:cNvPr id="82" name="Slide Number Placeholder 59"/>
          <p:cNvSpPr txBox="1">
            <a:spLocks/>
          </p:cNvSpPr>
          <p:nvPr/>
        </p:nvSpPr>
        <p:spPr>
          <a:xfrm>
            <a:off x="3392556" y="4676084"/>
            <a:ext cx="2103120" cy="27699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>
                <a:solidFill>
                  <a:schemeClr val="bg1"/>
                </a:solidFill>
              </a:rPr>
              <a:t>4</a:t>
            </a:r>
            <a:endParaRPr lang="id-ID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412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212725"/>
            <a:ext cx="8458200" cy="430887"/>
          </a:xfrm>
        </p:spPr>
        <p:txBody>
          <a:bodyPr/>
          <a:lstStyle/>
          <a:p>
            <a:pPr algn="ctr"/>
            <a:r>
              <a:rPr lang="en-US" sz="2800" b="1" dirty="0"/>
              <a:t>SAMPEL KOMODITAS PANGAN STRATEGIS 2020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0797694"/>
              </p:ext>
            </p:extLst>
          </p:nvPr>
        </p:nvGraphicFramePr>
        <p:xfrm>
          <a:off x="381000" y="822325"/>
          <a:ext cx="830580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51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916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307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81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No.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/>
                        <a:t>Komoditas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/>
                        <a:t>Sampel</a:t>
                      </a:r>
                      <a:r>
                        <a:rPr lang="en-US" sz="18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Enumerator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81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/>
                        <a:t>Beras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Penggilingan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81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/>
                        <a:t>Beras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Pedagang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81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Cabe </a:t>
                      </a:r>
                      <a:r>
                        <a:rPr lang="en-US" sz="1800" dirty="0" err="1"/>
                        <a:t>Rawit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81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/>
                        <a:t>Telur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Ayam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81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Daging Ayam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/>
                        <a:t>2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8140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 err="1"/>
                        <a:t>Jumlah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Slide Number Placeholder 59"/>
          <p:cNvSpPr txBox="1">
            <a:spLocks/>
          </p:cNvSpPr>
          <p:nvPr/>
        </p:nvSpPr>
        <p:spPr>
          <a:xfrm>
            <a:off x="3392556" y="4676084"/>
            <a:ext cx="2103120" cy="27699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>
                <a:solidFill>
                  <a:schemeClr val="bg1"/>
                </a:solidFill>
              </a:rPr>
              <a:t>5</a:t>
            </a:r>
            <a:endParaRPr lang="id-ID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2913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58259" y="452993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 </a:t>
            </a:r>
            <a:r>
              <a:rPr lang="en-US" dirty="0" err="1"/>
              <a:t>Beras</a:t>
            </a:r>
            <a:r>
              <a:rPr lang="en-US" dirty="0"/>
              <a:t> </a:t>
            </a:r>
            <a:r>
              <a:rPr lang="en-US" dirty="0" err="1"/>
              <a:t>Penggilingan</a:t>
            </a:r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215651" y="83661"/>
            <a:ext cx="8456930" cy="369332"/>
          </a:xfrm>
        </p:spPr>
        <p:txBody>
          <a:bodyPr/>
          <a:lstStyle/>
          <a:p>
            <a:pPr algn="ctr"/>
            <a:r>
              <a:rPr lang="en-US" sz="2400" b="1" dirty="0">
                <a:latin typeface="Arial" pitchFamily="34" charset="0"/>
                <a:cs typeface="Arial" pitchFamily="34" charset="0"/>
              </a:rPr>
              <a:t>EVALUASI KEGIATAN MONITORING STOK </a:t>
            </a:r>
          </a:p>
        </p:txBody>
      </p:sp>
      <p:sp>
        <p:nvSpPr>
          <p:cNvPr id="8" name="Slide Number Placeholder 59"/>
          <p:cNvSpPr txBox="1">
            <a:spLocks/>
          </p:cNvSpPr>
          <p:nvPr/>
        </p:nvSpPr>
        <p:spPr>
          <a:xfrm>
            <a:off x="3392556" y="4676084"/>
            <a:ext cx="2103120" cy="27699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>
                <a:solidFill>
                  <a:schemeClr val="bg1"/>
                </a:solidFill>
              </a:rPr>
              <a:t>8</a:t>
            </a:r>
            <a:endParaRPr lang="id-ID" sz="1400" dirty="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1" y="822325"/>
            <a:ext cx="7696199" cy="3768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93585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1000" y="71993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2. </a:t>
            </a:r>
            <a:r>
              <a:rPr lang="en-US" dirty="0" err="1"/>
              <a:t>Beras</a:t>
            </a:r>
            <a:r>
              <a:rPr lang="en-US" dirty="0"/>
              <a:t> </a:t>
            </a:r>
            <a:r>
              <a:rPr lang="en-US" dirty="0" err="1"/>
              <a:t>Pedagang</a:t>
            </a:r>
            <a:endParaRPr lang="en-US" dirty="0"/>
          </a:p>
        </p:txBody>
      </p:sp>
      <p:sp>
        <p:nvSpPr>
          <p:cNvPr id="7" name="Slide Number Placeholder 59"/>
          <p:cNvSpPr txBox="1">
            <a:spLocks/>
          </p:cNvSpPr>
          <p:nvPr/>
        </p:nvSpPr>
        <p:spPr>
          <a:xfrm>
            <a:off x="3392556" y="4676084"/>
            <a:ext cx="2103120" cy="27699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>
                <a:solidFill>
                  <a:schemeClr val="bg1"/>
                </a:solidFill>
              </a:rPr>
              <a:t>9</a:t>
            </a:r>
            <a:endParaRPr lang="id-ID" sz="1400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7" y="468993"/>
            <a:ext cx="8101013" cy="4087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4402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451835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3. </a:t>
            </a:r>
            <a:r>
              <a:rPr lang="en-US" dirty="0" err="1"/>
              <a:t>Cabe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00600" y="441325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4. </a:t>
            </a:r>
            <a:r>
              <a:rPr lang="en-US" dirty="0" err="1"/>
              <a:t>Cabe</a:t>
            </a:r>
            <a:r>
              <a:rPr lang="en-US" dirty="0"/>
              <a:t> </a:t>
            </a:r>
            <a:r>
              <a:rPr lang="en-US" dirty="0" err="1"/>
              <a:t>Rawit</a:t>
            </a:r>
            <a:endParaRPr lang="en-US" dirty="0"/>
          </a:p>
        </p:txBody>
      </p:sp>
      <p:sp>
        <p:nvSpPr>
          <p:cNvPr id="9" name="Slide Number Placeholder 59"/>
          <p:cNvSpPr txBox="1">
            <a:spLocks/>
          </p:cNvSpPr>
          <p:nvPr/>
        </p:nvSpPr>
        <p:spPr>
          <a:xfrm>
            <a:off x="3392556" y="4676084"/>
            <a:ext cx="2103120" cy="27699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>
                <a:solidFill>
                  <a:schemeClr val="bg1"/>
                </a:solidFill>
              </a:rPr>
              <a:t>10</a:t>
            </a:r>
            <a:endParaRPr lang="id-ID" sz="1400" dirty="0">
              <a:solidFill>
                <a:schemeClr val="bg1"/>
              </a:solidFill>
            </a:endParaRPr>
          </a:p>
        </p:txBody>
      </p:sp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587" y="898525"/>
            <a:ext cx="4142014" cy="3505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898526"/>
            <a:ext cx="4191000" cy="3505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82146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" y="288081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4. </a:t>
            </a:r>
            <a:r>
              <a:rPr lang="en-US" dirty="0" err="1"/>
              <a:t>Bawang</a:t>
            </a:r>
            <a:r>
              <a:rPr lang="en-US" dirty="0"/>
              <a:t> </a:t>
            </a:r>
            <a:r>
              <a:rPr lang="en-US" dirty="0" err="1"/>
              <a:t>Merah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105400" y="288925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5. </a:t>
            </a:r>
            <a:r>
              <a:rPr lang="en-US" dirty="0" err="1"/>
              <a:t>Jagung</a:t>
            </a:r>
            <a:endParaRPr lang="en-US" dirty="0"/>
          </a:p>
        </p:txBody>
      </p:sp>
      <p:sp>
        <p:nvSpPr>
          <p:cNvPr id="10" name="Slide Number Placeholder 59"/>
          <p:cNvSpPr txBox="1">
            <a:spLocks/>
          </p:cNvSpPr>
          <p:nvPr/>
        </p:nvSpPr>
        <p:spPr>
          <a:xfrm>
            <a:off x="3392556" y="4676084"/>
            <a:ext cx="2103120" cy="27699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>
                <a:solidFill>
                  <a:schemeClr val="bg1"/>
                </a:solidFill>
              </a:rPr>
              <a:t>11</a:t>
            </a:r>
            <a:endParaRPr lang="id-ID" sz="1400" dirty="0">
              <a:solidFill>
                <a:schemeClr val="bg1"/>
              </a:solidFill>
            </a:endParaRPr>
          </a:p>
        </p:txBody>
      </p:sp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29772"/>
            <a:ext cx="4343400" cy="3321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908454"/>
            <a:ext cx="4114800" cy="3342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72099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60130" y="361651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4. </a:t>
            </a:r>
            <a:r>
              <a:rPr lang="en-US" dirty="0" err="1"/>
              <a:t>Telur</a:t>
            </a:r>
            <a:r>
              <a:rPr lang="en-US" dirty="0"/>
              <a:t> </a:t>
            </a:r>
            <a:r>
              <a:rPr lang="en-US" dirty="0" err="1"/>
              <a:t>Ayam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953000" y="386145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5. </a:t>
            </a:r>
            <a:r>
              <a:rPr lang="en-US" dirty="0" err="1"/>
              <a:t>Daging</a:t>
            </a:r>
            <a:r>
              <a:rPr lang="en-US" dirty="0"/>
              <a:t> </a:t>
            </a:r>
            <a:r>
              <a:rPr lang="en-US" dirty="0" err="1"/>
              <a:t>Ayam</a:t>
            </a:r>
            <a:endParaRPr lang="en-US" dirty="0"/>
          </a:p>
        </p:txBody>
      </p:sp>
      <p:sp>
        <p:nvSpPr>
          <p:cNvPr id="11" name="Slide Number Placeholder 59"/>
          <p:cNvSpPr txBox="1">
            <a:spLocks/>
          </p:cNvSpPr>
          <p:nvPr/>
        </p:nvSpPr>
        <p:spPr>
          <a:xfrm>
            <a:off x="3392556" y="4676084"/>
            <a:ext cx="2103120" cy="27699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>
                <a:solidFill>
                  <a:schemeClr val="bg1"/>
                </a:solidFill>
              </a:rPr>
              <a:t>12</a:t>
            </a:r>
            <a:endParaRPr lang="id-ID" sz="1400" dirty="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130" y="755477"/>
            <a:ext cx="4235670" cy="3619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760412"/>
            <a:ext cx="4267200" cy="362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04718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1228" y="60325"/>
            <a:ext cx="88037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ENUM KABUPATEN KINERJANYA KURANG OPTIMAL </a:t>
            </a: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593725"/>
            <a:ext cx="4005754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736725"/>
            <a:ext cx="4005754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27" y="3184525"/>
            <a:ext cx="4508939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28" y="464074"/>
            <a:ext cx="4508939" cy="264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lide Number Placeholder 59"/>
          <p:cNvSpPr txBox="1">
            <a:spLocks/>
          </p:cNvSpPr>
          <p:nvPr/>
        </p:nvSpPr>
        <p:spPr>
          <a:xfrm>
            <a:off x="3392556" y="4676084"/>
            <a:ext cx="2103120" cy="27699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>
                <a:solidFill>
                  <a:schemeClr val="bg1"/>
                </a:solidFill>
              </a:rPr>
              <a:t>13</a:t>
            </a:r>
            <a:endParaRPr lang="id-ID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5057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212725"/>
            <a:ext cx="8915400" cy="307777"/>
          </a:xfrm>
        </p:spPr>
        <p:txBody>
          <a:bodyPr/>
          <a:lstStyle/>
          <a:p>
            <a:pPr algn="ctr"/>
            <a:r>
              <a:rPr lang="en-US" sz="2000" b="1" dirty="0">
                <a:latin typeface="Arial" pitchFamily="34" charset="0"/>
                <a:cs typeface="Arial" pitchFamily="34" charset="0"/>
              </a:rPr>
              <a:t>KABUPATEN KURANG MENGIRIMKAN SAMPEL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73569"/>
            <a:ext cx="7543800" cy="392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59"/>
          <p:cNvSpPr txBox="1">
            <a:spLocks/>
          </p:cNvSpPr>
          <p:nvPr/>
        </p:nvSpPr>
        <p:spPr>
          <a:xfrm>
            <a:off x="3392556" y="4676084"/>
            <a:ext cx="2103120" cy="27699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>
                <a:solidFill>
                  <a:schemeClr val="bg1"/>
                </a:solidFill>
              </a:rPr>
              <a:t>14</a:t>
            </a:r>
            <a:endParaRPr lang="id-ID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0258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212725"/>
            <a:ext cx="8456930" cy="430887"/>
          </a:xfrm>
        </p:spPr>
        <p:txBody>
          <a:bodyPr/>
          <a:lstStyle/>
          <a:p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PERMASALAHAN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669925"/>
            <a:ext cx="822960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200" dirty="0" err="1"/>
              <a:t>Masih</a:t>
            </a:r>
            <a:r>
              <a:rPr lang="en-US" sz="2200" dirty="0"/>
              <a:t> </a:t>
            </a:r>
            <a:r>
              <a:rPr lang="en-US" sz="2200" dirty="0" err="1"/>
              <a:t>terdapat</a:t>
            </a:r>
            <a:r>
              <a:rPr lang="en-US" sz="2200" dirty="0"/>
              <a:t> enumerator </a:t>
            </a:r>
            <a:r>
              <a:rPr lang="en-US" sz="2200" dirty="0" err="1"/>
              <a:t>melaporkan</a:t>
            </a:r>
            <a:r>
              <a:rPr lang="en-US" sz="2200" dirty="0"/>
              <a:t> </a:t>
            </a:r>
            <a:r>
              <a:rPr lang="en-US" sz="2200" dirty="0" err="1"/>
              <a:t>kurang</a:t>
            </a:r>
            <a:r>
              <a:rPr lang="en-US" sz="2200" dirty="0"/>
              <a:t> </a:t>
            </a:r>
            <a:r>
              <a:rPr lang="en-US" sz="2200" dirty="0" err="1"/>
              <a:t>dari</a:t>
            </a:r>
            <a:r>
              <a:rPr lang="en-US" sz="2200" dirty="0"/>
              <a:t> </a:t>
            </a:r>
            <a:r>
              <a:rPr lang="en-US" sz="2200" dirty="0" err="1"/>
              <a:t>sampel</a:t>
            </a:r>
            <a:r>
              <a:rPr lang="en-US" sz="2200" dirty="0"/>
              <a:t>;</a:t>
            </a:r>
          </a:p>
          <a:p>
            <a:pPr marL="342900" indent="-342900">
              <a:buAutoNum type="arabicPeriod"/>
            </a:pPr>
            <a:r>
              <a:rPr lang="en-US" sz="2200" dirty="0" err="1"/>
              <a:t>Masih</a:t>
            </a:r>
            <a:r>
              <a:rPr lang="en-US" sz="2200" dirty="0"/>
              <a:t> </a:t>
            </a:r>
            <a:r>
              <a:rPr lang="en-US" sz="2200" dirty="0" err="1"/>
              <a:t>terdapat</a:t>
            </a:r>
            <a:r>
              <a:rPr lang="en-US" sz="2200" dirty="0"/>
              <a:t> enumerator yang </a:t>
            </a:r>
            <a:r>
              <a:rPr lang="en-US" sz="2200" dirty="0" err="1"/>
              <a:t>belum</a:t>
            </a:r>
            <a:r>
              <a:rPr lang="en-US" sz="2200" dirty="0"/>
              <a:t> </a:t>
            </a:r>
            <a:r>
              <a:rPr lang="en-US" sz="2200" dirty="0" err="1"/>
              <a:t>atau</a:t>
            </a:r>
            <a:r>
              <a:rPr lang="en-US" sz="2200" dirty="0"/>
              <a:t> </a:t>
            </a:r>
            <a:r>
              <a:rPr lang="en-US" sz="2200" dirty="0" err="1"/>
              <a:t>kurang</a:t>
            </a:r>
            <a:r>
              <a:rPr lang="en-US" sz="2200" dirty="0"/>
              <a:t> </a:t>
            </a:r>
            <a:r>
              <a:rPr lang="en-US" sz="2200" dirty="0" err="1"/>
              <a:t>mengirimkan</a:t>
            </a:r>
            <a:r>
              <a:rPr lang="en-US" sz="2200" dirty="0"/>
              <a:t> </a:t>
            </a:r>
            <a:r>
              <a:rPr lang="en-US" sz="2200" dirty="0" err="1"/>
              <a:t>sampel</a:t>
            </a:r>
            <a:r>
              <a:rPr lang="en-US" sz="2200" dirty="0"/>
              <a:t>; </a:t>
            </a:r>
          </a:p>
          <a:p>
            <a:pPr marL="342900" indent="-342900">
              <a:buAutoNum type="arabicPeriod"/>
            </a:pPr>
            <a:r>
              <a:rPr lang="en-US" sz="2200" dirty="0" err="1"/>
              <a:t>Masih</a:t>
            </a:r>
            <a:r>
              <a:rPr lang="en-US" sz="2200" dirty="0"/>
              <a:t> </a:t>
            </a:r>
            <a:r>
              <a:rPr lang="en-US" sz="2200" dirty="0" err="1"/>
              <a:t>terdapat</a:t>
            </a:r>
            <a:r>
              <a:rPr lang="en-US" sz="2200" dirty="0"/>
              <a:t> </a:t>
            </a:r>
            <a:r>
              <a:rPr lang="en-US" sz="2200" dirty="0" err="1"/>
              <a:t>kesalahan</a:t>
            </a:r>
            <a:r>
              <a:rPr lang="en-US" sz="2200" dirty="0"/>
              <a:t> enumerator </a:t>
            </a:r>
            <a:r>
              <a:rPr lang="en-US" sz="2200" dirty="0" err="1"/>
              <a:t>dalam</a:t>
            </a:r>
            <a:r>
              <a:rPr lang="en-US" sz="2200" dirty="0"/>
              <a:t> </a:t>
            </a:r>
            <a:r>
              <a:rPr lang="en-US" sz="2200" dirty="0" err="1"/>
              <a:t>menginput</a:t>
            </a:r>
            <a:r>
              <a:rPr lang="en-US" sz="2200" dirty="0"/>
              <a:t> data </a:t>
            </a:r>
            <a:r>
              <a:rPr lang="en-US" sz="2200" dirty="0" err="1"/>
              <a:t>pada</a:t>
            </a:r>
            <a:r>
              <a:rPr lang="en-US" sz="2200" dirty="0"/>
              <a:t> </a:t>
            </a:r>
            <a:r>
              <a:rPr lang="en-US" sz="2200" dirty="0" err="1"/>
              <a:t>Aplikasi</a:t>
            </a:r>
            <a:r>
              <a:rPr lang="en-US" sz="2200" dirty="0"/>
              <a:t> </a:t>
            </a:r>
            <a:r>
              <a:rPr lang="en-US" sz="2200" dirty="0" err="1"/>
              <a:t>Simonstok</a:t>
            </a:r>
            <a:r>
              <a:rPr lang="en-US" sz="2200" dirty="0"/>
              <a:t>;</a:t>
            </a:r>
          </a:p>
          <a:p>
            <a:pPr marL="342900" indent="-342900">
              <a:buAutoNum type="arabicPeriod"/>
            </a:pPr>
            <a:r>
              <a:rPr lang="en-US" sz="2200" dirty="0" err="1"/>
              <a:t>Pencairan</a:t>
            </a:r>
            <a:r>
              <a:rPr lang="en-US" sz="2200" dirty="0"/>
              <a:t> honor </a:t>
            </a:r>
            <a:r>
              <a:rPr lang="en-US" sz="2200" dirty="0" err="1"/>
              <a:t>mengalami</a:t>
            </a:r>
            <a:r>
              <a:rPr lang="en-US" sz="2200" dirty="0"/>
              <a:t> </a:t>
            </a:r>
            <a:r>
              <a:rPr lang="en-US" sz="2200" dirty="0" err="1"/>
              <a:t>keterlambatan</a:t>
            </a:r>
            <a:r>
              <a:rPr lang="en-US" sz="2200" dirty="0"/>
              <a:t>;</a:t>
            </a:r>
          </a:p>
          <a:p>
            <a:pPr marL="342900" indent="-342900">
              <a:buAutoNum type="arabicPeriod"/>
            </a:pPr>
            <a:r>
              <a:rPr lang="en-US" sz="2200" dirty="0" err="1"/>
              <a:t>Pemotongan</a:t>
            </a:r>
            <a:r>
              <a:rPr lang="en-US" sz="2200" dirty="0"/>
              <a:t> </a:t>
            </a:r>
            <a:r>
              <a:rPr lang="en-US" sz="2200" dirty="0" err="1"/>
              <a:t>anggaran</a:t>
            </a:r>
            <a:r>
              <a:rPr lang="en-US" sz="2200" dirty="0"/>
              <a:t> </a:t>
            </a:r>
            <a:r>
              <a:rPr lang="en-US" sz="2200" dirty="0" err="1"/>
              <a:t>pusat</a:t>
            </a:r>
            <a:r>
              <a:rPr lang="en-US" sz="2200" dirty="0"/>
              <a:t> </a:t>
            </a:r>
            <a:r>
              <a:rPr lang="en-US" sz="2200" dirty="0" err="1"/>
              <a:t>dan</a:t>
            </a:r>
            <a:r>
              <a:rPr lang="en-US" sz="2200" dirty="0"/>
              <a:t> </a:t>
            </a:r>
            <a:r>
              <a:rPr lang="en-US" sz="2200" dirty="0" err="1"/>
              <a:t>daerah</a:t>
            </a:r>
            <a:r>
              <a:rPr lang="en-US" sz="2200" dirty="0"/>
              <a:t> (</a:t>
            </a:r>
            <a:r>
              <a:rPr lang="en-US" sz="2200" dirty="0" err="1"/>
              <a:t>dekonsentrasi</a:t>
            </a:r>
            <a:r>
              <a:rPr lang="en-US" sz="2200" dirty="0"/>
              <a:t>) </a:t>
            </a:r>
            <a:r>
              <a:rPr lang="en-US" sz="2200" dirty="0" err="1"/>
              <a:t>untuk</a:t>
            </a:r>
            <a:r>
              <a:rPr lang="en-US" sz="2200" dirty="0"/>
              <a:t> </a:t>
            </a:r>
            <a:r>
              <a:rPr lang="en-US" sz="2200" dirty="0" err="1"/>
              <a:t>penanganan</a:t>
            </a:r>
            <a:r>
              <a:rPr lang="en-US" sz="2200" dirty="0"/>
              <a:t> Covid-19 </a:t>
            </a:r>
            <a:r>
              <a:rPr lang="en-US" sz="2200" dirty="0" err="1"/>
              <a:t>sehingga</a:t>
            </a:r>
            <a:r>
              <a:rPr lang="en-US" sz="2200" dirty="0"/>
              <a:t> </a:t>
            </a:r>
            <a:r>
              <a:rPr lang="en-US" sz="2200" dirty="0" err="1"/>
              <a:t>berpengaruh</a:t>
            </a:r>
            <a:r>
              <a:rPr lang="en-US" sz="2200" dirty="0"/>
              <a:t> </a:t>
            </a:r>
            <a:r>
              <a:rPr lang="en-US" sz="2200" dirty="0" err="1"/>
              <a:t>terhadap</a:t>
            </a:r>
            <a:r>
              <a:rPr lang="en-US" sz="2200" dirty="0"/>
              <a:t> </a:t>
            </a:r>
            <a:r>
              <a:rPr lang="en-US" sz="2200" dirty="0" err="1"/>
              <a:t>kinerja</a:t>
            </a:r>
            <a:r>
              <a:rPr lang="en-US" sz="2200" dirty="0"/>
              <a:t> monitoring </a:t>
            </a:r>
            <a:r>
              <a:rPr lang="en-US" sz="2200" dirty="0" err="1"/>
              <a:t>stok</a:t>
            </a:r>
            <a:r>
              <a:rPr lang="en-US" sz="2200" dirty="0"/>
              <a:t>;</a:t>
            </a:r>
          </a:p>
          <a:p>
            <a:pPr marL="342900" indent="-342900">
              <a:buAutoNum type="arabicPeriod"/>
            </a:pPr>
            <a:r>
              <a:rPr lang="en-US" sz="2200" dirty="0" err="1"/>
              <a:t>Sejumlah</a:t>
            </a:r>
            <a:r>
              <a:rPr lang="en-US" sz="2200" dirty="0"/>
              <a:t> </a:t>
            </a:r>
            <a:r>
              <a:rPr lang="en-US" sz="2200" dirty="0" err="1"/>
              <a:t>daerah</a:t>
            </a:r>
            <a:r>
              <a:rPr lang="en-US" sz="2200" dirty="0"/>
              <a:t> </a:t>
            </a:r>
            <a:r>
              <a:rPr lang="en-US" sz="2200" dirty="0" err="1"/>
              <a:t>menerapkan</a:t>
            </a:r>
            <a:r>
              <a:rPr lang="en-US" sz="2200" dirty="0"/>
              <a:t> PSBB </a:t>
            </a:r>
            <a:r>
              <a:rPr lang="en-US" sz="2200" dirty="0" err="1"/>
              <a:t>saat</a:t>
            </a:r>
            <a:r>
              <a:rPr lang="en-US" sz="2200" dirty="0"/>
              <a:t> </a:t>
            </a:r>
            <a:r>
              <a:rPr lang="en-US" sz="2200" dirty="0" err="1"/>
              <a:t>wabah</a:t>
            </a:r>
            <a:r>
              <a:rPr lang="en-US" sz="2200" dirty="0"/>
              <a:t> Covid-19, </a:t>
            </a:r>
            <a:r>
              <a:rPr lang="en-US" sz="2200" dirty="0" err="1"/>
              <a:t>sehingga</a:t>
            </a:r>
            <a:r>
              <a:rPr lang="en-US" sz="2200" dirty="0"/>
              <a:t> enumerator </a:t>
            </a:r>
            <a:r>
              <a:rPr lang="en-US" sz="2200" dirty="0" err="1"/>
              <a:t>terlambat</a:t>
            </a:r>
            <a:r>
              <a:rPr lang="en-US" sz="2200" dirty="0"/>
              <a:t> </a:t>
            </a:r>
            <a:r>
              <a:rPr lang="en-US" sz="2200" dirty="0" err="1"/>
              <a:t>melakukan</a:t>
            </a:r>
            <a:r>
              <a:rPr lang="en-US" sz="2200" dirty="0"/>
              <a:t> </a:t>
            </a:r>
            <a:r>
              <a:rPr lang="en-US" sz="2200" dirty="0" err="1"/>
              <a:t>pendataan</a:t>
            </a:r>
            <a:r>
              <a:rPr lang="en-US" sz="2200" dirty="0"/>
              <a:t> </a:t>
            </a:r>
            <a:r>
              <a:rPr lang="en-US" sz="2200" dirty="0" err="1"/>
              <a:t>sampel</a:t>
            </a:r>
            <a:r>
              <a:rPr lang="en-US" sz="2200" dirty="0"/>
              <a:t>.  </a:t>
            </a:r>
          </a:p>
        </p:txBody>
      </p:sp>
      <p:sp>
        <p:nvSpPr>
          <p:cNvPr id="4" name="Slide Number Placeholder 59"/>
          <p:cNvSpPr txBox="1">
            <a:spLocks/>
          </p:cNvSpPr>
          <p:nvPr/>
        </p:nvSpPr>
        <p:spPr>
          <a:xfrm>
            <a:off x="3392556" y="4676084"/>
            <a:ext cx="2103120" cy="27699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>
                <a:solidFill>
                  <a:schemeClr val="bg1"/>
                </a:solidFill>
              </a:rPr>
              <a:t>15</a:t>
            </a:r>
            <a:endParaRPr lang="id-ID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4407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212725"/>
            <a:ext cx="8456930" cy="430887"/>
          </a:xfrm>
        </p:spPr>
        <p:txBody>
          <a:bodyPr/>
          <a:lstStyle/>
          <a:p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TINDAK LANJUT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46125"/>
            <a:ext cx="83058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200" dirty="0" err="1"/>
              <a:t>Memantau</a:t>
            </a:r>
            <a:r>
              <a:rPr lang="en-US" sz="2200" dirty="0"/>
              <a:t> </a:t>
            </a:r>
            <a:r>
              <a:rPr lang="en-US" sz="2200" dirty="0" err="1"/>
              <a:t>kinerja</a:t>
            </a:r>
            <a:r>
              <a:rPr lang="en-US" sz="2200" dirty="0"/>
              <a:t> enumerator </a:t>
            </a:r>
            <a:r>
              <a:rPr lang="en-US" sz="2200" dirty="0" err="1"/>
              <a:t>dan</a:t>
            </a:r>
            <a:r>
              <a:rPr lang="en-US" sz="2200" dirty="0"/>
              <a:t> </a:t>
            </a:r>
            <a:r>
              <a:rPr lang="en-US" sz="2200" dirty="0" err="1"/>
              <a:t>memverifikasi</a:t>
            </a:r>
            <a:r>
              <a:rPr lang="en-US" sz="2200" dirty="0"/>
              <a:t> data yang di input;</a:t>
            </a:r>
          </a:p>
          <a:p>
            <a:pPr marL="342900" indent="-342900">
              <a:buAutoNum type="arabicPeriod"/>
            </a:pPr>
            <a:r>
              <a:rPr lang="en-US" sz="2200" dirty="0" err="1"/>
              <a:t>Mengingatkan</a:t>
            </a:r>
            <a:r>
              <a:rPr lang="en-US" sz="2200" dirty="0"/>
              <a:t> enumerator </a:t>
            </a:r>
            <a:r>
              <a:rPr lang="en-US" sz="2200" dirty="0" err="1"/>
              <a:t>untuk</a:t>
            </a:r>
            <a:r>
              <a:rPr lang="en-US" sz="2200" dirty="0"/>
              <a:t> </a:t>
            </a:r>
            <a:r>
              <a:rPr lang="en-US" sz="2200" dirty="0" err="1"/>
              <a:t>segera</a:t>
            </a:r>
            <a:r>
              <a:rPr lang="en-US" sz="2200" dirty="0"/>
              <a:t> </a:t>
            </a:r>
            <a:r>
              <a:rPr lang="en-US" sz="2200" dirty="0" err="1"/>
              <a:t>melengkapi</a:t>
            </a:r>
            <a:r>
              <a:rPr lang="en-US" sz="2200" dirty="0"/>
              <a:t> </a:t>
            </a:r>
            <a:r>
              <a:rPr lang="en-US" sz="2200" dirty="0" err="1"/>
              <a:t>sampel</a:t>
            </a:r>
            <a:r>
              <a:rPr lang="en-US" sz="2200" dirty="0"/>
              <a:t> yang </a:t>
            </a:r>
            <a:r>
              <a:rPr lang="en-US" sz="2200" dirty="0" err="1"/>
              <a:t>kurang</a:t>
            </a:r>
            <a:r>
              <a:rPr lang="en-US" sz="2200" dirty="0"/>
              <a:t>;</a:t>
            </a:r>
          </a:p>
          <a:p>
            <a:pPr marL="342900" indent="-342900">
              <a:buAutoNum type="arabicPeriod"/>
            </a:pPr>
            <a:r>
              <a:rPr lang="en-US" sz="2200" dirty="0" err="1"/>
              <a:t>Mencairkan</a:t>
            </a:r>
            <a:r>
              <a:rPr lang="en-US" sz="2200" dirty="0"/>
              <a:t> honor enumerator </a:t>
            </a:r>
            <a:r>
              <a:rPr lang="en-US" sz="2200" dirty="0" err="1"/>
              <a:t>tepat</a:t>
            </a:r>
            <a:r>
              <a:rPr lang="en-US" sz="2200" dirty="0"/>
              <a:t> </a:t>
            </a:r>
            <a:r>
              <a:rPr lang="en-US" sz="2200" dirty="0" err="1"/>
              <a:t>waktu</a:t>
            </a:r>
            <a:r>
              <a:rPr lang="en-US" sz="2200" dirty="0"/>
              <a:t> </a:t>
            </a:r>
            <a:r>
              <a:rPr lang="en-US" sz="2200" dirty="0" err="1"/>
              <a:t>setiap</a:t>
            </a:r>
            <a:r>
              <a:rPr lang="en-US" sz="2200" dirty="0"/>
              <a:t> </a:t>
            </a:r>
            <a:r>
              <a:rPr lang="en-US" sz="2200" dirty="0" err="1"/>
              <a:t>bulannya</a:t>
            </a:r>
            <a:r>
              <a:rPr lang="en-US" sz="2200" dirty="0"/>
              <a:t>;</a:t>
            </a:r>
          </a:p>
          <a:p>
            <a:pPr marL="342900" indent="-342900">
              <a:buAutoNum type="arabicPeriod"/>
            </a:pPr>
            <a:r>
              <a:rPr lang="en-US" sz="2200" dirty="0" err="1"/>
              <a:t>Mengusulkan</a:t>
            </a:r>
            <a:r>
              <a:rPr lang="en-US" sz="2200" dirty="0"/>
              <a:t> </a:t>
            </a:r>
            <a:r>
              <a:rPr lang="en-US" sz="2200" dirty="0" err="1"/>
              <a:t>revisi</a:t>
            </a:r>
            <a:r>
              <a:rPr lang="en-US" sz="2200" dirty="0"/>
              <a:t> POK </a:t>
            </a:r>
            <a:r>
              <a:rPr lang="en-US" sz="2200" dirty="0" err="1"/>
              <a:t>pengurangan</a:t>
            </a:r>
            <a:r>
              <a:rPr lang="en-US" sz="2200" dirty="0"/>
              <a:t> honor </a:t>
            </a:r>
            <a:r>
              <a:rPr lang="en-US" sz="2200" dirty="0" err="1"/>
              <a:t>penggilingan</a:t>
            </a:r>
            <a:r>
              <a:rPr lang="en-US" sz="2200" dirty="0"/>
              <a:t> </a:t>
            </a:r>
            <a:r>
              <a:rPr lang="en-US" sz="2200" dirty="0" err="1"/>
              <a:t>menjadi</a:t>
            </a:r>
            <a:r>
              <a:rPr lang="en-US" sz="2200" dirty="0"/>
              <a:t> 50 </a:t>
            </a:r>
            <a:r>
              <a:rPr lang="en-US" sz="2200" dirty="0" err="1"/>
              <a:t>ribu</a:t>
            </a:r>
            <a:r>
              <a:rPr lang="en-US" sz="2200" dirty="0"/>
              <a:t>/</a:t>
            </a:r>
            <a:r>
              <a:rPr lang="en-US" sz="2200" dirty="0" err="1"/>
              <a:t>sampel</a:t>
            </a:r>
            <a:r>
              <a:rPr lang="en-US" sz="2200" dirty="0"/>
              <a:t> </a:t>
            </a:r>
            <a:r>
              <a:rPr lang="en-US" sz="2200" dirty="0" err="1"/>
              <a:t>untuk</a:t>
            </a:r>
            <a:r>
              <a:rPr lang="en-US" sz="2200" dirty="0"/>
              <a:t> </a:t>
            </a:r>
            <a:r>
              <a:rPr lang="en-US" sz="2200" dirty="0" err="1"/>
              <a:t>mendanai</a:t>
            </a:r>
            <a:r>
              <a:rPr lang="en-US" sz="2200" dirty="0"/>
              <a:t> </a:t>
            </a:r>
            <a:r>
              <a:rPr lang="en-US" sz="2200" dirty="0" err="1"/>
              <a:t>kekurangan</a:t>
            </a:r>
            <a:r>
              <a:rPr lang="en-US" sz="2200" dirty="0"/>
              <a:t> honor enumerator </a:t>
            </a:r>
            <a:r>
              <a:rPr lang="en-US" sz="2200" dirty="0" err="1"/>
              <a:t>pangan</a:t>
            </a:r>
            <a:r>
              <a:rPr lang="en-US" sz="2200" dirty="0"/>
              <a:t> </a:t>
            </a:r>
            <a:r>
              <a:rPr lang="en-US" sz="2200" dirty="0" err="1"/>
              <a:t>strategis</a:t>
            </a:r>
            <a:r>
              <a:rPr lang="en-US" sz="2200" dirty="0"/>
              <a:t>;</a:t>
            </a:r>
          </a:p>
          <a:p>
            <a:pPr marL="342900" indent="-342900">
              <a:buAutoNum type="arabicPeriod"/>
            </a:pPr>
            <a:r>
              <a:rPr lang="en-US" sz="2200" dirty="0" err="1"/>
              <a:t>Provinsi</a:t>
            </a:r>
            <a:r>
              <a:rPr lang="en-US" sz="2200" dirty="0"/>
              <a:t> yang </a:t>
            </a:r>
            <a:r>
              <a:rPr lang="en-US" sz="2200" dirty="0" err="1"/>
              <a:t>tidak</a:t>
            </a:r>
            <a:r>
              <a:rPr lang="en-US" sz="2200" dirty="0"/>
              <a:t> </a:t>
            </a:r>
            <a:r>
              <a:rPr lang="en-US" sz="2200" dirty="0" err="1"/>
              <a:t>mengirimkan</a:t>
            </a:r>
            <a:r>
              <a:rPr lang="en-US" sz="2200" dirty="0"/>
              <a:t> data </a:t>
            </a:r>
            <a:r>
              <a:rPr lang="en-US" sz="2200" dirty="0" err="1"/>
              <a:t>sama</a:t>
            </a:r>
            <a:r>
              <a:rPr lang="en-US" sz="2200" dirty="0"/>
              <a:t> </a:t>
            </a:r>
            <a:r>
              <a:rPr lang="en-US" sz="2200" dirty="0" err="1"/>
              <a:t>sekali</a:t>
            </a:r>
            <a:r>
              <a:rPr lang="en-US" sz="2200" dirty="0"/>
              <a:t>, </a:t>
            </a:r>
            <a:r>
              <a:rPr lang="en-US" sz="2200" dirty="0" err="1"/>
              <a:t>akan</a:t>
            </a:r>
            <a:r>
              <a:rPr lang="en-US" sz="2200" dirty="0"/>
              <a:t> di </a:t>
            </a:r>
            <a:r>
              <a:rPr lang="en-US" sz="2200" dirty="0" err="1"/>
              <a:t>pindah</a:t>
            </a:r>
            <a:r>
              <a:rPr lang="en-US" sz="2200" dirty="0"/>
              <a:t> </a:t>
            </a:r>
            <a:r>
              <a:rPr lang="en-US" sz="2200" dirty="0" err="1"/>
              <a:t>lokasi</a:t>
            </a:r>
            <a:r>
              <a:rPr lang="en-US" sz="2200" dirty="0"/>
              <a:t> </a:t>
            </a:r>
            <a:r>
              <a:rPr lang="en-US" sz="2200" dirty="0" err="1"/>
              <a:t>sampelnya</a:t>
            </a:r>
            <a:r>
              <a:rPr lang="en-US" sz="2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0446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20979" y="758951"/>
            <a:ext cx="8819515" cy="3139440"/>
            <a:chOff x="220979" y="758951"/>
            <a:chExt cx="8819515" cy="3139440"/>
          </a:xfrm>
        </p:grpSpPr>
        <p:sp>
          <p:nvSpPr>
            <p:cNvPr id="4" name="object 4"/>
            <p:cNvSpPr/>
            <p:nvPr/>
          </p:nvSpPr>
          <p:spPr>
            <a:xfrm>
              <a:off x="220979" y="1071374"/>
              <a:ext cx="8759952" cy="28270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7287768" y="758951"/>
              <a:ext cx="1752600" cy="131368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146807" y="1367485"/>
            <a:ext cx="4355465" cy="7137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500" spc="5" dirty="0">
                <a:latin typeface="Tahoma"/>
                <a:cs typeface="Tahoma"/>
              </a:rPr>
              <a:t>TERIMA</a:t>
            </a:r>
            <a:r>
              <a:rPr sz="4500" spc="-130" dirty="0">
                <a:latin typeface="Tahoma"/>
                <a:cs typeface="Tahoma"/>
              </a:rPr>
              <a:t> </a:t>
            </a:r>
            <a:r>
              <a:rPr sz="4500" dirty="0">
                <a:latin typeface="Tahoma"/>
                <a:cs typeface="Tahoma"/>
              </a:rPr>
              <a:t>KASIH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888</TotalTime>
  <Words>354</Words>
  <Application>Microsoft Office PowerPoint</Application>
  <PresentationFormat>Custom</PresentationFormat>
  <Paragraphs>100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Arial Black</vt:lpstr>
      <vt:lpstr>Calibri</vt:lpstr>
      <vt:lpstr>Carlito</vt:lpstr>
      <vt:lpstr>Eurostile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BAHAN RAKORTAN</dc:title>
  <dc:creator>Windows User</dc:creator>
  <cp:lastModifiedBy>ASUS-A409FJ</cp:lastModifiedBy>
  <cp:revision>121</cp:revision>
  <cp:lastPrinted>2020-07-02T09:37:48Z</cp:lastPrinted>
  <dcterms:created xsi:type="dcterms:W3CDTF">2020-06-05T16:24:18Z</dcterms:created>
  <dcterms:modified xsi:type="dcterms:W3CDTF">2020-07-05T13:12:58Z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2020-05-22T00:00:00Z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2020-06-05T00:00:00Z</vt:filetime>
  </property>
</Properties>
</file>