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5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6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80" r:id="rId2"/>
    <p:sldMasterId id="2147483686" r:id="rId3"/>
    <p:sldMasterId id="2147483692" r:id="rId4"/>
    <p:sldMasterId id="2147483698" r:id="rId5"/>
    <p:sldMasterId id="2147483704" r:id="rId6"/>
    <p:sldMasterId id="2147483710" r:id="rId7"/>
  </p:sldMasterIdLst>
  <p:notesMasterIdLst>
    <p:notesMasterId r:id="rId26"/>
  </p:notesMasterIdLst>
  <p:sldIdLst>
    <p:sldId id="256" r:id="rId8"/>
    <p:sldId id="270" r:id="rId9"/>
    <p:sldId id="271" r:id="rId10"/>
    <p:sldId id="273" r:id="rId11"/>
    <p:sldId id="268" r:id="rId12"/>
    <p:sldId id="275" r:id="rId13"/>
    <p:sldId id="276" r:id="rId14"/>
    <p:sldId id="277" r:id="rId15"/>
    <p:sldId id="280" r:id="rId16"/>
    <p:sldId id="282" r:id="rId17"/>
    <p:sldId id="300" r:id="rId18"/>
    <p:sldId id="301" r:id="rId19"/>
    <p:sldId id="302" r:id="rId20"/>
    <p:sldId id="303" r:id="rId21"/>
    <p:sldId id="304" r:id="rId22"/>
    <p:sldId id="305" r:id="rId23"/>
    <p:sldId id="306" r:id="rId24"/>
    <p:sldId id="262" r:id="rId25"/>
  </p:sldIdLst>
  <p:sldSz cx="9144000" cy="5149850"/>
  <p:notesSz cx="9144000" cy="51498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BE1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2"/>
  </p:normalViewPr>
  <p:slideViewPr>
    <p:cSldViewPr>
      <p:cViewPr varScale="1">
        <p:scale>
          <a:sx n="125" d="100"/>
          <a:sy n="125" d="100"/>
        </p:scale>
        <p:origin x="-330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8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8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85310D-9D8C-4BFD-B600-3BB46C2A7CC5}" type="datetimeFigureOut">
              <a:rPr lang="id-ID" smtClean="0"/>
              <a:t>03/07/2020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30538" y="644525"/>
            <a:ext cx="3082925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2478088"/>
            <a:ext cx="7315200" cy="20288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4891088"/>
            <a:ext cx="3962400" cy="2587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4891088"/>
            <a:ext cx="3962400" cy="2587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BED6DA-9FDD-4927-9F84-66202AFB008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595969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606296" y="0"/>
            <a:ext cx="7537704" cy="48066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8531860" cy="5145405"/>
          </a:xfrm>
          <a:custGeom>
            <a:avLst/>
            <a:gdLst/>
            <a:ahLst/>
            <a:cxnLst/>
            <a:rect l="l" t="t" r="r" b="b"/>
            <a:pathLst>
              <a:path w="8531860" h="5145405">
                <a:moveTo>
                  <a:pt x="3581597" y="0"/>
                </a:moveTo>
                <a:lnTo>
                  <a:pt x="0" y="0"/>
                </a:lnTo>
                <a:lnTo>
                  <a:pt x="0" y="4856439"/>
                </a:lnTo>
                <a:lnTo>
                  <a:pt x="1085" y="5145021"/>
                </a:lnTo>
                <a:lnTo>
                  <a:pt x="2758045" y="5145021"/>
                </a:lnTo>
                <a:lnTo>
                  <a:pt x="8531352" y="8381"/>
                </a:lnTo>
                <a:lnTo>
                  <a:pt x="3581597" y="0"/>
                </a:lnTo>
                <a:close/>
              </a:path>
            </a:pathLst>
          </a:custGeom>
          <a:solidFill>
            <a:srgbClr val="BBE1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578607" y="4270247"/>
            <a:ext cx="6565900" cy="439420"/>
          </a:xfrm>
          <a:custGeom>
            <a:avLst/>
            <a:gdLst/>
            <a:ahLst/>
            <a:cxnLst/>
            <a:rect l="l" t="t" r="r" b="b"/>
            <a:pathLst>
              <a:path w="6565900" h="439420">
                <a:moveTo>
                  <a:pt x="6565391" y="0"/>
                </a:moveTo>
                <a:lnTo>
                  <a:pt x="462661" y="0"/>
                </a:lnTo>
                <a:lnTo>
                  <a:pt x="0" y="438911"/>
                </a:lnTo>
                <a:lnTo>
                  <a:pt x="6565392" y="438911"/>
                </a:lnTo>
                <a:lnTo>
                  <a:pt x="6565391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2578607" y="4709159"/>
            <a:ext cx="673735" cy="170815"/>
          </a:xfrm>
          <a:custGeom>
            <a:avLst/>
            <a:gdLst/>
            <a:ahLst/>
            <a:cxnLst/>
            <a:rect l="l" t="t" r="r" b="b"/>
            <a:pathLst>
              <a:path w="673735" h="170814">
                <a:moveTo>
                  <a:pt x="673607" y="0"/>
                </a:moveTo>
                <a:lnTo>
                  <a:pt x="0" y="711"/>
                </a:lnTo>
                <a:lnTo>
                  <a:pt x="483743" y="170687"/>
                </a:lnTo>
                <a:lnTo>
                  <a:pt x="673607" y="0"/>
                </a:lnTo>
                <a:close/>
              </a:path>
            </a:pathLst>
          </a:custGeom>
          <a:solidFill>
            <a:srgbClr val="7D5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377952" y="146303"/>
            <a:ext cx="621791" cy="5516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1005839" y="222503"/>
            <a:ext cx="2002536" cy="46329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2727960" y="222503"/>
            <a:ext cx="2264664" cy="46329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0" y="1036319"/>
            <a:ext cx="7385303" cy="273100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4712208" y="222503"/>
            <a:ext cx="1231391" cy="46329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1119" y="1121740"/>
            <a:ext cx="9001760" cy="14884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3916"/>
            <a:ext cx="6400800" cy="12874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4465"/>
            <a:ext cx="3977640" cy="33989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4465"/>
            <a:ext cx="3977640" cy="33989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9287" y="859462"/>
            <a:ext cx="8456930" cy="1744067"/>
          </a:xfrm>
        </p:spPr>
        <p:txBody>
          <a:bodyPr/>
          <a:lstStyle>
            <a:lvl1pPr>
              <a:spcBef>
                <a:spcPts val="675"/>
              </a:spcBef>
              <a:defRPr>
                <a:latin typeface="Eurostile" charset="0"/>
                <a:ea typeface="Eurostile" charset="0"/>
                <a:cs typeface="Eurostile" charset="0"/>
              </a:defRPr>
            </a:lvl1pPr>
            <a:lvl2pPr>
              <a:spcBef>
                <a:spcPts val="675"/>
              </a:spcBef>
              <a:defRPr>
                <a:latin typeface="Eurostile" charset="0"/>
                <a:ea typeface="Eurostile" charset="0"/>
                <a:cs typeface="Eurostile" charset="0"/>
              </a:defRPr>
            </a:lvl2pPr>
            <a:lvl3pPr>
              <a:spcBef>
                <a:spcPts val="675"/>
              </a:spcBef>
              <a:defRPr>
                <a:latin typeface="Eurostile" charset="0"/>
                <a:ea typeface="Eurostile" charset="0"/>
                <a:cs typeface="Eurostile" charset="0"/>
              </a:defRPr>
            </a:lvl3pPr>
            <a:lvl4pPr>
              <a:spcBef>
                <a:spcPts val="675"/>
              </a:spcBef>
              <a:defRPr>
                <a:latin typeface="Eurostile" charset="0"/>
                <a:ea typeface="Eurostile" charset="0"/>
                <a:cs typeface="Eurostile" charset="0"/>
              </a:defRPr>
            </a:lvl4pPr>
            <a:lvl5pPr>
              <a:spcBef>
                <a:spcPts val="675"/>
              </a:spcBef>
              <a:defRPr>
                <a:latin typeface="Eurostile" charset="0"/>
                <a:ea typeface="Eurostile" charset="0"/>
                <a:cs typeface="Eurostile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0478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9287" y="859462"/>
            <a:ext cx="8456930" cy="1744067"/>
          </a:xfrm>
        </p:spPr>
        <p:txBody>
          <a:bodyPr/>
          <a:lstStyle>
            <a:lvl1pPr>
              <a:spcBef>
                <a:spcPts val="675"/>
              </a:spcBef>
              <a:defRPr>
                <a:latin typeface="Eurostile" charset="0"/>
                <a:ea typeface="Eurostile" charset="0"/>
                <a:cs typeface="Eurostile" charset="0"/>
              </a:defRPr>
            </a:lvl1pPr>
            <a:lvl2pPr>
              <a:spcBef>
                <a:spcPts val="675"/>
              </a:spcBef>
              <a:defRPr>
                <a:latin typeface="Eurostile" charset="0"/>
                <a:ea typeface="Eurostile" charset="0"/>
                <a:cs typeface="Eurostile" charset="0"/>
              </a:defRPr>
            </a:lvl2pPr>
            <a:lvl3pPr>
              <a:spcBef>
                <a:spcPts val="675"/>
              </a:spcBef>
              <a:defRPr>
                <a:latin typeface="Eurostile" charset="0"/>
                <a:ea typeface="Eurostile" charset="0"/>
                <a:cs typeface="Eurostile" charset="0"/>
              </a:defRPr>
            </a:lvl3pPr>
            <a:lvl4pPr>
              <a:spcBef>
                <a:spcPts val="675"/>
              </a:spcBef>
              <a:defRPr>
                <a:latin typeface="Eurostile" charset="0"/>
                <a:ea typeface="Eurostile" charset="0"/>
                <a:cs typeface="Eurostile" charset="0"/>
              </a:defRPr>
            </a:lvl4pPr>
            <a:lvl5pPr>
              <a:spcBef>
                <a:spcPts val="675"/>
              </a:spcBef>
              <a:defRPr>
                <a:latin typeface="Eurostile" charset="0"/>
                <a:ea typeface="Eurostile" charset="0"/>
                <a:cs typeface="Eurostile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4858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01633"/>
            <a:ext cx="7924800" cy="291824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12"/>
          <p:cNvSpPr>
            <a:spLocks noGrp="1"/>
          </p:cNvSpPr>
          <p:nvPr>
            <p:ph type="dt" sz="half" idx="2"/>
          </p:nvPr>
        </p:nvSpPr>
        <p:spPr>
          <a:xfrm>
            <a:off x="457200" y="4741361"/>
            <a:ext cx="2133600" cy="2749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1C4F129-450E-4197-B2F7-CEA3348D4A8E}"/>
              </a:ext>
            </a:extLst>
          </p:cNvPr>
          <p:cNvSpPr txBox="1"/>
          <p:nvPr userDrawn="1"/>
        </p:nvSpPr>
        <p:spPr>
          <a:xfrm>
            <a:off x="144018" y="58271"/>
            <a:ext cx="2558034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urostile" panose="020B0504020202050204"/>
                <a:ea typeface="+mn-ea"/>
                <a:cs typeface="+mn-cs"/>
              </a:rPr>
              <a:t>PENDAHULUAN</a:t>
            </a:r>
          </a:p>
        </p:txBody>
      </p:sp>
    </p:spTree>
    <p:extLst>
      <p:ext uri="{BB962C8B-B14F-4D97-AF65-F5344CB8AC3E}">
        <p14:creationId xmlns:p14="http://schemas.microsoft.com/office/powerpoint/2010/main" val="3469930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41361"/>
            <a:ext cx="2133600" cy="274976"/>
          </a:xfrm>
          <a:prstGeom prst="rect">
            <a:avLst/>
          </a:prstGeom>
        </p:spPr>
        <p:txBody>
          <a:bodyPr/>
          <a:lstStyle/>
          <a:p>
            <a:pPr defTabSz="685800"/>
            <a:endParaRPr lang="en-US" sz="1350">
              <a:solidFill>
                <a:prstClr val="black"/>
              </a:solidFill>
            </a:endParaRP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685800" y="1373294"/>
            <a:ext cx="1447800" cy="858308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1295400" y="1888279"/>
            <a:ext cx="1828800" cy="200271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4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3352796" y="1373294"/>
            <a:ext cx="1447800" cy="858308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20" hasCustomPrompt="1"/>
          </p:nvPr>
        </p:nvSpPr>
        <p:spPr>
          <a:xfrm>
            <a:off x="3962396" y="1888279"/>
            <a:ext cx="1828800" cy="200271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6019800" y="1373294"/>
            <a:ext cx="1447800" cy="858308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6629400" y="1888279"/>
            <a:ext cx="1828800" cy="200271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2604106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41361"/>
            <a:ext cx="2133600" cy="274976"/>
          </a:xfrm>
          <a:prstGeom prst="rect">
            <a:avLst/>
          </a:prstGeom>
        </p:spPr>
        <p:txBody>
          <a:bodyPr/>
          <a:lstStyle/>
          <a:p>
            <a:pPr defTabSz="685800"/>
            <a:endParaRPr lang="en-US" sz="1350">
              <a:solidFill>
                <a:prstClr val="black"/>
              </a:solidFill>
            </a:endParaRP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685800" y="1316073"/>
            <a:ext cx="2514600" cy="801088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685800" y="2288822"/>
            <a:ext cx="2514600" cy="80108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685800" y="3283580"/>
            <a:ext cx="2514600" cy="801088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3200400" y="1404105"/>
            <a:ext cx="5181600" cy="629426"/>
          </a:xfrm>
        </p:spPr>
        <p:txBody>
          <a:bodyPr anchor="ctr"/>
          <a:lstStyle>
            <a:lvl1pPr>
              <a:buFontTx/>
              <a:buNone/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7"/>
          </p:nvPr>
        </p:nvSpPr>
        <p:spPr>
          <a:xfrm>
            <a:off x="3200400" y="2346043"/>
            <a:ext cx="5181600" cy="629426"/>
          </a:xfrm>
        </p:spPr>
        <p:txBody>
          <a:bodyPr anchor="ctr"/>
          <a:lstStyle>
            <a:lvl1pPr>
              <a:buFontTx/>
              <a:buNone/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3200400" y="3367210"/>
            <a:ext cx="5181600" cy="629426"/>
          </a:xfrm>
        </p:spPr>
        <p:txBody>
          <a:bodyPr anchor="ctr"/>
          <a:lstStyle>
            <a:lvl1pPr>
              <a:buFontTx/>
              <a:buNone/>
              <a:defRPr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184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49605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694" y="468660"/>
            <a:ext cx="6683765" cy="96185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1909" y="1602176"/>
            <a:ext cx="6686550" cy="2836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endParaRPr lang="en-US" sz="1350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 sz="135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4220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01633"/>
            <a:ext cx="7924800" cy="291824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12"/>
          <p:cNvSpPr>
            <a:spLocks noGrp="1"/>
          </p:cNvSpPr>
          <p:nvPr>
            <p:ph type="dt" sz="half" idx="2"/>
          </p:nvPr>
        </p:nvSpPr>
        <p:spPr>
          <a:xfrm>
            <a:off x="457200" y="4741361"/>
            <a:ext cx="2133600" cy="2749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1C4F129-450E-4197-B2F7-CEA3348D4A8E}"/>
              </a:ext>
            </a:extLst>
          </p:cNvPr>
          <p:cNvSpPr txBox="1"/>
          <p:nvPr userDrawn="1"/>
        </p:nvSpPr>
        <p:spPr>
          <a:xfrm>
            <a:off x="144018" y="58271"/>
            <a:ext cx="2558034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urostile" panose="020B0504020202050204"/>
                <a:ea typeface="+mn-ea"/>
                <a:cs typeface="+mn-cs"/>
              </a:rPr>
              <a:t>PENDAHULUAN</a:t>
            </a:r>
          </a:p>
        </p:txBody>
      </p:sp>
    </p:spTree>
    <p:extLst>
      <p:ext uri="{BB962C8B-B14F-4D97-AF65-F5344CB8AC3E}">
        <p14:creationId xmlns:p14="http://schemas.microsoft.com/office/powerpoint/2010/main" val="31322640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41361"/>
            <a:ext cx="2133600" cy="274976"/>
          </a:xfrm>
          <a:prstGeom prst="rect">
            <a:avLst/>
          </a:prstGeom>
        </p:spPr>
        <p:txBody>
          <a:bodyPr/>
          <a:lstStyle/>
          <a:p>
            <a:pPr defTabSz="685800"/>
            <a:endParaRPr lang="en-US" sz="1350">
              <a:solidFill>
                <a:prstClr val="black"/>
              </a:solidFill>
            </a:endParaRP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685800" y="1373294"/>
            <a:ext cx="1447800" cy="858308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1295400" y="1888279"/>
            <a:ext cx="1828800" cy="200271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4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3352796" y="1373294"/>
            <a:ext cx="1447800" cy="858308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20" hasCustomPrompt="1"/>
          </p:nvPr>
        </p:nvSpPr>
        <p:spPr>
          <a:xfrm>
            <a:off x="3962396" y="1888279"/>
            <a:ext cx="1828800" cy="200271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6019800" y="1373294"/>
            <a:ext cx="1447800" cy="858308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6629400" y="1888279"/>
            <a:ext cx="1828800" cy="200271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14324778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41361"/>
            <a:ext cx="2133600" cy="274976"/>
          </a:xfrm>
          <a:prstGeom prst="rect">
            <a:avLst/>
          </a:prstGeom>
        </p:spPr>
        <p:txBody>
          <a:bodyPr/>
          <a:lstStyle/>
          <a:p>
            <a:pPr defTabSz="685800"/>
            <a:endParaRPr lang="en-US" sz="1350">
              <a:solidFill>
                <a:prstClr val="black"/>
              </a:solidFill>
            </a:endParaRP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685800" y="1316073"/>
            <a:ext cx="2514600" cy="801088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685800" y="2288822"/>
            <a:ext cx="2514600" cy="80108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685800" y="3283580"/>
            <a:ext cx="2514600" cy="801088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3200400" y="1404105"/>
            <a:ext cx="5181600" cy="629426"/>
          </a:xfrm>
        </p:spPr>
        <p:txBody>
          <a:bodyPr anchor="ctr"/>
          <a:lstStyle>
            <a:lvl1pPr>
              <a:buFontTx/>
              <a:buNone/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7"/>
          </p:nvPr>
        </p:nvSpPr>
        <p:spPr>
          <a:xfrm>
            <a:off x="3200400" y="2346043"/>
            <a:ext cx="5181600" cy="629426"/>
          </a:xfrm>
        </p:spPr>
        <p:txBody>
          <a:bodyPr anchor="ctr"/>
          <a:lstStyle>
            <a:lvl1pPr>
              <a:buFontTx/>
              <a:buNone/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3200400" y="3367210"/>
            <a:ext cx="5181600" cy="629426"/>
          </a:xfrm>
        </p:spPr>
        <p:txBody>
          <a:bodyPr anchor="ctr"/>
          <a:lstStyle>
            <a:lvl1pPr>
              <a:buFontTx/>
              <a:buNone/>
              <a:defRPr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1224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76978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694" y="468660"/>
            <a:ext cx="6683765" cy="96185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1909" y="1602176"/>
            <a:ext cx="6686550" cy="2836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endParaRPr lang="en-US" sz="1350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 sz="135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48045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01633"/>
            <a:ext cx="7924800" cy="291824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12"/>
          <p:cNvSpPr>
            <a:spLocks noGrp="1"/>
          </p:cNvSpPr>
          <p:nvPr>
            <p:ph type="dt" sz="half" idx="2"/>
          </p:nvPr>
        </p:nvSpPr>
        <p:spPr>
          <a:xfrm>
            <a:off x="457200" y="4741361"/>
            <a:ext cx="2133600" cy="2749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1C4F129-450E-4197-B2F7-CEA3348D4A8E}"/>
              </a:ext>
            </a:extLst>
          </p:cNvPr>
          <p:cNvSpPr txBox="1"/>
          <p:nvPr userDrawn="1"/>
        </p:nvSpPr>
        <p:spPr>
          <a:xfrm>
            <a:off x="144018" y="58271"/>
            <a:ext cx="2558034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urostile" panose="020B0504020202050204"/>
                <a:ea typeface="+mn-ea"/>
                <a:cs typeface="+mn-cs"/>
              </a:rPr>
              <a:t>PENDAHULUAN</a:t>
            </a:r>
          </a:p>
        </p:txBody>
      </p:sp>
    </p:spTree>
    <p:extLst>
      <p:ext uri="{BB962C8B-B14F-4D97-AF65-F5344CB8AC3E}">
        <p14:creationId xmlns:p14="http://schemas.microsoft.com/office/powerpoint/2010/main" val="6593283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41361"/>
            <a:ext cx="2133600" cy="274976"/>
          </a:xfrm>
          <a:prstGeom prst="rect">
            <a:avLst/>
          </a:prstGeom>
        </p:spPr>
        <p:txBody>
          <a:bodyPr/>
          <a:lstStyle/>
          <a:p>
            <a:pPr defTabSz="685800"/>
            <a:endParaRPr lang="en-US" sz="1350">
              <a:solidFill>
                <a:prstClr val="black"/>
              </a:solidFill>
            </a:endParaRP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685800" y="1373294"/>
            <a:ext cx="1447800" cy="858308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1295400" y="1888279"/>
            <a:ext cx="1828800" cy="200271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4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3352796" y="1373294"/>
            <a:ext cx="1447800" cy="858308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20" hasCustomPrompt="1"/>
          </p:nvPr>
        </p:nvSpPr>
        <p:spPr>
          <a:xfrm>
            <a:off x="3962396" y="1888279"/>
            <a:ext cx="1828800" cy="200271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6019800" y="1373294"/>
            <a:ext cx="1447800" cy="858308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6629400" y="1888279"/>
            <a:ext cx="1828800" cy="200271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42728518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41361"/>
            <a:ext cx="2133600" cy="274976"/>
          </a:xfrm>
          <a:prstGeom prst="rect">
            <a:avLst/>
          </a:prstGeom>
        </p:spPr>
        <p:txBody>
          <a:bodyPr/>
          <a:lstStyle/>
          <a:p>
            <a:pPr defTabSz="685800"/>
            <a:endParaRPr lang="en-US" sz="1350">
              <a:solidFill>
                <a:prstClr val="black"/>
              </a:solidFill>
            </a:endParaRP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685800" y="1316073"/>
            <a:ext cx="2514600" cy="801088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685800" y="2288822"/>
            <a:ext cx="2514600" cy="80108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685800" y="3283580"/>
            <a:ext cx="2514600" cy="801088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3200400" y="1404105"/>
            <a:ext cx="5181600" cy="629426"/>
          </a:xfrm>
        </p:spPr>
        <p:txBody>
          <a:bodyPr anchor="ctr"/>
          <a:lstStyle>
            <a:lvl1pPr>
              <a:buFontTx/>
              <a:buNone/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7"/>
          </p:nvPr>
        </p:nvSpPr>
        <p:spPr>
          <a:xfrm>
            <a:off x="3200400" y="2346043"/>
            <a:ext cx="5181600" cy="629426"/>
          </a:xfrm>
        </p:spPr>
        <p:txBody>
          <a:bodyPr anchor="ctr"/>
          <a:lstStyle>
            <a:lvl1pPr>
              <a:buFontTx/>
              <a:buNone/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3200400" y="3367210"/>
            <a:ext cx="5181600" cy="629426"/>
          </a:xfrm>
        </p:spPr>
        <p:txBody>
          <a:bodyPr anchor="ctr"/>
          <a:lstStyle>
            <a:lvl1pPr>
              <a:buFontTx/>
              <a:buNone/>
              <a:defRPr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7130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7685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694" y="468660"/>
            <a:ext cx="6683765" cy="96185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1909" y="1602176"/>
            <a:ext cx="6686550" cy="2836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endParaRPr lang="en-US" sz="1350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 sz="135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8656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01633"/>
            <a:ext cx="7924800" cy="291824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12"/>
          <p:cNvSpPr>
            <a:spLocks noGrp="1"/>
          </p:cNvSpPr>
          <p:nvPr>
            <p:ph type="dt" sz="half" idx="2"/>
          </p:nvPr>
        </p:nvSpPr>
        <p:spPr>
          <a:xfrm>
            <a:off x="457200" y="4741361"/>
            <a:ext cx="2133600" cy="2749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1C4F129-450E-4197-B2F7-CEA3348D4A8E}"/>
              </a:ext>
            </a:extLst>
          </p:cNvPr>
          <p:cNvSpPr txBox="1"/>
          <p:nvPr userDrawn="1"/>
        </p:nvSpPr>
        <p:spPr>
          <a:xfrm>
            <a:off x="144018" y="58271"/>
            <a:ext cx="2558034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urostile" panose="020B0504020202050204"/>
                <a:ea typeface="+mn-ea"/>
                <a:cs typeface="+mn-cs"/>
              </a:rPr>
              <a:t>PENDAHULUAN</a:t>
            </a:r>
          </a:p>
        </p:txBody>
      </p:sp>
    </p:spTree>
    <p:extLst>
      <p:ext uri="{BB962C8B-B14F-4D97-AF65-F5344CB8AC3E}">
        <p14:creationId xmlns:p14="http://schemas.microsoft.com/office/powerpoint/2010/main" val="11731271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41361"/>
            <a:ext cx="2133600" cy="274976"/>
          </a:xfrm>
          <a:prstGeom prst="rect">
            <a:avLst/>
          </a:prstGeom>
        </p:spPr>
        <p:txBody>
          <a:bodyPr/>
          <a:lstStyle/>
          <a:p>
            <a:pPr defTabSz="685800"/>
            <a:endParaRPr lang="en-US" sz="1350">
              <a:solidFill>
                <a:prstClr val="black"/>
              </a:solidFill>
            </a:endParaRP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685800" y="1373294"/>
            <a:ext cx="1447800" cy="858308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1295400" y="1888279"/>
            <a:ext cx="1828800" cy="200271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4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3352796" y="1373294"/>
            <a:ext cx="1447800" cy="858308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20" hasCustomPrompt="1"/>
          </p:nvPr>
        </p:nvSpPr>
        <p:spPr>
          <a:xfrm>
            <a:off x="3962396" y="1888279"/>
            <a:ext cx="1828800" cy="200271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6019800" y="1373294"/>
            <a:ext cx="1447800" cy="858308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6629400" y="1888279"/>
            <a:ext cx="1828800" cy="200271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10841921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41361"/>
            <a:ext cx="2133600" cy="274976"/>
          </a:xfrm>
          <a:prstGeom prst="rect">
            <a:avLst/>
          </a:prstGeom>
        </p:spPr>
        <p:txBody>
          <a:bodyPr/>
          <a:lstStyle/>
          <a:p>
            <a:pPr defTabSz="685800"/>
            <a:endParaRPr lang="en-US" sz="1350">
              <a:solidFill>
                <a:prstClr val="black"/>
              </a:solidFill>
            </a:endParaRP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685800" y="1316073"/>
            <a:ext cx="2514600" cy="801088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685800" y="2288822"/>
            <a:ext cx="2514600" cy="80108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685800" y="3283580"/>
            <a:ext cx="2514600" cy="801088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3200400" y="1404105"/>
            <a:ext cx="5181600" cy="629426"/>
          </a:xfrm>
        </p:spPr>
        <p:txBody>
          <a:bodyPr anchor="ctr"/>
          <a:lstStyle>
            <a:lvl1pPr>
              <a:buFontTx/>
              <a:buNone/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7"/>
          </p:nvPr>
        </p:nvSpPr>
        <p:spPr>
          <a:xfrm>
            <a:off x="3200400" y="2346043"/>
            <a:ext cx="5181600" cy="629426"/>
          </a:xfrm>
        </p:spPr>
        <p:txBody>
          <a:bodyPr anchor="ctr"/>
          <a:lstStyle>
            <a:lvl1pPr>
              <a:buFontTx/>
              <a:buNone/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3200400" y="3367210"/>
            <a:ext cx="5181600" cy="629426"/>
          </a:xfrm>
        </p:spPr>
        <p:txBody>
          <a:bodyPr anchor="ctr"/>
          <a:lstStyle>
            <a:lvl1pPr>
              <a:buFontTx/>
              <a:buNone/>
              <a:defRPr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176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33036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694" y="468660"/>
            <a:ext cx="6683765" cy="96185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1909" y="1602176"/>
            <a:ext cx="6686550" cy="2836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endParaRPr lang="en-US" sz="1350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 sz="135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5548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01633"/>
            <a:ext cx="7924800" cy="291824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12"/>
          <p:cNvSpPr>
            <a:spLocks noGrp="1"/>
          </p:cNvSpPr>
          <p:nvPr>
            <p:ph type="dt" sz="half" idx="2"/>
          </p:nvPr>
        </p:nvSpPr>
        <p:spPr>
          <a:xfrm>
            <a:off x="457200" y="4741361"/>
            <a:ext cx="2133600" cy="2749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1C4F129-450E-4197-B2F7-CEA3348D4A8E}"/>
              </a:ext>
            </a:extLst>
          </p:cNvPr>
          <p:cNvSpPr txBox="1"/>
          <p:nvPr userDrawn="1"/>
        </p:nvSpPr>
        <p:spPr>
          <a:xfrm>
            <a:off x="144018" y="58271"/>
            <a:ext cx="2558034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urostile" panose="020B0504020202050204"/>
                <a:ea typeface="+mn-ea"/>
                <a:cs typeface="+mn-cs"/>
              </a:rPr>
              <a:t>PENDAHULUAN</a:t>
            </a:r>
          </a:p>
        </p:txBody>
      </p:sp>
    </p:spTree>
    <p:extLst>
      <p:ext uri="{BB962C8B-B14F-4D97-AF65-F5344CB8AC3E}">
        <p14:creationId xmlns:p14="http://schemas.microsoft.com/office/powerpoint/2010/main" val="134640759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41361"/>
            <a:ext cx="2133600" cy="274976"/>
          </a:xfrm>
          <a:prstGeom prst="rect">
            <a:avLst/>
          </a:prstGeom>
        </p:spPr>
        <p:txBody>
          <a:bodyPr/>
          <a:lstStyle/>
          <a:p>
            <a:pPr defTabSz="685800"/>
            <a:endParaRPr lang="en-US" sz="1350">
              <a:solidFill>
                <a:prstClr val="black"/>
              </a:solidFill>
            </a:endParaRP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685800" y="1373294"/>
            <a:ext cx="1447800" cy="858308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1295400" y="1888279"/>
            <a:ext cx="1828800" cy="200271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4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3352796" y="1373294"/>
            <a:ext cx="1447800" cy="858308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20" hasCustomPrompt="1"/>
          </p:nvPr>
        </p:nvSpPr>
        <p:spPr>
          <a:xfrm>
            <a:off x="3962396" y="1888279"/>
            <a:ext cx="1828800" cy="200271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6019800" y="1373294"/>
            <a:ext cx="1447800" cy="858308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6629400" y="1888279"/>
            <a:ext cx="1828800" cy="200271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60704968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41361"/>
            <a:ext cx="2133600" cy="274976"/>
          </a:xfrm>
          <a:prstGeom prst="rect">
            <a:avLst/>
          </a:prstGeom>
        </p:spPr>
        <p:txBody>
          <a:bodyPr/>
          <a:lstStyle/>
          <a:p>
            <a:pPr defTabSz="685800"/>
            <a:endParaRPr lang="en-US" sz="1350">
              <a:solidFill>
                <a:prstClr val="black"/>
              </a:solidFill>
            </a:endParaRP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685800" y="1316073"/>
            <a:ext cx="2514600" cy="801088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685800" y="2288822"/>
            <a:ext cx="2514600" cy="80108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685800" y="3283580"/>
            <a:ext cx="2514600" cy="801088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3200400" y="1404105"/>
            <a:ext cx="5181600" cy="629426"/>
          </a:xfrm>
        </p:spPr>
        <p:txBody>
          <a:bodyPr anchor="ctr"/>
          <a:lstStyle>
            <a:lvl1pPr>
              <a:buFontTx/>
              <a:buNone/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7"/>
          </p:nvPr>
        </p:nvSpPr>
        <p:spPr>
          <a:xfrm>
            <a:off x="3200400" y="2346043"/>
            <a:ext cx="5181600" cy="629426"/>
          </a:xfrm>
        </p:spPr>
        <p:txBody>
          <a:bodyPr anchor="ctr"/>
          <a:lstStyle>
            <a:lvl1pPr>
              <a:buFontTx/>
              <a:buNone/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3200400" y="3367210"/>
            <a:ext cx="5181600" cy="629426"/>
          </a:xfrm>
        </p:spPr>
        <p:txBody>
          <a:bodyPr anchor="ctr"/>
          <a:lstStyle>
            <a:lvl1pPr>
              <a:buFontTx/>
              <a:buNone/>
              <a:defRPr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14614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33969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694" y="468660"/>
            <a:ext cx="6683765" cy="96185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1909" y="1602176"/>
            <a:ext cx="6686550" cy="2836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endParaRPr lang="en-US" sz="1350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 sz="135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6618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01633"/>
            <a:ext cx="7924800" cy="291824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12"/>
          <p:cNvSpPr>
            <a:spLocks noGrp="1"/>
          </p:cNvSpPr>
          <p:nvPr>
            <p:ph type="dt" sz="half" idx="2"/>
          </p:nvPr>
        </p:nvSpPr>
        <p:spPr>
          <a:xfrm>
            <a:off x="457200" y="4741361"/>
            <a:ext cx="2133600" cy="2749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1C4F129-450E-4197-B2F7-CEA3348D4A8E}"/>
              </a:ext>
            </a:extLst>
          </p:cNvPr>
          <p:cNvSpPr txBox="1"/>
          <p:nvPr userDrawn="1"/>
        </p:nvSpPr>
        <p:spPr>
          <a:xfrm>
            <a:off x="144018" y="58271"/>
            <a:ext cx="2558034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urostile" panose="020B0504020202050204"/>
                <a:ea typeface="+mn-ea"/>
                <a:cs typeface="+mn-cs"/>
              </a:rPr>
              <a:t>PENDAHULUAN</a:t>
            </a:r>
          </a:p>
        </p:txBody>
      </p:sp>
    </p:spTree>
    <p:extLst>
      <p:ext uri="{BB962C8B-B14F-4D97-AF65-F5344CB8AC3E}">
        <p14:creationId xmlns:p14="http://schemas.microsoft.com/office/powerpoint/2010/main" val="35665734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41361"/>
            <a:ext cx="2133600" cy="274976"/>
          </a:xfrm>
          <a:prstGeom prst="rect">
            <a:avLst/>
          </a:prstGeom>
        </p:spPr>
        <p:txBody>
          <a:bodyPr/>
          <a:lstStyle/>
          <a:p>
            <a:pPr defTabSz="685800"/>
            <a:endParaRPr lang="en-US" sz="1350">
              <a:solidFill>
                <a:prstClr val="black"/>
              </a:solidFill>
            </a:endParaRP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685800" y="1373294"/>
            <a:ext cx="1447800" cy="858308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1295400" y="1888279"/>
            <a:ext cx="1828800" cy="200271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4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3352796" y="1373294"/>
            <a:ext cx="1447800" cy="858308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20" hasCustomPrompt="1"/>
          </p:nvPr>
        </p:nvSpPr>
        <p:spPr>
          <a:xfrm>
            <a:off x="3962396" y="1888279"/>
            <a:ext cx="1828800" cy="200271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6019800" y="1373294"/>
            <a:ext cx="1447800" cy="858308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6629400" y="1888279"/>
            <a:ext cx="1828800" cy="200271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225663438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41361"/>
            <a:ext cx="2133600" cy="274976"/>
          </a:xfrm>
          <a:prstGeom prst="rect">
            <a:avLst/>
          </a:prstGeom>
        </p:spPr>
        <p:txBody>
          <a:bodyPr/>
          <a:lstStyle/>
          <a:p>
            <a:pPr defTabSz="685800"/>
            <a:endParaRPr lang="en-US" sz="1350">
              <a:solidFill>
                <a:prstClr val="black"/>
              </a:solidFill>
            </a:endParaRP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685800" y="1316073"/>
            <a:ext cx="2514600" cy="801088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685800" y="2288822"/>
            <a:ext cx="2514600" cy="80108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685800" y="3283580"/>
            <a:ext cx="2514600" cy="801088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3200400" y="1404105"/>
            <a:ext cx="5181600" cy="629426"/>
          </a:xfrm>
        </p:spPr>
        <p:txBody>
          <a:bodyPr anchor="ctr"/>
          <a:lstStyle>
            <a:lvl1pPr>
              <a:buFontTx/>
              <a:buNone/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7"/>
          </p:nvPr>
        </p:nvSpPr>
        <p:spPr>
          <a:xfrm>
            <a:off x="3200400" y="2346043"/>
            <a:ext cx="5181600" cy="629426"/>
          </a:xfrm>
        </p:spPr>
        <p:txBody>
          <a:bodyPr anchor="ctr"/>
          <a:lstStyle>
            <a:lvl1pPr>
              <a:buFontTx/>
              <a:buNone/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3200400" y="3367210"/>
            <a:ext cx="5181600" cy="629426"/>
          </a:xfrm>
        </p:spPr>
        <p:txBody>
          <a:bodyPr anchor="ctr"/>
          <a:lstStyle>
            <a:lvl1pPr>
              <a:buFontTx/>
              <a:buNone/>
              <a:defRPr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72202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46781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694" y="468660"/>
            <a:ext cx="6683765" cy="96185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1909" y="1602176"/>
            <a:ext cx="6686550" cy="2836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endParaRPr lang="en-US" sz="1350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 sz="135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9590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32.xml"/><Relationship Id="rId4" Type="http://schemas.openxmlformats.org/officeDocument/2006/relationships/slideLayout" Target="../slideLayouts/slideLayout31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4547614"/>
            <a:ext cx="9144000" cy="59740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4454" y="-3925"/>
            <a:ext cx="8375650" cy="8680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99287" y="859462"/>
            <a:ext cx="8456930" cy="14878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9360"/>
            <a:ext cx="2926080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9360"/>
            <a:ext cx="2103120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9360"/>
            <a:ext cx="2103120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201634"/>
            <a:ext cx="7924800" cy="2975467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1" name="Slide Number Placeholder 5">
            <a:extLst>
              <a:ext uri="{FF2B5EF4-FFF2-40B4-BE49-F238E27FC236}">
                <a16:creationId xmlns="" xmlns:a16="http://schemas.microsoft.com/office/drawing/2014/main" id="{8762653D-248E-456D-8308-350644185A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401021" y="4821873"/>
            <a:ext cx="2133600" cy="274976"/>
          </a:xfrm>
          <a:prstGeom prst="rect">
            <a:avLst/>
          </a:prstGeom>
        </p:spPr>
        <p:txBody>
          <a:bodyPr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pPr defTabSz="685800"/>
            <a:fld id="{358C8091-6826-42EE-A173-94CD3044B9B2}" type="slidenum">
              <a:rPr lang="en-ID" smtClean="0">
                <a:solidFill>
                  <a:prstClr val="white"/>
                </a:solidFill>
              </a:rPr>
              <a:pPr defTabSz="685800"/>
              <a:t>‹#›</a:t>
            </a:fld>
            <a:endParaRPr lang="en-ID" dirty="0">
              <a:solidFill>
                <a:prstClr val="white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="" xmlns:a16="http://schemas.microsoft.com/office/drawing/2014/main" id="{3E58954C-70A4-43FB-9F54-D7D11D712E7B}"/>
              </a:ext>
            </a:extLst>
          </p:cNvPr>
          <p:cNvSpPr/>
          <p:nvPr/>
        </p:nvSpPr>
        <p:spPr bwMode="auto">
          <a:xfrm>
            <a:off x="-9939" y="4790795"/>
            <a:ext cx="9144000" cy="354320"/>
          </a:xfrm>
          <a:prstGeom prst="rect">
            <a:avLst/>
          </a:prstGeom>
          <a:solidFill>
            <a:srgbClr val="00206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="" xmlns:a16="http://schemas.microsoft.com/office/drawing/2014/main" id="{BFBAAF2C-6FA3-45AF-8392-B556F33CEC0A}"/>
              </a:ext>
            </a:extLst>
          </p:cNvPr>
          <p:cNvSpPr txBox="1"/>
          <p:nvPr/>
        </p:nvSpPr>
        <p:spPr bwMode="auto">
          <a:xfrm>
            <a:off x="390688" y="4842472"/>
            <a:ext cx="2031223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Arial" charset="0"/>
              </a:rPr>
              <a:t>Badan </a:t>
            </a:r>
            <a:r>
              <a:rPr kumimoji="0" lang="en-US" sz="135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Arial" charset="0"/>
              </a:rPr>
              <a:t>Ketahanan</a:t>
            </a: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Arial" charset="0"/>
              </a:rPr>
              <a:t> </a:t>
            </a:r>
            <a:r>
              <a:rPr kumimoji="0" lang="en-US" sz="135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Arial" charset="0"/>
              </a:rPr>
              <a:t>Pangan</a:t>
            </a:r>
            <a:endParaRPr kumimoji="0" lang="id-ID" sz="13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anose="020B0606020202030204" pitchFamily="34" charset="0"/>
              <a:ea typeface="+mn-ea"/>
              <a:cs typeface="Arial" charset="0"/>
            </a:endParaRPr>
          </a:p>
        </p:txBody>
      </p:sp>
      <p:pic>
        <p:nvPicPr>
          <p:cNvPr id="55" name="Picture 15" descr="logo-png">
            <a:extLst>
              <a:ext uri="{FF2B5EF4-FFF2-40B4-BE49-F238E27FC236}">
                <a16:creationId xmlns="" xmlns:a16="http://schemas.microsoft.com/office/drawing/2014/main" id="{FF06A157-BC05-451E-8BC2-31F58D6501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60" y="4828944"/>
            <a:ext cx="329576" cy="299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" name="TextBox 55">
            <a:extLst>
              <a:ext uri="{FF2B5EF4-FFF2-40B4-BE49-F238E27FC236}">
                <a16:creationId xmlns="" xmlns:a16="http://schemas.microsoft.com/office/drawing/2014/main" id="{3C54941B-19C2-460D-802B-9BF4320125DF}"/>
              </a:ext>
            </a:extLst>
          </p:cNvPr>
          <p:cNvSpPr txBox="1"/>
          <p:nvPr userDrawn="1"/>
        </p:nvSpPr>
        <p:spPr bwMode="auto">
          <a:xfrm>
            <a:off x="6513731" y="4835876"/>
            <a:ext cx="2541587" cy="30008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Arial" charset="0"/>
              </a:rPr>
              <a:t>www.bkp.pertanian.go.id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="" xmlns:a16="http://schemas.microsoft.com/office/drawing/2014/main" id="{D48585E2-0DE8-4082-88B2-4B49FA70E965}"/>
              </a:ext>
            </a:extLst>
          </p:cNvPr>
          <p:cNvCxnSpPr/>
          <p:nvPr/>
        </p:nvCxnSpPr>
        <p:spPr bwMode="auto">
          <a:xfrm flipV="1">
            <a:off x="-9939" y="4790796"/>
            <a:ext cx="9144000" cy="0"/>
          </a:xfrm>
          <a:prstGeom prst="line">
            <a:avLst/>
          </a:prstGeom>
          <a:ln w="57150">
            <a:solidFill>
              <a:srgbClr val="DAA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Slide Number Placeholder 5">
            <a:extLst>
              <a:ext uri="{FF2B5EF4-FFF2-40B4-BE49-F238E27FC236}">
                <a16:creationId xmlns="" xmlns:a16="http://schemas.microsoft.com/office/drawing/2014/main" id="{4BD0E370-B8C3-4A5E-874F-367ADB76EA13}"/>
              </a:ext>
            </a:extLst>
          </p:cNvPr>
          <p:cNvSpPr txBox="1">
            <a:spLocks/>
          </p:cNvSpPr>
          <p:nvPr userDrawn="1"/>
        </p:nvSpPr>
        <p:spPr>
          <a:xfrm>
            <a:off x="3401021" y="4842847"/>
            <a:ext cx="2133600" cy="274976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8C8091-6826-42EE-A173-94CD3044B9B2}" type="slidenum">
              <a:rPr kumimoji="0" lang="en-ID" sz="12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ID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="" xmlns:a16="http://schemas.microsoft.com/office/drawing/2014/main" id="{0DD15CE1-070A-4715-BE5A-9D074F04E571}"/>
              </a:ext>
            </a:extLst>
          </p:cNvPr>
          <p:cNvSpPr/>
          <p:nvPr userDrawn="1"/>
        </p:nvSpPr>
        <p:spPr>
          <a:xfrm>
            <a:off x="0" y="0"/>
            <a:ext cx="9144000" cy="44632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20000">
                <a:srgbClr val="92D050"/>
              </a:gs>
              <a:gs pos="39000">
                <a:srgbClr val="0070C0">
                  <a:alpha val="80000"/>
                </a:srgbClr>
              </a:gs>
              <a:gs pos="85000">
                <a:srgbClr val="00206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3500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</p:sldLayoutIdLst>
  <p:hf hdr="0" ftr="0" dt="0"/>
  <p:txStyles>
    <p:titleStyle>
      <a:lvl1pPr algn="l" defTabSz="685800" rtl="0" eaLnBrk="1" latinLnBrk="0" hangingPunct="1">
        <a:spcBef>
          <a:spcPct val="0"/>
        </a:spcBef>
        <a:buNone/>
        <a:defRPr sz="24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201634"/>
            <a:ext cx="7924800" cy="2975467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1" name="Slide Number Placeholder 5">
            <a:extLst>
              <a:ext uri="{FF2B5EF4-FFF2-40B4-BE49-F238E27FC236}">
                <a16:creationId xmlns="" xmlns:a16="http://schemas.microsoft.com/office/drawing/2014/main" id="{8762653D-248E-456D-8308-350644185A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401021" y="4821873"/>
            <a:ext cx="2133600" cy="274976"/>
          </a:xfrm>
          <a:prstGeom prst="rect">
            <a:avLst/>
          </a:prstGeom>
        </p:spPr>
        <p:txBody>
          <a:bodyPr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pPr defTabSz="685800"/>
            <a:fld id="{358C8091-6826-42EE-A173-94CD3044B9B2}" type="slidenum">
              <a:rPr lang="en-ID" smtClean="0">
                <a:solidFill>
                  <a:prstClr val="white"/>
                </a:solidFill>
              </a:rPr>
              <a:pPr defTabSz="685800"/>
              <a:t>‹#›</a:t>
            </a:fld>
            <a:endParaRPr lang="en-ID" dirty="0">
              <a:solidFill>
                <a:prstClr val="white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="" xmlns:a16="http://schemas.microsoft.com/office/drawing/2014/main" id="{3E58954C-70A4-43FB-9F54-D7D11D712E7B}"/>
              </a:ext>
            </a:extLst>
          </p:cNvPr>
          <p:cNvSpPr/>
          <p:nvPr/>
        </p:nvSpPr>
        <p:spPr bwMode="auto">
          <a:xfrm>
            <a:off x="-9939" y="4790795"/>
            <a:ext cx="9144000" cy="354320"/>
          </a:xfrm>
          <a:prstGeom prst="rect">
            <a:avLst/>
          </a:prstGeom>
          <a:solidFill>
            <a:srgbClr val="00206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="" xmlns:a16="http://schemas.microsoft.com/office/drawing/2014/main" id="{BFBAAF2C-6FA3-45AF-8392-B556F33CEC0A}"/>
              </a:ext>
            </a:extLst>
          </p:cNvPr>
          <p:cNvSpPr txBox="1"/>
          <p:nvPr/>
        </p:nvSpPr>
        <p:spPr bwMode="auto">
          <a:xfrm>
            <a:off x="390688" y="4842472"/>
            <a:ext cx="2031223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Arial" charset="0"/>
              </a:rPr>
              <a:t>Badan </a:t>
            </a:r>
            <a:r>
              <a:rPr kumimoji="0" lang="en-US" sz="135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Arial" charset="0"/>
              </a:rPr>
              <a:t>Ketahanan</a:t>
            </a: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Arial" charset="0"/>
              </a:rPr>
              <a:t> </a:t>
            </a:r>
            <a:r>
              <a:rPr kumimoji="0" lang="en-US" sz="135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Arial" charset="0"/>
              </a:rPr>
              <a:t>Pangan</a:t>
            </a:r>
            <a:endParaRPr kumimoji="0" lang="id-ID" sz="13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anose="020B0606020202030204" pitchFamily="34" charset="0"/>
              <a:ea typeface="+mn-ea"/>
              <a:cs typeface="Arial" charset="0"/>
            </a:endParaRPr>
          </a:p>
        </p:txBody>
      </p:sp>
      <p:pic>
        <p:nvPicPr>
          <p:cNvPr id="55" name="Picture 15" descr="logo-png">
            <a:extLst>
              <a:ext uri="{FF2B5EF4-FFF2-40B4-BE49-F238E27FC236}">
                <a16:creationId xmlns="" xmlns:a16="http://schemas.microsoft.com/office/drawing/2014/main" id="{FF06A157-BC05-451E-8BC2-31F58D6501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60" y="4828944"/>
            <a:ext cx="329576" cy="299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" name="TextBox 55">
            <a:extLst>
              <a:ext uri="{FF2B5EF4-FFF2-40B4-BE49-F238E27FC236}">
                <a16:creationId xmlns="" xmlns:a16="http://schemas.microsoft.com/office/drawing/2014/main" id="{3C54941B-19C2-460D-802B-9BF4320125DF}"/>
              </a:ext>
            </a:extLst>
          </p:cNvPr>
          <p:cNvSpPr txBox="1"/>
          <p:nvPr userDrawn="1"/>
        </p:nvSpPr>
        <p:spPr bwMode="auto">
          <a:xfrm>
            <a:off x="6513731" y="4835876"/>
            <a:ext cx="2541587" cy="30008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Arial" charset="0"/>
              </a:rPr>
              <a:t>www.bkp.pertanian.go.id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="" xmlns:a16="http://schemas.microsoft.com/office/drawing/2014/main" id="{D48585E2-0DE8-4082-88B2-4B49FA70E965}"/>
              </a:ext>
            </a:extLst>
          </p:cNvPr>
          <p:cNvCxnSpPr/>
          <p:nvPr/>
        </p:nvCxnSpPr>
        <p:spPr bwMode="auto">
          <a:xfrm flipV="1">
            <a:off x="-9939" y="4790796"/>
            <a:ext cx="9144000" cy="0"/>
          </a:xfrm>
          <a:prstGeom prst="line">
            <a:avLst/>
          </a:prstGeom>
          <a:ln w="57150">
            <a:solidFill>
              <a:srgbClr val="DAA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Slide Number Placeholder 5">
            <a:extLst>
              <a:ext uri="{FF2B5EF4-FFF2-40B4-BE49-F238E27FC236}">
                <a16:creationId xmlns="" xmlns:a16="http://schemas.microsoft.com/office/drawing/2014/main" id="{4BD0E370-B8C3-4A5E-874F-367ADB76EA13}"/>
              </a:ext>
            </a:extLst>
          </p:cNvPr>
          <p:cNvSpPr txBox="1">
            <a:spLocks/>
          </p:cNvSpPr>
          <p:nvPr userDrawn="1"/>
        </p:nvSpPr>
        <p:spPr>
          <a:xfrm>
            <a:off x="3401021" y="4842847"/>
            <a:ext cx="2133600" cy="274976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8C8091-6826-42EE-A173-94CD3044B9B2}" type="slidenum">
              <a:rPr kumimoji="0" lang="en-ID" sz="12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ID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="" xmlns:a16="http://schemas.microsoft.com/office/drawing/2014/main" id="{0DD15CE1-070A-4715-BE5A-9D074F04E571}"/>
              </a:ext>
            </a:extLst>
          </p:cNvPr>
          <p:cNvSpPr/>
          <p:nvPr userDrawn="1"/>
        </p:nvSpPr>
        <p:spPr>
          <a:xfrm>
            <a:off x="0" y="0"/>
            <a:ext cx="9144000" cy="44632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20000">
                <a:srgbClr val="92D050"/>
              </a:gs>
              <a:gs pos="39000">
                <a:srgbClr val="0070C0">
                  <a:alpha val="80000"/>
                </a:srgbClr>
              </a:gs>
              <a:gs pos="85000">
                <a:srgbClr val="00206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5708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</p:sldLayoutIdLst>
  <p:hf hdr="0" ftr="0" dt="0"/>
  <p:txStyles>
    <p:titleStyle>
      <a:lvl1pPr algn="l" defTabSz="685800" rtl="0" eaLnBrk="1" latinLnBrk="0" hangingPunct="1">
        <a:spcBef>
          <a:spcPct val="0"/>
        </a:spcBef>
        <a:buNone/>
        <a:defRPr sz="24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201634"/>
            <a:ext cx="7924800" cy="2975467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1" name="Slide Number Placeholder 5">
            <a:extLst>
              <a:ext uri="{FF2B5EF4-FFF2-40B4-BE49-F238E27FC236}">
                <a16:creationId xmlns="" xmlns:a16="http://schemas.microsoft.com/office/drawing/2014/main" id="{8762653D-248E-456D-8308-350644185A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401021" y="4821873"/>
            <a:ext cx="2133600" cy="274976"/>
          </a:xfrm>
          <a:prstGeom prst="rect">
            <a:avLst/>
          </a:prstGeom>
        </p:spPr>
        <p:txBody>
          <a:bodyPr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pPr defTabSz="685800"/>
            <a:fld id="{358C8091-6826-42EE-A173-94CD3044B9B2}" type="slidenum">
              <a:rPr lang="en-ID" smtClean="0">
                <a:solidFill>
                  <a:prstClr val="white"/>
                </a:solidFill>
              </a:rPr>
              <a:pPr defTabSz="685800"/>
              <a:t>‹#›</a:t>
            </a:fld>
            <a:endParaRPr lang="en-ID" dirty="0">
              <a:solidFill>
                <a:prstClr val="white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="" xmlns:a16="http://schemas.microsoft.com/office/drawing/2014/main" id="{3E58954C-70A4-43FB-9F54-D7D11D712E7B}"/>
              </a:ext>
            </a:extLst>
          </p:cNvPr>
          <p:cNvSpPr/>
          <p:nvPr/>
        </p:nvSpPr>
        <p:spPr bwMode="auto">
          <a:xfrm>
            <a:off x="-9939" y="4790795"/>
            <a:ext cx="9144000" cy="354320"/>
          </a:xfrm>
          <a:prstGeom prst="rect">
            <a:avLst/>
          </a:prstGeom>
          <a:solidFill>
            <a:srgbClr val="00206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="" xmlns:a16="http://schemas.microsoft.com/office/drawing/2014/main" id="{BFBAAF2C-6FA3-45AF-8392-B556F33CEC0A}"/>
              </a:ext>
            </a:extLst>
          </p:cNvPr>
          <p:cNvSpPr txBox="1"/>
          <p:nvPr/>
        </p:nvSpPr>
        <p:spPr bwMode="auto">
          <a:xfrm>
            <a:off x="390688" y="4842472"/>
            <a:ext cx="2031223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Arial" charset="0"/>
              </a:rPr>
              <a:t>Badan </a:t>
            </a:r>
            <a:r>
              <a:rPr kumimoji="0" lang="en-US" sz="135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Arial" charset="0"/>
              </a:rPr>
              <a:t>Ketahanan</a:t>
            </a: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Arial" charset="0"/>
              </a:rPr>
              <a:t> </a:t>
            </a:r>
            <a:r>
              <a:rPr kumimoji="0" lang="en-US" sz="135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Arial" charset="0"/>
              </a:rPr>
              <a:t>Pangan</a:t>
            </a:r>
            <a:endParaRPr kumimoji="0" lang="id-ID" sz="13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anose="020B0606020202030204" pitchFamily="34" charset="0"/>
              <a:ea typeface="+mn-ea"/>
              <a:cs typeface="Arial" charset="0"/>
            </a:endParaRPr>
          </a:p>
        </p:txBody>
      </p:sp>
      <p:pic>
        <p:nvPicPr>
          <p:cNvPr id="55" name="Picture 15" descr="logo-png">
            <a:extLst>
              <a:ext uri="{FF2B5EF4-FFF2-40B4-BE49-F238E27FC236}">
                <a16:creationId xmlns="" xmlns:a16="http://schemas.microsoft.com/office/drawing/2014/main" id="{FF06A157-BC05-451E-8BC2-31F58D6501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60" y="4828944"/>
            <a:ext cx="329576" cy="299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" name="TextBox 55">
            <a:extLst>
              <a:ext uri="{FF2B5EF4-FFF2-40B4-BE49-F238E27FC236}">
                <a16:creationId xmlns="" xmlns:a16="http://schemas.microsoft.com/office/drawing/2014/main" id="{3C54941B-19C2-460D-802B-9BF4320125DF}"/>
              </a:ext>
            </a:extLst>
          </p:cNvPr>
          <p:cNvSpPr txBox="1"/>
          <p:nvPr userDrawn="1"/>
        </p:nvSpPr>
        <p:spPr bwMode="auto">
          <a:xfrm>
            <a:off x="6513731" y="4835876"/>
            <a:ext cx="2541587" cy="30008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Arial" charset="0"/>
              </a:rPr>
              <a:t>www.bkp.pertanian.go.id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="" xmlns:a16="http://schemas.microsoft.com/office/drawing/2014/main" id="{D48585E2-0DE8-4082-88B2-4B49FA70E965}"/>
              </a:ext>
            </a:extLst>
          </p:cNvPr>
          <p:cNvCxnSpPr/>
          <p:nvPr/>
        </p:nvCxnSpPr>
        <p:spPr bwMode="auto">
          <a:xfrm flipV="1">
            <a:off x="-9939" y="4790796"/>
            <a:ext cx="9144000" cy="0"/>
          </a:xfrm>
          <a:prstGeom prst="line">
            <a:avLst/>
          </a:prstGeom>
          <a:ln w="57150">
            <a:solidFill>
              <a:srgbClr val="DAA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Slide Number Placeholder 5">
            <a:extLst>
              <a:ext uri="{FF2B5EF4-FFF2-40B4-BE49-F238E27FC236}">
                <a16:creationId xmlns="" xmlns:a16="http://schemas.microsoft.com/office/drawing/2014/main" id="{4BD0E370-B8C3-4A5E-874F-367ADB76EA13}"/>
              </a:ext>
            </a:extLst>
          </p:cNvPr>
          <p:cNvSpPr txBox="1">
            <a:spLocks/>
          </p:cNvSpPr>
          <p:nvPr userDrawn="1"/>
        </p:nvSpPr>
        <p:spPr>
          <a:xfrm>
            <a:off x="3401021" y="4842847"/>
            <a:ext cx="2133600" cy="274976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8C8091-6826-42EE-A173-94CD3044B9B2}" type="slidenum">
              <a:rPr kumimoji="0" lang="en-ID" sz="12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ID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="" xmlns:a16="http://schemas.microsoft.com/office/drawing/2014/main" id="{0DD15CE1-070A-4715-BE5A-9D074F04E571}"/>
              </a:ext>
            </a:extLst>
          </p:cNvPr>
          <p:cNvSpPr/>
          <p:nvPr userDrawn="1"/>
        </p:nvSpPr>
        <p:spPr>
          <a:xfrm>
            <a:off x="0" y="0"/>
            <a:ext cx="9144000" cy="44632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20000">
                <a:srgbClr val="92D050"/>
              </a:gs>
              <a:gs pos="39000">
                <a:srgbClr val="0070C0">
                  <a:alpha val="80000"/>
                </a:srgbClr>
              </a:gs>
              <a:gs pos="85000">
                <a:srgbClr val="00206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7659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</p:sldLayoutIdLst>
  <p:hf hdr="0" ftr="0" dt="0"/>
  <p:txStyles>
    <p:titleStyle>
      <a:lvl1pPr algn="l" defTabSz="685800" rtl="0" eaLnBrk="1" latinLnBrk="0" hangingPunct="1">
        <a:spcBef>
          <a:spcPct val="0"/>
        </a:spcBef>
        <a:buNone/>
        <a:defRPr sz="24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201634"/>
            <a:ext cx="7924800" cy="2975467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1" name="Slide Number Placeholder 5">
            <a:extLst>
              <a:ext uri="{FF2B5EF4-FFF2-40B4-BE49-F238E27FC236}">
                <a16:creationId xmlns="" xmlns:a16="http://schemas.microsoft.com/office/drawing/2014/main" id="{8762653D-248E-456D-8308-350644185A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401021" y="4821873"/>
            <a:ext cx="2133600" cy="274976"/>
          </a:xfrm>
          <a:prstGeom prst="rect">
            <a:avLst/>
          </a:prstGeom>
        </p:spPr>
        <p:txBody>
          <a:bodyPr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pPr defTabSz="685800"/>
            <a:fld id="{358C8091-6826-42EE-A173-94CD3044B9B2}" type="slidenum">
              <a:rPr lang="en-ID" smtClean="0">
                <a:solidFill>
                  <a:prstClr val="white"/>
                </a:solidFill>
              </a:rPr>
              <a:pPr defTabSz="685800"/>
              <a:t>‹#›</a:t>
            </a:fld>
            <a:endParaRPr lang="en-ID" dirty="0">
              <a:solidFill>
                <a:prstClr val="white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="" xmlns:a16="http://schemas.microsoft.com/office/drawing/2014/main" id="{3E58954C-70A4-43FB-9F54-D7D11D712E7B}"/>
              </a:ext>
            </a:extLst>
          </p:cNvPr>
          <p:cNvSpPr/>
          <p:nvPr/>
        </p:nvSpPr>
        <p:spPr bwMode="auto">
          <a:xfrm>
            <a:off x="-9939" y="4790795"/>
            <a:ext cx="9144000" cy="354320"/>
          </a:xfrm>
          <a:prstGeom prst="rect">
            <a:avLst/>
          </a:prstGeom>
          <a:solidFill>
            <a:srgbClr val="00206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="" xmlns:a16="http://schemas.microsoft.com/office/drawing/2014/main" id="{BFBAAF2C-6FA3-45AF-8392-B556F33CEC0A}"/>
              </a:ext>
            </a:extLst>
          </p:cNvPr>
          <p:cNvSpPr txBox="1"/>
          <p:nvPr/>
        </p:nvSpPr>
        <p:spPr bwMode="auto">
          <a:xfrm>
            <a:off x="390688" y="4842472"/>
            <a:ext cx="2031223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Arial" charset="0"/>
              </a:rPr>
              <a:t>Badan </a:t>
            </a:r>
            <a:r>
              <a:rPr kumimoji="0" lang="en-US" sz="135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Arial" charset="0"/>
              </a:rPr>
              <a:t>Ketahanan</a:t>
            </a: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Arial" charset="0"/>
              </a:rPr>
              <a:t> </a:t>
            </a:r>
            <a:r>
              <a:rPr kumimoji="0" lang="en-US" sz="135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Arial" charset="0"/>
              </a:rPr>
              <a:t>Pangan</a:t>
            </a:r>
            <a:endParaRPr kumimoji="0" lang="id-ID" sz="13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anose="020B0606020202030204" pitchFamily="34" charset="0"/>
              <a:ea typeface="+mn-ea"/>
              <a:cs typeface="Arial" charset="0"/>
            </a:endParaRPr>
          </a:p>
        </p:txBody>
      </p:sp>
      <p:pic>
        <p:nvPicPr>
          <p:cNvPr id="55" name="Picture 15" descr="logo-png">
            <a:extLst>
              <a:ext uri="{FF2B5EF4-FFF2-40B4-BE49-F238E27FC236}">
                <a16:creationId xmlns="" xmlns:a16="http://schemas.microsoft.com/office/drawing/2014/main" id="{FF06A157-BC05-451E-8BC2-31F58D6501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60" y="4828944"/>
            <a:ext cx="329576" cy="299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" name="TextBox 55">
            <a:extLst>
              <a:ext uri="{FF2B5EF4-FFF2-40B4-BE49-F238E27FC236}">
                <a16:creationId xmlns="" xmlns:a16="http://schemas.microsoft.com/office/drawing/2014/main" id="{3C54941B-19C2-460D-802B-9BF4320125DF}"/>
              </a:ext>
            </a:extLst>
          </p:cNvPr>
          <p:cNvSpPr txBox="1"/>
          <p:nvPr userDrawn="1"/>
        </p:nvSpPr>
        <p:spPr bwMode="auto">
          <a:xfrm>
            <a:off x="6513731" y="4835876"/>
            <a:ext cx="2541587" cy="30008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Arial" charset="0"/>
              </a:rPr>
              <a:t>www.bkp.pertanian.go.id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="" xmlns:a16="http://schemas.microsoft.com/office/drawing/2014/main" id="{D48585E2-0DE8-4082-88B2-4B49FA70E965}"/>
              </a:ext>
            </a:extLst>
          </p:cNvPr>
          <p:cNvCxnSpPr/>
          <p:nvPr/>
        </p:nvCxnSpPr>
        <p:spPr bwMode="auto">
          <a:xfrm flipV="1">
            <a:off x="-9939" y="4790796"/>
            <a:ext cx="9144000" cy="0"/>
          </a:xfrm>
          <a:prstGeom prst="line">
            <a:avLst/>
          </a:prstGeom>
          <a:ln w="57150">
            <a:solidFill>
              <a:srgbClr val="DAA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Slide Number Placeholder 5">
            <a:extLst>
              <a:ext uri="{FF2B5EF4-FFF2-40B4-BE49-F238E27FC236}">
                <a16:creationId xmlns="" xmlns:a16="http://schemas.microsoft.com/office/drawing/2014/main" id="{4BD0E370-B8C3-4A5E-874F-367ADB76EA13}"/>
              </a:ext>
            </a:extLst>
          </p:cNvPr>
          <p:cNvSpPr txBox="1">
            <a:spLocks/>
          </p:cNvSpPr>
          <p:nvPr userDrawn="1"/>
        </p:nvSpPr>
        <p:spPr>
          <a:xfrm>
            <a:off x="3401021" y="4842847"/>
            <a:ext cx="2133600" cy="274976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8C8091-6826-42EE-A173-94CD3044B9B2}" type="slidenum">
              <a:rPr kumimoji="0" lang="en-ID" sz="12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ID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="" xmlns:a16="http://schemas.microsoft.com/office/drawing/2014/main" id="{0DD15CE1-070A-4715-BE5A-9D074F04E571}"/>
              </a:ext>
            </a:extLst>
          </p:cNvPr>
          <p:cNvSpPr/>
          <p:nvPr userDrawn="1"/>
        </p:nvSpPr>
        <p:spPr>
          <a:xfrm>
            <a:off x="0" y="0"/>
            <a:ext cx="9144000" cy="44632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20000">
                <a:srgbClr val="92D050"/>
              </a:gs>
              <a:gs pos="39000">
                <a:srgbClr val="0070C0">
                  <a:alpha val="80000"/>
                </a:srgbClr>
              </a:gs>
              <a:gs pos="85000">
                <a:srgbClr val="00206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408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</p:sldLayoutIdLst>
  <p:hf hdr="0" ftr="0" dt="0"/>
  <p:txStyles>
    <p:titleStyle>
      <a:lvl1pPr algn="l" defTabSz="685800" rtl="0" eaLnBrk="1" latinLnBrk="0" hangingPunct="1">
        <a:spcBef>
          <a:spcPct val="0"/>
        </a:spcBef>
        <a:buNone/>
        <a:defRPr sz="24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201634"/>
            <a:ext cx="7924800" cy="2975467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1" name="Slide Number Placeholder 5">
            <a:extLst>
              <a:ext uri="{FF2B5EF4-FFF2-40B4-BE49-F238E27FC236}">
                <a16:creationId xmlns="" xmlns:a16="http://schemas.microsoft.com/office/drawing/2014/main" id="{8762653D-248E-456D-8308-350644185A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401021" y="4821873"/>
            <a:ext cx="2133600" cy="274976"/>
          </a:xfrm>
          <a:prstGeom prst="rect">
            <a:avLst/>
          </a:prstGeom>
        </p:spPr>
        <p:txBody>
          <a:bodyPr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pPr defTabSz="685800"/>
            <a:fld id="{358C8091-6826-42EE-A173-94CD3044B9B2}" type="slidenum">
              <a:rPr lang="en-ID" smtClean="0">
                <a:solidFill>
                  <a:prstClr val="white"/>
                </a:solidFill>
              </a:rPr>
              <a:pPr defTabSz="685800"/>
              <a:t>‹#›</a:t>
            </a:fld>
            <a:endParaRPr lang="en-ID" dirty="0">
              <a:solidFill>
                <a:prstClr val="white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="" xmlns:a16="http://schemas.microsoft.com/office/drawing/2014/main" id="{3E58954C-70A4-43FB-9F54-D7D11D712E7B}"/>
              </a:ext>
            </a:extLst>
          </p:cNvPr>
          <p:cNvSpPr/>
          <p:nvPr/>
        </p:nvSpPr>
        <p:spPr bwMode="auto">
          <a:xfrm>
            <a:off x="-9939" y="4790795"/>
            <a:ext cx="9144000" cy="354320"/>
          </a:xfrm>
          <a:prstGeom prst="rect">
            <a:avLst/>
          </a:prstGeom>
          <a:solidFill>
            <a:srgbClr val="00206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="" xmlns:a16="http://schemas.microsoft.com/office/drawing/2014/main" id="{BFBAAF2C-6FA3-45AF-8392-B556F33CEC0A}"/>
              </a:ext>
            </a:extLst>
          </p:cNvPr>
          <p:cNvSpPr txBox="1"/>
          <p:nvPr/>
        </p:nvSpPr>
        <p:spPr bwMode="auto">
          <a:xfrm>
            <a:off x="390688" y="4842472"/>
            <a:ext cx="2031223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Arial" charset="0"/>
              </a:rPr>
              <a:t>Badan </a:t>
            </a:r>
            <a:r>
              <a:rPr kumimoji="0" lang="en-US" sz="135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Arial" charset="0"/>
              </a:rPr>
              <a:t>Ketahanan</a:t>
            </a: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Arial" charset="0"/>
              </a:rPr>
              <a:t> </a:t>
            </a:r>
            <a:r>
              <a:rPr kumimoji="0" lang="en-US" sz="135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Arial" charset="0"/>
              </a:rPr>
              <a:t>Pangan</a:t>
            </a:r>
            <a:endParaRPr kumimoji="0" lang="id-ID" sz="13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anose="020B0606020202030204" pitchFamily="34" charset="0"/>
              <a:ea typeface="+mn-ea"/>
              <a:cs typeface="Arial" charset="0"/>
            </a:endParaRPr>
          </a:p>
        </p:txBody>
      </p:sp>
      <p:pic>
        <p:nvPicPr>
          <p:cNvPr id="55" name="Picture 15" descr="logo-png">
            <a:extLst>
              <a:ext uri="{FF2B5EF4-FFF2-40B4-BE49-F238E27FC236}">
                <a16:creationId xmlns="" xmlns:a16="http://schemas.microsoft.com/office/drawing/2014/main" id="{FF06A157-BC05-451E-8BC2-31F58D6501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60" y="4828944"/>
            <a:ext cx="329576" cy="299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" name="TextBox 55">
            <a:extLst>
              <a:ext uri="{FF2B5EF4-FFF2-40B4-BE49-F238E27FC236}">
                <a16:creationId xmlns="" xmlns:a16="http://schemas.microsoft.com/office/drawing/2014/main" id="{3C54941B-19C2-460D-802B-9BF4320125DF}"/>
              </a:ext>
            </a:extLst>
          </p:cNvPr>
          <p:cNvSpPr txBox="1"/>
          <p:nvPr userDrawn="1"/>
        </p:nvSpPr>
        <p:spPr bwMode="auto">
          <a:xfrm>
            <a:off x="6513731" y="4835876"/>
            <a:ext cx="2541587" cy="30008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Arial" charset="0"/>
              </a:rPr>
              <a:t>www.bkp.pertanian.go.id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="" xmlns:a16="http://schemas.microsoft.com/office/drawing/2014/main" id="{D48585E2-0DE8-4082-88B2-4B49FA70E965}"/>
              </a:ext>
            </a:extLst>
          </p:cNvPr>
          <p:cNvCxnSpPr/>
          <p:nvPr/>
        </p:nvCxnSpPr>
        <p:spPr bwMode="auto">
          <a:xfrm flipV="1">
            <a:off x="-9939" y="4790796"/>
            <a:ext cx="9144000" cy="0"/>
          </a:xfrm>
          <a:prstGeom prst="line">
            <a:avLst/>
          </a:prstGeom>
          <a:ln w="57150">
            <a:solidFill>
              <a:srgbClr val="DAA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Slide Number Placeholder 5">
            <a:extLst>
              <a:ext uri="{FF2B5EF4-FFF2-40B4-BE49-F238E27FC236}">
                <a16:creationId xmlns="" xmlns:a16="http://schemas.microsoft.com/office/drawing/2014/main" id="{4BD0E370-B8C3-4A5E-874F-367ADB76EA13}"/>
              </a:ext>
            </a:extLst>
          </p:cNvPr>
          <p:cNvSpPr txBox="1">
            <a:spLocks/>
          </p:cNvSpPr>
          <p:nvPr userDrawn="1"/>
        </p:nvSpPr>
        <p:spPr>
          <a:xfrm>
            <a:off x="3401021" y="4842847"/>
            <a:ext cx="2133600" cy="274976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8C8091-6826-42EE-A173-94CD3044B9B2}" type="slidenum">
              <a:rPr kumimoji="0" lang="en-ID" sz="12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ID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="" xmlns:a16="http://schemas.microsoft.com/office/drawing/2014/main" id="{0DD15CE1-070A-4715-BE5A-9D074F04E571}"/>
              </a:ext>
            </a:extLst>
          </p:cNvPr>
          <p:cNvSpPr/>
          <p:nvPr userDrawn="1"/>
        </p:nvSpPr>
        <p:spPr>
          <a:xfrm>
            <a:off x="0" y="0"/>
            <a:ext cx="9144000" cy="44632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20000">
                <a:srgbClr val="92D050"/>
              </a:gs>
              <a:gs pos="39000">
                <a:srgbClr val="0070C0">
                  <a:alpha val="80000"/>
                </a:srgbClr>
              </a:gs>
              <a:gs pos="85000">
                <a:srgbClr val="00206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2446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</p:sldLayoutIdLst>
  <p:hf hdr="0" ftr="0" dt="0"/>
  <p:txStyles>
    <p:titleStyle>
      <a:lvl1pPr algn="l" defTabSz="685800" rtl="0" eaLnBrk="1" latinLnBrk="0" hangingPunct="1">
        <a:spcBef>
          <a:spcPct val="0"/>
        </a:spcBef>
        <a:buNone/>
        <a:defRPr sz="24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201634"/>
            <a:ext cx="7924800" cy="2975467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1" name="Slide Number Placeholder 5">
            <a:extLst>
              <a:ext uri="{FF2B5EF4-FFF2-40B4-BE49-F238E27FC236}">
                <a16:creationId xmlns="" xmlns:a16="http://schemas.microsoft.com/office/drawing/2014/main" id="{8762653D-248E-456D-8308-350644185A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401021" y="4821873"/>
            <a:ext cx="2133600" cy="274976"/>
          </a:xfrm>
          <a:prstGeom prst="rect">
            <a:avLst/>
          </a:prstGeom>
        </p:spPr>
        <p:txBody>
          <a:bodyPr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pPr defTabSz="685800"/>
            <a:fld id="{358C8091-6826-42EE-A173-94CD3044B9B2}" type="slidenum">
              <a:rPr lang="en-ID" smtClean="0">
                <a:solidFill>
                  <a:prstClr val="white"/>
                </a:solidFill>
              </a:rPr>
              <a:pPr defTabSz="685800"/>
              <a:t>‹#›</a:t>
            </a:fld>
            <a:endParaRPr lang="en-ID" dirty="0">
              <a:solidFill>
                <a:prstClr val="white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="" xmlns:a16="http://schemas.microsoft.com/office/drawing/2014/main" id="{3E58954C-70A4-43FB-9F54-D7D11D712E7B}"/>
              </a:ext>
            </a:extLst>
          </p:cNvPr>
          <p:cNvSpPr/>
          <p:nvPr/>
        </p:nvSpPr>
        <p:spPr bwMode="auto">
          <a:xfrm>
            <a:off x="-9939" y="4790795"/>
            <a:ext cx="9144000" cy="354320"/>
          </a:xfrm>
          <a:prstGeom prst="rect">
            <a:avLst/>
          </a:prstGeom>
          <a:solidFill>
            <a:srgbClr val="00206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="" xmlns:a16="http://schemas.microsoft.com/office/drawing/2014/main" id="{BFBAAF2C-6FA3-45AF-8392-B556F33CEC0A}"/>
              </a:ext>
            </a:extLst>
          </p:cNvPr>
          <p:cNvSpPr txBox="1"/>
          <p:nvPr/>
        </p:nvSpPr>
        <p:spPr bwMode="auto">
          <a:xfrm>
            <a:off x="390688" y="4842472"/>
            <a:ext cx="2031223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Arial" charset="0"/>
              </a:rPr>
              <a:t>Badan </a:t>
            </a:r>
            <a:r>
              <a:rPr kumimoji="0" lang="en-US" sz="135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Arial" charset="0"/>
              </a:rPr>
              <a:t>Ketahanan</a:t>
            </a: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Arial" charset="0"/>
              </a:rPr>
              <a:t> </a:t>
            </a:r>
            <a:r>
              <a:rPr kumimoji="0" lang="en-US" sz="135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Arial" charset="0"/>
              </a:rPr>
              <a:t>Pangan</a:t>
            </a:r>
            <a:endParaRPr kumimoji="0" lang="id-ID" sz="13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anose="020B0606020202030204" pitchFamily="34" charset="0"/>
              <a:ea typeface="+mn-ea"/>
              <a:cs typeface="Arial" charset="0"/>
            </a:endParaRPr>
          </a:p>
        </p:txBody>
      </p:sp>
      <p:pic>
        <p:nvPicPr>
          <p:cNvPr id="55" name="Picture 15" descr="logo-png">
            <a:extLst>
              <a:ext uri="{FF2B5EF4-FFF2-40B4-BE49-F238E27FC236}">
                <a16:creationId xmlns="" xmlns:a16="http://schemas.microsoft.com/office/drawing/2014/main" id="{FF06A157-BC05-451E-8BC2-31F58D6501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60" y="4828944"/>
            <a:ext cx="329576" cy="299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" name="TextBox 55">
            <a:extLst>
              <a:ext uri="{FF2B5EF4-FFF2-40B4-BE49-F238E27FC236}">
                <a16:creationId xmlns="" xmlns:a16="http://schemas.microsoft.com/office/drawing/2014/main" id="{3C54941B-19C2-460D-802B-9BF4320125DF}"/>
              </a:ext>
            </a:extLst>
          </p:cNvPr>
          <p:cNvSpPr txBox="1"/>
          <p:nvPr userDrawn="1"/>
        </p:nvSpPr>
        <p:spPr bwMode="auto">
          <a:xfrm>
            <a:off x="6513731" y="4835876"/>
            <a:ext cx="2541587" cy="30008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Arial" charset="0"/>
              </a:rPr>
              <a:t>www.bkp.pertanian.go.id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="" xmlns:a16="http://schemas.microsoft.com/office/drawing/2014/main" id="{D48585E2-0DE8-4082-88B2-4B49FA70E965}"/>
              </a:ext>
            </a:extLst>
          </p:cNvPr>
          <p:cNvCxnSpPr/>
          <p:nvPr/>
        </p:nvCxnSpPr>
        <p:spPr bwMode="auto">
          <a:xfrm flipV="1">
            <a:off x="-9939" y="4790796"/>
            <a:ext cx="9144000" cy="0"/>
          </a:xfrm>
          <a:prstGeom prst="line">
            <a:avLst/>
          </a:prstGeom>
          <a:ln w="57150">
            <a:solidFill>
              <a:srgbClr val="DAA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Slide Number Placeholder 5">
            <a:extLst>
              <a:ext uri="{FF2B5EF4-FFF2-40B4-BE49-F238E27FC236}">
                <a16:creationId xmlns="" xmlns:a16="http://schemas.microsoft.com/office/drawing/2014/main" id="{4BD0E370-B8C3-4A5E-874F-367ADB76EA13}"/>
              </a:ext>
            </a:extLst>
          </p:cNvPr>
          <p:cNvSpPr txBox="1">
            <a:spLocks/>
          </p:cNvSpPr>
          <p:nvPr userDrawn="1"/>
        </p:nvSpPr>
        <p:spPr>
          <a:xfrm>
            <a:off x="3401021" y="4842847"/>
            <a:ext cx="2133600" cy="274976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8C8091-6826-42EE-A173-94CD3044B9B2}" type="slidenum">
              <a:rPr kumimoji="0" lang="en-ID" sz="12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ID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="" xmlns:a16="http://schemas.microsoft.com/office/drawing/2014/main" id="{0DD15CE1-070A-4715-BE5A-9D074F04E571}"/>
              </a:ext>
            </a:extLst>
          </p:cNvPr>
          <p:cNvSpPr/>
          <p:nvPr userDrawn="1"/>
        </p:nvSpPr>
        <p:spPr>
          <a:xfrm>
            <a:off x="0" y="0"/>
            <a:ext cx="9144000" cy="44632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20000">
                <a:srgbClr val="92D050"/>
              </a:gs>
              <a:gs pos="39000">
                <a:srgbClr val="0070C0">
                  <a:alpha val="80000"/>
                </a:srgbClr>
              </a:gs>
              <a:gs pos="85000">
                <a:srgbClr val="00206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5743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</p:sldLayoutIdLst>
  <p:hf hdr="0" ftr="0" dt="0"/>
  <p:txStyles>
    <p:titleStyle>
      <a:lvl1pPr algn="l" defTabSz="685800" rtl="0" eaLnBrk="1" latinLnBrk="0" hangingPunct="1">
        <a:spcBef>
          <a:spcPct val="0"/>
        </a:spcBef>
        <a:buNone/>
        <a:defRPr sz="24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jpe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12" Type="http://schemas.openxmlformats.org/officeDocument/2006/relationships/image" Target="../media/image19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8.jpeg"/><Relationship Id="rId5" Type="http://schemas.microsoft.com/office/2007/relationships/hdphoto" Target="../media/hdphoto1.wdp"/><Relationship Id="rId10" Type="http://schemas.openxmlformats.org/officeDocument/2006/relationships/image" Target="../media/image17.png"/><Relationship Id="rId4" Type="http://schemas.openxmlformats.org/officeDocument/2006/relationships/image" Target="../media/image12.pn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18" Type="http://schemas.openxmlformats.org/officeDocument/2006/relationships/image" Target="../media/image3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17" Type="http://schemas.openxmlformats.org/officeDocument/2006/relationships/image" Target="../media/image37.png"/><Relationship Id="rId2" Type="http://schemas.openxmlformats.org/officeDocument/2006/relationships/image" Target="../media/image22.png"/><Relationship Id="rId16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5" Type="http://schemas.openxmlformats.org/officeDocument/2006/relationships/image" Target="../media/image3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/>
          <p:nvPr/>
        </p:nvSpPr>
        <p:spPr>
          <a:xfrm>
            <a:off x="0" y="1431925"/>
            <a:ext cx="5875058" cy="14895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en-US" sz="3200" b="1" dirty="0">
                <a:latin typeface="Arial Black" panose="020B0A04020102020204" pitchFamily="34" charset="0"/>
              </a:rPr>
              <a:t>INTERVENSI </a:t>
            </a:r>
            <a:r>
              <a:rPr lang="id-ID" sz="3200" b="1" dirty="0" smtClean="0">
                <a:latin typeface="Arial Black" panose="020B0A04020102020204" pitchFamily="34" charset="0"/>
              </a:rPr>
              <a:t>STABILISASI PASOKAN DAN HARGA </a:t>
            </a:r>
            <a:r>
              <a:rPr lang="en-US" sz="3200" b="1" dirty="0" smtClean="0">
                <a:latin typeface="Arial Black" panose="020B0A04020102020204" pitchFamily="34" charset="0"/>
              </a:rPr>
              <a:t>BAHAN </a:t>
            </a:r>
            <a:r>
              <a:rPr lang="en-US" sz="3200" b="1" dirty="0">
                <a:latin typeface="Arial Black" panose="020B0A04020102020204" pitchFamily="34" charset="0"/>
              </a:rPr>
              <a:t>PANGAN POKOK</a:t>
            </a:r>
            <a:endParaRPr lang="en-ID" sz="3200" b="1" dirty="0">
              <a:ln w="0"/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903976" y="0"/>
            <a:ext cx="2017776" cy="13289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D7400634-95CE-D546-8698-DBD7941AE591}"/>
              </a:ext>
            </a:extLst>
          </p:cNvPr>
          <p:cNvSpPr txBox="1"/>
          <p:nvPr/>
        </p:nvSpPr>
        <p:spPr>
          <a:xfrm>
            <a:off x="1040892" y="116939"/>
            <a:ext cx="4834166" cy="646331"/>
          </a:xfrm>
          <a:prstGeom prst="rect">
            <a:avLst/>
          </a:prstGeom>
          <a:solidFill>
            <a:srgbClr val="BBE192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BADAN KETAHANAN PANGAN </a:t>
            </a:r>
          </a:p>
          <a:p>
            <a:r>
              <a:rPr lang="en-US" b="1" dirty="0"/>
              <a:t>KEMENTERIAN PERTANIAN</a:t>
            </a:r>
          </a:p>
        </p:txBody>
      </p:sp>
      <p:sp>
        <p:nvSpPr>
          <p:cNvPr id="22" name="object 18">
            <a:extLst>
              <a:ext uri="{FF2B5EF4-FFF2-40B4-BE49-F238E27FC236}">
                <a16:creationId xmlns="" xmlns:a16="http://schemas.microsoft.com/office/drawing/2014/main" id="{23EA3B88-2244-DF4D-920F-A67643EE1FD2}"/>
              </a:ext>
            </a:extLst>
          </p:cNvPr>
          <p:cNvSpPr txBox="1"/>
          <p:nvPr/>
        </p:nvSpPr>
        <p:spPr>
          <a:xfrm>
            <a:off x="5029200" y="4327525"/>
            <a:ext cx="4038600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90488" indent="-46038" algn="r">
              <a:lnSpc>
                <a:spcPct val="100000"/>
              </a:lnSpc>
              <a:spcBef>
                <a:spcPts val="105"/>
              </a:spcBef>
            </a:pPr>
            <a:r>
              <a:rPr lang="en-GB" sz="2000" b="1" dirty="0" smtClean="0">
                <a:latin typeface="Arial"/>
                <a:cs typeface="Arial"/>
              </a:rPr>
              <a:t>Jakarta, </a:t>
            </a:r>
            <a:r>
              <a:rPr lang="en-GB" sz="2000" b="1" dirty="0" smtClean="0">
                <a:latin typeface="Arial"/>
                <a:cs typeface="Arial"/>
              </a:rPr>
              <a:t>3 </a:t>
            </a:r>
            <a:r>
              <a:rPr lang="en-GB" sz="2000" b="1" smtClean="0">
                <a:latin typeface="Arial"/>
                <a:cs typeface="Arial"/>
              </a:rPr>
              <a:t>Juli </a:t>
            </a:r>
            <a:r>
              <a:rPr lang="en-GB" sz="2000" b="1" dirty="0">
                <a:latin typeface="Arial"/>
                <a:cs typeface="Arial"/>
              </a:rPr>
              <a:t>2020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d-ID" smtClean="0"/>
              <a:t>1</a:t>
            </a:fld>
            <a:endParaRPr lang="id-ID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Diagonal Corners Rounded 29">
            <a:extLst>
              <a:ext uri="{FF2B5EF4-FFF2-40B4-BE49-F238E27FC236}">
                <a16:creationId xmlns="" xmlns:a16="http://schemas.microsoft.com/office/drawing/2014/main" id="{E7612C8E-5492-41E0-8B5F-75BA5F3A98A1}"/>
              </a:ext>
            </a:extLst>
          </p:cNvPr>
          <p:cNvSpPr/>
          <p:nvPr/>
        </p:nvSpPr>
        <p:spPr>
          <a:xfrm>
            <a:off x="54496" y="87858"/>
            <a:ext cx="5024438" cy="466725"/>
          </a:xfrm>
          <a:prstGeom prst="round2DiagRect">
            <a:avLst>
              <a:gd name="adj1" fmla="val 50000"/>
              <a:gd name="adj2" fmla="val 0"/>
            </a:avLst>
          </a:prstGeom>
          <a:noFill/>
          <a:ln w="28575">
            <a:noFill/>
          </a:ln>
          <a:effectLst>
            <a:outerShdw blurRad="63500" dist="762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fi-FI" sz="2800" b="1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Eurostile" charset="0"/>
                <a:cs typeface="Eurostile" charset="0"/>
              </a:rPr>
              <a:t>OUTLINE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="" xmlns:a16="http://schemas.microsoft.com/office/drawing/2014/main" id="{5607F2CB-874A-45EF-9398-CEDD3225A9C0}"/>
              </a:ext>
            </a:extLst>
          </p:cNvPr>
          <p:cNvSpPr/>
          <p:nvPr/>
        </p:nvSpPr>
        <p:spPr>
          <a:xfrm>
            <a:off x="1356903" y="1264192"/>
            <a:ext cx="102283" cy="336575"/>
          </a:xfrm>
          <a:prstGeom prst="rect">
            <a:avLst/>
          </a:prstGeom>
          <a:solidFill>
            <a:srgbClr val="4AB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25">
              <a:solidFill>
                <a:srgbClr val="254209"/>
              </a:solidFill>
              <a:latin typeface="Arial Black" panose="020B0A04020102020204" pitchFamily="34" charset="0"/>
            </a:endParaRPr>
          </a:p>
        </p:txBody>
      </p:sp>
      <p:sp>
        <p:nvSpPr>
          <p:cNvPr id="110" name="Freeform 74">
            <a:extLst>
              <a:ext uri="{FF2B5EF4-FFF2-40B4-BE49-F238E27FC236}">
                <a16:creationId xmlns="" xmlns:a16="http://schemas.microsoft.com/office/drawing/2014/main" id="{83BDF921-5B6D-4F5B-82D0-BDDE1C7934CB}"/>
              </a:ext>
            </a:extLst>
          </p:cNvPr>
          <p:cNvSpPr>
            <a:spLocks/>
          </p:cNvSpPr>
          <p:nvPr/>
        </p:nvSpPr>
        <p:spPr bwMode="auto">
          <a:xfrm>
            <a:off x="379282" y="2217579"/>
            <a:ext cx="820869" cy="171077"/>
          </a:xfrm>
          <a:custGeom>
            <a:avLst/>
            <a:gdLst>
              <a:gd name="T0" fmla="*/ 2896 w 2896"/>
              <a:gd name="T1" fmla="*/ 421 h 850"/>
              <a:gd name="T2" fmla="*/ 1448 w 2896"/>
              <a:gd name="T3" fmla="*/ 0 h 850"/>
              <a:gd name="T4" fmla="*/ 0 w 2896"/>
              <a:gd name="T5" fmla="*/ 421 h 850"/>
              <a:gd name="T6" fmla="*/ 1448 w 2896"/>
              <a:gd name="T7" fmla="*/ 850 h 850"/>
              <a:gd name="T8" fmla="*/ 2896 w 2896"/>
              <a:gd name="T9" fmla="*/ 421 h 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96" h="850">
                <a:moveTo>
                  <a:pt x="2896" y="421"/>
                </a:moveTo>
                <a:lnTo>
                  <a:pt x="1448" y="0"/>
                </a:lnTo>
                <a:lnTo>
                  <a:pt x="0" y="421"/>
                </a:lnTo>
                <a:lnTo>
                  <a:pt x="1448" y="850"/>
                </a:lnTo>
                <a:lnTo>
                  <a:pt x="2896" y="421"/>
                </a:lnTo>
                <a:close/>
              </a:path>
            </a:pathLst>
          </a:custGeom>
          <a:solidFill>
            <a:srgbClr val="F9AB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50">
              <a:latin typeface="Arial Black" panose="020B0A04020102020204" pitchFamily="34" charset="0"/>
            </a:endParaRPr>
          </a:p>
        </p:txBody>
      </p:sp>
      <p:sp>
        <p:nvSpPr>
          <p:cNvPr id="112" name="Freeform 78">
            <a:extLst>
              <a:ext uri="{FF2B5EF4-FFF2-40B4-BE49-F238E27FC236}">
                <a16:creationId xmlns="" xmlns:a16="http://schemas.microsoft.com/office/drawing/2014/main" id="{92AFFB51-A7CD-4109-B461-B275708CE9E5}"/>
              </a:ext>
            </a:extLst>
          </p:cNvPr>
          <p:cNvSpPr>
            <a:spLocks/>
          </p:cNvSpPr>
          <p:nvPr/>
        </p:nvSpPr>
        <p:spPr bwMode="auto">
          <a:xfrm>
            <a:off x="379282" y="1145332"/>
            <a:ext cx="820869" cy="170274"/>
          </a:xfrm>
          <a:custGeom>
            <a:avLst/>
            <a:gdLst>
              <a:gd name="T0" fmla="*/ 2896 w 2896"/>
              <a:gd name="T1" fmla="*/ 421 h 850"/>
              <a:gd name="T2" fmla="*/ 1448 w 2896"/>
              <a:gd name="T3" fmla="*/ 0 h 850"/>
              <a:gd name="T4" fmla="*/ 0 w 2896"/>
              <a:gd name="T5" fmla="*/ 421 h 850"/>
              <a:gd name="T6" fmla="*/ 1448 w 2896"/>
              <a:gd name="T7" fmla="*/ 850 h 850"/>
              <a:gd name="T8" fmla="*/ 2896 w 2896"/>
              <a:gd name="T9" fmla="*/ 421 h 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96" h="850">
                <a:moveTo>
                  <a:pt x="2896" y="421"/>
                </a:moveTo>
                <a:lnTo>
                  <a:pt x="1448" y="0"/>
                </a:lnTo>
                <a:lnTo>
                  <a:pt x="0" y="421"/>
                </a:lnTo>
                <a:lnTo>
                  <a:pt x="1448" y="850"/>
                </a:lnTo>
                <a:lnTo>
                  <a:pt x="2896" y="421"/>
                </a:lnTo>
                <a:close/>
              </a:path>
            </a:pathLst>
          </a:custGeom>
          <a:solidFill>
            <a:srgbClr val="6EB82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50">
              <a:latin typeface="Arial Black" panose="020B0A04020102020204" pitchFamily="34" charset="0"/>
            </a:endParaRPr>
          </a:p>
        </p:txBody>
      </p:sp>
      <p:sp>
        <p:nvSpPr>
          <p:cNvPr id="113" name="Freeform 89">
            <a:extLst>
              <a:ext uri="{FF2B5EF4-FFF2-40B4-BE49-F238E27FC236}">
                <a16:creationId xmlns="" xmlns:a16="http://schemas.microsoft.com/office/drawing/2014/main" id="{38A6D3D9-8C98-4AF8-A72B-0D79B879DA84}"/>
              </a:ext>
            </a:extLst>
          </p:cNvPr>
          <p:cNvSpPr>
            <a:spLocks/>
          </p:cNvSpPr>
          <p:nvPr/>
        </p:nvSpPr>
        <p:spPr bwMode="auto">
          <a:xfrm>
            <a:off x="542548" y="999503"/>
            <a:ext cx="494336" cy="3111544"/>
          </a:xfrm>
          <a:custGeom>
            <a:avLst/>
            <a:gdLst>
              <a:gd name="T0" fmla="*/ 0 w 1748"/>
              <a:gd name="T1" fmla="*/ 260 h 15225"/>
              <a:gd name="T2" fmla="*/ 874 w 1748"/>
              <a:gd name="T3" fmla="*/ 0 h 15225"/>
              <a:gd name="T4" fmla="*/ 1748 w 1748"/>
              <a:gd name="T5" fmla="*/ 260 h 15225"/>
              <a:gd name="T6" fmla="*/ 1748 w 1748"/>
              <a:gd name="T7" fmla="*/ 15225 h 15225"/>
              <a:gd name="T8" fmla="*/ 0 w 1748"/>
              <a:gd name="T9" fmla="*/ 15225 h 15225"/>
              <a:gd name="T10" fmla="*/ 0 w 1748"/>
              <a:gd name="T11" fmla="*/ 260 h 15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48" h="15225">
                <a:moveTo>
                  <a:pt x="0" y="260"/>
                </a:moveTo>
                <a:lnTo>
                  <a:pt x="874" y="0"/>
                </a:lnTo>
                <a:lnTo>
                  <a:pt x="1748" y="260"/>
                </a:lnTo>
                <a:lnTo>
                  <a:pt x="1748" y="15225"/>
                </a:lnTo>
                <a:lnTo>
                  <a:pt x="0" y="15225"/>
                </a:lnTo>
                <a:lnTo>
                  <a:pt x="0" y="260"/>
                </a:lnTo>
                <a:close/>
              </a:path>
            </a:pathLst>
          </a:custGeom>
          <a:solidFill>
            <a:srgbClr val="D2DAD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50">
              <a:latin typeface="Arial Black" panose="020B0A04020102020204" pitchFamily="34" charset="0"/>
            </a:endParaRPr>
          </a:p>
        </p:txBody>
      </p:sp>
      <p:sp>
        <p:nvSpPr>
          <p:cNvPr id="116" name="Freeform 95">
            <a:extLst>
              <a:ext uri="{FF2B5EF4-FFF2-40B4-BE49-F238E27FC236}">
                <a16:creationId xmlns="" xmlns:a16="http://schemas.microsoft.com/office/drawing/2014/main" id="{95DF26A4-CE16-4C98-8397-5AAC82B82C5E}"/>
              </a:ext>
            </a:extLst>
          </p:cNvPr>
          <p:cNvSpPr>
            <a:spLocks/>
          </p:cNvSpPr>
          <p:nvPr/>
        </p:nvSpPr>
        <p:spPr bwMode="auto">
          <a:xfrm>
            <a:off x="542550" y="1039313"/>
            <a:ext cx="247168" cy="276293"/>
          </a:xfrm>
          <a:custGeom>
            <a:avLst/>
            <a:gdLst>
              <a:gd name="T0" fmla="*/ 874 w 874"/>
              <a:gd name="T1" fmla="*/ 1377 h 1377"/>
              <a:gd name="T2" fmla="*/ 0 w 874"/>
              <a:gd name="T3" fmla="*/ 1118 h 1377"/>
              <a:gd name="T4" fmla="*/ 0 w 874"/>
              <a:gd name="T5" fmla="*/ 260 h 1377"/>
              <a:gd name="T6" fmla="*/ 874 w 874"/>
              <a:gd name="T7" fmla="*/ 0 h 1377"/>
              <a:gd name="T8" fmla="*/ 874 w 874"/>
              <a:gd name="T9" fmla="*/ 1377 h 1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4" h="1377">
                <a:moveTo>
                  <a:pt x="874" y="1377"/>
                </a:moveTo>
                <a:lnTo>
                  <a:pt x="0" y="1118"/>
                </a:lnTo>
                <a:lnTo>
                  <a:pt x="0" y="260"/>
                </a:lnTo>
                <a:lnTo>
                  <a:pt x="874" y="0"/>
                </a:lnTo>
                <a:lnTo>
                  <a:pt x="874" y="1377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50">
              <a:latin typeface="Arial Black" panose="020B0A04020102020204" pitchFamily="34" charset="0"/>
            </a:endParaRPr>
          </a:p>
        </p:txBody>
      </p:sp>
      <p:sp>
        <p:nvSpPr>
          <p:cNvPr id="117" name="Freeform 88">
            <a:extLst>
              <a:ext uri="{FF2B5EF4-FFF2-40B4-BE49-F238E27FC236}">
                <a16:creationId xmlns="" xmlns:a16="http://schemas.microsoft.com/office/drawing/2014/main" id="{8EB76ADB-C4F9-469A-BBED-2C62727150C9}"/>
              </a:ext>
            </a:extLst>
          </p:cNvPr>
          <p:cNvSpPr>
            <a:spLocks/>
          </p:cNvSpPr>
          <p:nvPr/>
        </p:nvSpPr>
        <p:spPr bwMode="auto">
          <a:xfrm>
            <a:off x="379282" y="1195933"/>
            <a:ext cx="163267" cy="68271"/>
          </a:xfrm>
          <a:custGeom>
            <a:avLst/>
            <a:gdLst>
              <a:gd name="T0" fmla="*/ 574 w 574"/>
              <a:gd name="T1" fmla="*/ 337 h 337"/>
              <a:gd name="T2" fmla="*/ 0 w 574"/>
              <a:gd name="T3" fmla="*/ 167 h 337"/>
              <a:gd name="T4" fmla="*/ 574 w 574"/>
              <a:gd name="T5" fmla="*/ 0 h 337"/>
              <a:gd name="T6" fmla="*/ 574 w 574"/>
              <a:gd name="T7" fmla="*/ 337 h 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74" h="337">
                <a:moveTo>
                  <a:pt x="574" y="337"/>
                </a:moveTo>
                <a:lnTo>
                  <a:pt x="0" y="167"/>
                </a:lnTo>
                <a:lnTo>
                  <a:pt x="574" y="0"/>
                </a:lnTo>
                <a:lnTo>
                  <a:pt x="574" y="337"/>
                </a:lnTo>
                <a:close/>
              </a:path>
            </a:pathLst>
          </a:custGeom>
          <a:solidFill>
            <a:srgbClr val="34821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50">
              <a:latin typeface="Arial Black" panose="020B0A04020102020204" pitchFamily="34" charset="0"/>
              <a:ea typeface="Bebas" charset="0"/>
              <a:cs typeface="Bebas" charset="0"/>
            </a:endParaRPr>
          </a:p>
        </p:txBody>
      </p:sp>
      <p:sp>
        <p:nvSpPr>
          <p:cNvPr id="118" name="Freeform 96">
            <a:extLst>
              <a:ext uri="{FF2B5EF4-FFF2-40B4-BE49-F238E27FC236}">
                <a16:creationId xmlns="" xmlns:a16="http://schemas.microsoft.com/office/drawing/2014/main" id="{BEA1D111-80EA-4035-8E93-16F1A5FAFAE0}"/>
              </a:ext>
            </a:extLst>
          </p:cNvPr>
          <p:cNvSpPr>
            <a:spLocks/>
          </p:cNvSpPr>
          <p:nvPr/>
        </p:nvSpPr>
        <p:spPr bwMode="auto">
          <a:xfrm>
            <a:off x="379282" y="1229667"/>
            <a:ext cx="820869" cy="474679"/>
          </a:xfrm>
          <a:custGeom>
            <a:avLst/>
            <a:gdLst>
              <a:gd name="T0" fmla="*/ 0 w 2896"/>
              <a:gd name="T1" fmla="*/ 1934 h 2365"/>
              <a:gd name="T2" fmla="*/ 1448 w 2896"/>
              <a:gd name="T3" fmla="*/ 2365 h 2365"/>
              <a:gd name="T4" fmla="*/ 2896 w 2896"/>
              <a:gd name="T5" fmla="*/ 1934 h 2365"/>
              <a:gd name="T6" fmla="*/ 2896 w 2896"/>
              <a:gd name="T7" fmla="*/ 0 h 2365"/>
              <a:gd name="T8" fmla="*/ 1448 w 2896"/>
              <a:gd name="T9" fmla="*/ 429 h 2365"/>
              <a:gd name="T10" fmla="*/ 0 w 2896"/>
              <a:gd name="T11" fmla="*/ 0 h 2365"/>
              <a:gd name="T12" fmla="*/ 0 w 2896"/>
              <a:gd name="T13" fmla="*/ 1934 h 2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96" h="2365">
                <a:moveTo>
                  <a:pt x="0" y="1934"/>
                </a:moveTo>
                <a:lnTo>
                  <a:pt x="1448" y="2365"/>
                </a:lnTo>
                <a:lnTo>
                  <a:pt x="2896" y="1934"/>
                </a:lnTo>
                <a:lnTo>
                  <a:pt x="2896" y="0"/>
                </a:lnTo>
                <a:lnTo>
                  <a:pt x="1448" y="429"/>
                </a:lnTo>
                <a:lnTo>
                  <a:pt x="0" y="0"/>
                </a:lnTo>
                <a:lnTo>
                  <a:pt x="0" y="1934"/>
                </a:lnTo>
                <a:close/>
              </a:path>
            </a:pathLst>
          </a:custGeom>
          <a:solidFill>
            <a:srgbClr val="4AB6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50">
              <a:latin typeface="Arial Black" panose="020B0A04020102020204" pitchFamily="34" charset="0"/>
            </a:endParaRPr>
          </a:p>
        </p:txBody>
      </p:sp>
      <p:sp>
        <p:nvSpPr>
          <p:cNvPr id="119" name="Freeform 97">
            <a:extLst>
              <a:ext uri="{FF2B5EF4-FFF2-40B4-BE49-F238E27FC236}">
                <a16:creationId xmlns="" xmlns:a16="http://schemas.microsoft.com/office/drawing/2014/main" id="{187A2DCD-DA5A-4BE9-B90F-2287A5D01EE9}"/>
              </a:ext>
            </a:extLst>
          </p:cNvPr>
          <p:cNvSpPr>
            <a:spLocks/>
          </p:cNvSpPr>
          <p:nvPr/>
        </p:nvSpPr>
        <p:spPr bwMode="auto">
          <a:xfrm>
            <a:off x="379282" y="1229667"/>
            <a:ext cx="410435" cy="474679"/>
          </a:xfrm>
          <a:custGeom>
            <a:avLst/>
            <a:gdLst>
              <a:gd name="T0" fmla="*/ 1448 w 1448"/>
              <a:gd name="T1" fmla="*/ 2365 h 2365"/>
              <a:gd name="T2" fmla="*/ 1448 w 1448"/>
              <a:gd name="T3" fmla="*/ 2365 h 2365"/>
              <a:gd name="T4" fmla="*/ 574 w 1448"/>
              <a:gd name="T5" fmla="*/ 2105 h 2365"/>
              <a:gd name="T6" fmla="*/ 0 w 1448"/>
              <a:gd name="T7" fmla="*/ 1934 h 2365"/>
              <a:gd name="T8" fmla="*/ 0 w 1448"/>
              <a:gd name="T9" fmla="*/ 0 h 2365"/>
              <a:gd name="T10" fmla="*/ 1448 w 1448"/>
              <a:gd name="T11" fmla="*/ 429 h 2365"/>
              <a:gd name="T12" fmla="*/ 1448 w 1448"/>
              <a:gd name="T13" fmla="*/ 2365 h 2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8" h="2365">
                <a:moveTo>
                  <a:pt x="1448" y="2365"/>
                </a:moveTo>
                <a:lnTo>
                  <a:pt x="1448" y="2365"/>
                </a:lnTo>
                <a:lnTo>
                  <a:pt x="574" y="2105"/>
                </a:lnTo>
                <a:lnTo>
                  <a:pt x="0" y="1934"/>
                </a:lnTo>
                <a:lnTo>
                  <a:pt x="0" y="0"/>
                </a:lnTo>
                <a:lnTo>
                  <a:pt x="1448" y="429"/>
                </a:lnTo>
                <a:lnTo>
                  <a:pt x="1448" y="2365"/>
                </a:lnTo>
                <a:close/>
              </a:path>
            </a:pathLst>
          </a:custGeom>
          <a:solidFill>
            <a:srgbClr val="8CE0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50">
              <a:latin typeface="Arial Black" panose="020B0A04020102020204" pitchFamily="34" charset="0"/>
              <a:ea typeface="Bebas" charset="0"/>
              <a:cs typeface="Bebas" charset="0"/>
            </a:endParaRPr>
          </a:p>
        </p:txBody>
      </p:sp>
      <p:sp>
        <p:nvSpPr>
          <p:cNvPr id="120" name="Freeform 87">
            <a:extLst>
              <a:ext uri="{FF2B5EF4-FFF2-40B4-BE49-F238E27FC236}">
                <a16:creationId xmlns="" xmlns:a16="http://schemas.microsoft.com/office/drawing/2014/main" id="{7AC20FEC-CB3F-4714-B988-7E759977210F}"/>
              </a:ext>
            </a:extLst>
          </p:cNvPr>
          <p:cNvSpPr>
            <a:spLocks/>
          </p:cNvSpPr>
          <p:nvPr/>
        </p:nvSpPr>
        <p:spPr bwMode="auto">
          <a:xfrm>
            <a:off x="1036884" y="1195933"/>
            <a:ext cx="163267" cy="68271"/>
          </a:xfrm>
          <a:custGeom>
            <a:avLst/>
            <a:gdLst>
              <a:gd name="T0" fmla="*/ 0 w 574"/>
              <a:gd name="T1" fmla="*/ 337 h 337"/>
              <a:gd name="T2" fmla="*/ 0 w 574"/>
              <a:gd name="T3" fmla="*/ 0 h 337"/>
              <a:gd name="T4" fmla="*/ 574 w 574"/>
              <a:gd name="T5" fmla="*/ 167 h 337"/>
              <a:gd name="T6" fmla="*/ 0 w 574"/>
              <a:gd name="T7" fmla="*/ 337 h 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74" h="337">
                <a:moveTo>
                  <a:pt x="0" y="337"/>
                </a:moveTo>
                <a:lnTo>
                  <a:pt x="0" y="0"/>
                </a:lnTo>
                <a:lnTo>
                  <a:pt x="574" y="167"/>
                </a:lnTo>
                <a:lnTo>
                  <a:pt x="0" y="337"/>
                </a:lnTo>
                <a:close/>
              </a:path>
            </a:pathLst>
          </a:custGeom>
          <a:solidFill>
            <a:srgbClr val="34821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50">
              <a:latin typeface="Arial Black" panose="020B0A04020102020204" pitchFamily="34" charset="0"/>
            </a:endParaRPr>
          </a:p>
        </p:txBody>
      </p:sp>
      <p:sp>
        <p:nvSpPr>
          <p:cNvPr id="121" name="Freeform 79">
            <a:extLst>
              <a:ext uri="{FF2B5EF4-FFF2-40B4-BE49-F238E27FC236}">
                <a16:creationId xmlns="" xmlns:a16="http://schemas.microsoft.com/office/drawing/2014/main" id="{355B7A96-79E8-41B1-AB6E-986F49DD2853}"/>
              </a:ext>
            </a:extLst>
          </p:cNvPr>
          <p:cNvSpPr>
            <a:spLocks/>
          </p:cNvSpPr>
          <p:nvPr/>
        </p:nvSpPr>
        <p:spPr bwMode="auto">
          <a:xfrm>
            <a:off x="1036884" y="2268981"/>
            <a:ext cx="163267" cy="67467"/>
          </a:xfrm>
          <a:custGeom>
            <a:avLst/>
            <a:gdLst>
              <a:gd name="T0" fmla="*/ 0 w 574"/>
              <a:gd name="T1" fmla="*/ 337 h 337"/>
              <a:gd name="T2" fmla="*/ 0 w 574"/>
              <a:gd name="T3" fmla="*/ 0 h 337"/>
              <a:gd name="T4" fmla="*/ 574 w 574"/>
              <a:gd name="T5" fmla="*/ 167 h 337"/>
              <a:gd name="T6" fmla="*/ 0 w 574"/>
              <a:gd name="T7" fmla="*/ 337 h 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74" h="337">
                <a:moveTo>
                  <a:pt x="0" y="337"/>
                </a:moveTo>
                <a:lnTo>
                  <a:pt x="0" y="0"/>
                </a:lnTo>
                <a:lnTo>
                  <a:pt x="574" y="167"/>
                </a:lnTo>
                <a:lnTo>
                  <a:pt x="0" y="337"/>
                </a:lnTo>
                <a:close/>
              </a:path>
            </a:pathLst>
          </a:custGeom>
          <a:solidFill>
            <a:srgbClr val="8E65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50">
              <a:latin typeface="Arial Black" panose="020B0A04020102020204" pitchFamily="34" charset="0"/>
            </a:endParaRPr>
          </a:p>
        </p:txBody>
      </p:sp>
      <p:sp>
        <p:nvSpPr>
          <p:cNvPr id="122" name="Freeform 80">
            <a:extLst>
              <a:ext uri="{FF2B5EF4-FFF2-40B4-BE49-F238E27FC236}">
                <a16:creationId xmlns="" xmlns:a16="http://schemas.microsoft.com/office/drawing/2014/main" id="{532CCB1E-B466-4FE4-833B-EE36355A382B}"/>
              </a:ext>
            </a:extLst>
          </p:cNvPr>
          <p:cNvSpPr>
            <a:spLocks/>
          </p:cNvSpPr>
          <p:nvPr/>
        </p:nvSpPr>
        <p:spPr bwMode="auto">
          <a:xfrm>
            <a:off x="379282" y="2268981"/>
            <a:ext cx="163267" cy="67467"/>
          </a:xfrm>
          <a:custGeom>
            <a:avLst/>
            <a:gdLst>
              <a:gd name="T0" fmla="*/ 574 w 574"/>
              <a:gd name="T1" fmla="*/ 337 h 337"/>
              <a:gd name="T2" fmla="*/ 0 w 574"/>
              <a:gd name="T3" fmla="*/ 167 h 337"/>
              <a:gd name="T4" fmla="*/ 574 w 574"/>
              <a:gd name="T5" fmla="*/ 0 h 337"/>
              <a:gd name="T6" fmla="*/ 574 w 574"/>
              <a:gd name="T7" fmla="*/ 337 h 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74" h="337">
                <a:moveTo>
                  <a:pt x="574" y="337"/>
                </a:moveTo>
                <a:lnTo>
                  <a:pt x="0" y="167"/>
                </a:lnTo>
                <a:lnTo>
                  <a:pt x="574" y="0"/>
                </a:lnTo>
                <a:lnTo>
                  <a:pt x="574" y="337"/>
                </a:lnTo>
                <a:close/>
              </a:path>
            </a:pathLst>
          </a:custGeom>
          <a:solidFill>
            <a:srgbClr val="8E65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50">
              <a:latin typeface="Arial Black" panose="020B0A04020102020204" pitchFamily="34" charset="0"/>
              <a:ea typeface="Bebas" charset="0"/>
              <a:cs typeface="Bebas" charset="0"/>
            </a:endParaRPr>
          </a:p>
        </p:txBody>
      </p:sp>
      <p:sp>
        <p:nvSpPr>
          <p:cNvPr id="123" name="Freeform 100">
            <a:extLst>
              <a:ext uri="{FF2B5EF4-FFF2-40B4-BE49-F238E27FC236}">
                <a16:creationId xmlns="" xmlns:a16="http://schemas.microsoft.com/office/drawing/2014/main" id="{95EE3519-C6D6-40D9-9428-698F650C3217}"/>
              </a:ext>
            </a:extLst>
          </p:cNvPr>
          <p:cNvSpPr>
            <a:spLocks/>
          </p:cNvSpPr>
          <p:nvPr/>
        </p:nvSpPr>
        <p:spPr bwMode="auto">
          <a:xfrm>
            <a:off x="379282" y="2301913"/>
            <a:ext cx="820869" cy="474679"/>
          </a:xfrm>
          <a:custGeom>
            <a:avLst/>
            <a:gdLst>
              <a:gd name="T0" fmla="*/ 0 w 2896"/>
              <a:gd name="T1" fmla="*/ 1934 h 2364"/>
              <a:gd name="T2" fmla="*/ 1448 w 2896"/>
              <a:gd name="T3" fmla="*/ 2364 h 2364"/>
              <a:gd name="T4" fmla="*/ 2896 w 2896"/>
              <a:gd name="T5" fmla="*/ 1934 h 2364"/>
              <a:gd name="T6" fmla="*/ 2896 w 2896"/>
              <a:gd name="T7" fmla="*/ 0 h 2364"/>
              <a:gd name="T8" fmla="*/ 1448 w 2896"/>
              <a:gd name="T9" fmla="*/ 429 h 2364"/>
              <a:gd name="T10" fmla="*/ 0 w 2896"/>
              <a:gd name="T11" fmla="*/ 0 h 2364"/>
              <a:gd name="T12" fmla="*/ 0 w 2896"/>
              <a:gd name="T13" fmla="*/ 1934 h 2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96" h="2364">
                <a:moveTo>
                  <a:pt x="0" y="1934"/>
                </a:moveTo>
                <a:lnTo>
                  <a:pt x="1448" y="2364"/>
                </a:lnTo>
                <a:lnTo>
                  <a:pt x="2896" y="1934"/>
                </a:lnTo>
                <a:lnTo>
                  <a:pt x="2896" y="0"/>
                </a:lnTo>
                <a:lnTo>
                  <a:pt x="1448" y="429"/>
                </a:lnTo>
                <a:lnTo>
                  <a:pt x="0" y="0"/>
                </a:lnTo>
                <a:lnTo>
                  <a:pt x="0" y="1934"/>
                </a:lnTo>
                <a:close/>
              </a:path>
            </a:pathLst>
          </a:custGeom>
          <a:solidFill>
            <a:srgbClr val="E6A4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50">
              <a:latin typeface="Arial Black" panose="020B0A04020102020204" pitchFamily="34" charset="0"/>
            </a:endParaRPr>
          </a:p>
        </p:txBody>
      </p:sp>
      <p:sp>
        <p:nvSpPr>
          <p:cNvPr id="124" name="Freeform 101">
            <a:extLst>
              <a:ext uri="{FF2B5EF4-FFF2-40B4-BE49-F238E27FC236}">
                <a16:creationId xmlns="" xmlns:a16="http://schemas.microsoft.com/office/drawing/2014/main" id="{78B23B40-A5F6-49D7-B0E9-675BFCACE396}"/>
              </a:ext>
            </a:extLst>
          </p:cNvPr>
          <p:cNvSpPr>
            <a:spLocks/>
          </p:cNvSpPr>
          <p:nvPr/>
        </p:nvSpPr>
        <p:spPr bwMode="auto">
          <a:xfrm>
            <a:off x="379282" y="2301913"/>
            <a:ext cx="410435" cy="474679"/>
          </a:xfrm>
          <a:custGeom>
            <a:avLst/>
            <a:gdLst>
              <a:gd name="T0" fmla="*/ 1448 w 1448"/>
              <a:gd name="T1" fmla="*/ 2364 h 2364"/>
              <a:gd name="T2" fmla="*/ 1448 w 1448"/>
              <a:gd name="T3" fmla="*/ 2364 h 2364"/>
              <a:gd name="T4" fmla="*/ 0 w 1448"/>
              <a:gd name="T5" fmla="*/ 1934 h 2364"/>
              <a:gd name="T6" fmla="*/ 0 w 1448"/>
              <a:gd name="T7" fmla="*/ 0 h 2364"/>
              <a:gd name="T8" fmla="*/ 1448 w 1448"/>
              <a:gd name="T9" fmla="*/ 429 h 2364"/>
              <a:gd name="T10" fmla="*/ 1448 w 1448"/>
              <a:gd name="T11" fmla="*/ 2364 h 2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48" h="2364">
                <a:moveTo>
                  <a:pt x="1448" y="2364"/>
                </a:moveTo>
                <a:lnTo>
                  <a:pt x="1448" y="2364"/>
                </a:lnTo>
                <a:lnTo>
                  <a:pt x="0" y="1934"/>
                </a:lnTo>
                <a:lnTo>
                  <a:pt x="0" y="0"/>
                </a:lnTo>
                <a:lnTo>
                  <a:pt x="1448" y="429"/>
                </a:lnTo>
                <a:lnTo>
                  <a:pt x="1448" y="2364"/>
                </a:lnTo>
                <a:close/>
              </a:path>
            </a:pathLst>
          </a:custGeom>
          <a:solidFill>
            <a:srgbClr val="FFB4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50">
              <a:latin typeface="Arial Black" panose="020B0A04020102020204" pitchFamily="34" charset="0"/>
              <a:ea typeface="Bebas" charset="0"/>
              <a:cs typeface="Bebas" charset="0"/>
            </a:endParaRPr>
          </a:p>
        </p:txBody>
      </p:sp>
      <p:sp>
        <p:nvSpPr>
          <p:cNvPr id="129" name="Freeform 83">
            <a:extLst>
              <a:ext uri="{FF2B5EF4-FFF2-40B4-BE49-F238E27FC236}">
                <a16:creationId xmlns="" xmlns:a16="http://schemas.microsoft.com/office/drawing/2014/main" id="{8AAD89CD-D9FB-4B79-9D31-E7210EA5F4C7}"/>
              </a:ext>
            </a:extLst>
          </p:cNvPr>
          <p:cNvSpPr>
            <a:spLocks/>
          </p:cNvSpPr>
          <p:nvPr/>
        </p:nvSpPr>
        <p:spPr bwMode="auto">
          <a:xfrm>
            <a:off x="1036884" y="2266246"/>
            <a:ext cx="163267" cy="68271"/>
          </a:xfrm>
          <a:custGeom>
            <a:avLst/>
            <a:gdLst>
              <a:gd name="T0" fmla="*/ 0 w 574"/>
              <a:gd name="T1" fmla="*/ 337 h 337"/>
              <a:gd name="T2" fmla="*/ 0 w 574"/>
              <a:gd name="T3" fmla="*/ 0 h 337"/>
              <a:gd name="T4" fmla="*/ 574 w 574"/>
              <a:gd name="T5" fmla="*/ 166 h 337"/>
              <a:gd name="T6" fmla="*/ 0 w 574"/>
              <a:gd name="T7" fmla="*/ 337 h 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74" h="337">
                <a:moveTo>
                  <a:pt x="0" y="337"/>
                </a:moveTo>
                <a:lnTo>
                  <a:pt x="0" y="0"/>
                </a:lnTo>
                <a:lnTo>
                  <a:pt x="574" y="166"/>
                </a:lnTo>
                <a:lnTo>
                  <a:pt x="0" y="337"/>
                </a:lnTo>
                <a:close/>
              </a:path>
            </a:pathLst>
          </a:custGeom>
          <a:solidFill>
            <a:srgbClr val="003C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50">
              <a:latin typeface="Arial Black" panose="020B0A04020102020204" pitchFamily="34" charset="0"/>
            </a:endParaRPr>
          </a:p>
        </p:txBody>
      </p:sp>
      <p:sp>
        <p:nvSpPr>
          <p:cNvPr id="130" name="Freeform 84">
            <a:extLst>
              <a:ext uri="{FF2B5EF4-FFF2-40B4-BE49-F238E27FC236}">
                <a16:creationId xmlns="" xmlns:a16="http://schemas.microsoft.com/office/drawing/2014/main" id="{F0DB88E1-532F-4D15-9370-2AC269A25300}"/>
              </a:ext>
            </a:extLst>
          </p:cNvPr>
          <p:cNvSpPr>
            <a:spLocks/>
          </p:cNvSpPr>
          <p:nvPr/>
        </p:nvSpPr>
        <p:spPr bwMode="auto">
          <a:xfrm>
            <a:off x="379282" y="2266246"/>
            <a:ext cx="163267" cy="68271"/>
          </a:xfrm>
          <a:custGeom>
            <a:avLst/>
            <a:gdLst>
              <a:gd name="T0" fmla="*/ 574 w 574"/>
              <a:gd name="T1" fmla="*/ 337 h 337"/>
              <a:gd name="T2" fmla="*/ 0 w 574"/>
              <a:gd name="T3" fmla="*/ 166 h 337"/>
              <a:gd name="T4" fmla="*/ 574 w 574"/>
              <a:gd name="T5" fmla="*/ 0 h 337"/>
              <a:gd name="T6" fmla="*/ 574 w 574"/>
              <a:gd name="T7" fmla="*/ 337 h 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74" h="337">
                <a:moveTo>
                  <a:pt x="574" y="337"/>
                </a:moveTo>
                <a:lnTo>
                  <a:pt x="0" y="166"/>
                </a:lnTo>
                <a:lnTo>
                  <a:pt x="574" y="0"/>
                </a:lnTo>
                <a:lnTo>
                  <a:pt x="574" y="337"/>
                </a:lnTo>
                <a:close/>
              </a:path>
            </a:pathLst>
          </a:custGeom>
          <a:solidFill>
            <a:srgbClr val="003C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50">
              <a:latin typeface="Arial Black" panose="020B0A04020102020204" pitchFamily="34" charset="0"/>
              <a:ea typeface="Bebas" charset="0"/>
              <a:cs typeface="Bebas" charset="0"/>
            </a:endParaRPr>
          </a:p>
        </p:txBody>
      </p:sp>
      <p:sp>
        <p:nvSpPr>
          <p:cNvPr id="133" name="Freeform 94">
            <a:extLst>
              <a:ext uri="{FF2B5EF4-FFF2-40B4-BE49-F238E27FC236}">
                <a16:creationId xmlns="" xmlns:a16="http://schemas.microsoft.com/office/drawing/2014/main" id="{6D7126DA-5176-471E-99E5-957146AB7A4C}"/>
              </a:ext>
            </a:extLst>
          </p:cNvPr>
          <p:cNvSpPr>
            <a:spLocks/>
          </p:cNvSpPr>
          <p:nvPr/>
        </p:nvSpPr>
        <p:spPr bwMode="auto">
          <a:xfrm>
            <a:off x="542549" y="1091145"/>
            <a:ext cx="247168" cy="223284"/>
          </a:xfrm>
          <a:custGeom>
            <a:avLst/>
            <a:gdLst>
              <a:gd name="T0" fmla="*/ 874 w 874"/>
              <a:gd name="T1" fmla="*/ 1110 h 1110"/>
              <a:gd name="T2" fmla="*/ 0 w 874"/>
              <a:gd name="T3" fmla="*/ 851 h 1110"/>
              <a:gd name="T4" fmla="*/ 0 w 874"/>
              <a:gd name="T5" fmla="*/ 0 h 1110"/>
              <a:gd name="T6" fmla="*/ 874 w 874"/>
              <a:gd name="T7" fmla="*/ 260 h 1110"/>
              <a:gd name="T8" fmla="*/ 874 w 874"/>
              <a:gd name="T9" fmla="*/ 1110 h 1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4" h="1110">
                <a:moveTo>
                  <a:pt x="874" y="1110"/>
                </a:moveTo>
                <a:lnTo>
                  <a:pt x="0" y="851"/>
                </a:lnTo>
                <a:lnTo>
                  <a:pt x="0" y="0"/>
                </a:lnTo>
                <a:lnTo>
                  <a:pt x="874" y="260"/>
                </a:lnTo>
                <a:lnTo>
                  <a:pt x="874" y="1110"/>
                </a:lnTo>
                <a:close/>
              </a:path>
            </a:pathLst>
          </a:custGeom>
          <a:solidFill>
            <a:srgbClr val="DFE6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50">
              <a:latin typeface="Arial Black" panose="020B0A04020102020204" pitchFamily="34" charset="0"/>
              <a:ea typeface="Bebas" charset="0"/>
              <a:cs typeface="Bebas" charset="0"/>
            </a:endParaRPr>
          </a:p>
        </p:txBody>
      </p:sp>
      <p:sp>
        <p:nvSpPr>
          <p:cNvPr id="134" name="TextBox 133">
            <a:extLst>
              <a:ext uri="{FF2B5EF4-FFF2-40B4-BE49-F238E27FC236}">
                <a16:creationId xmlns="" xmlns:a16="http://schemas.microsoft.com/office/drawing/2014/main" id="{993B25A6-549D-4C14-A050-CB4514E02E3D}"/>
              </a:ext>
            </a:extLst>
          </p:cNvPr>
          <p:cNvSpPr txBox="1"/>
          <p:nvPr/>
        </p:nvSpPr>
        <p:spPr>
          <a:xfrm>
            <a:off x="323099" y="1261757"/>
            <a:ext cx="557033" cy="415498"/>
          </a:xfrm>
          <a:prstGeom prst="rect">
            <a:avLst/>
          </a:prstGeom>
        </p:spPr>
        <p:txBody>
          <a:bodyPr wrap="square" anchor="ctr">
            <a:spAutoFit/>
            <a:scene3d>
              <a:camera prst="perspectiveHeroicExtremeLeftFacing">
                <a:rot lat="1200000" lon="2358725" rev="0"/>
              </a:camera>
              <a:lightRig rig="threePt" dir="t"/>
            </a:scene3d>
          </a:bodyPr>
          <a:lstStyle>
            <a:defPPr>
              <a:defRPr lang="en-US"/>
            </a:defPPr>
            <a:lvl1pPr algn="ctr"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r>
              <a:rPr lang="en-US" sz="2100" dirty="0">
                <a:latin typeface="Arial Black" panose="020B0A04020102020204" pitchFamily="34" charset="0"/>
                <a:ea typeface="Bebas" charset="0"/>
                <a:cs typeface="Bebas" charset="0"/>
              </a:rPr>
              <a:t>01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="" xmlns:a16="http://schemas.microsoft.com/office/drawing/2014/main" id="{D3BAD00D-46FC-4A75-9AFE-97AA3DA4AD4C}"/>
              </a:ext>
            </a:extLst>
          </p:cNvPr>
          <p:cNvSpPr txBox="1"/>
          <p:nvPr/>
        </p:nvSpPr>
        <p:spPr>
          <a:xfrm>
            <a:off x="323098" y="2333158"/>
            <a:ext cx="552064" cy="415498"/>
          </a:xfrm>
          <a:prstGeom prst="rect">
            <a:avLst/>
          </a:prstGeom>
        </p:spPr>
        <p:txBody>
          <a:bodyPr wrap="square" anchor="ctr">
            <a:spAutoFit/>
            <a:scene3d>
              <a:camera prst="perspectiveHeroicExtremeLeftFacing">
                <a:rot lat="1200000" lon="2358725" rev="0"/>
              </a:camera>
              <a:lightRig rig="threePt" dir="t"/>
            </a:scene3d>
          </a:bodyPr>
          <a:lstStyle>
            <a:defPPr>
              <a:defRPr lang="en-US"/>
            </a:defPPr>
            <a:lvl1pPr algn="ctr"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r>
              <a:rPr lang="en-US" sz="2100" dirty="0">
                <a:latin typeface="Arial Black" panose="020B0A04020102020204" pitchFamily="34" charset="0"/>
                <a:ea typeface="Bebas" charset="0"/>
                <a:cs typeface="Bebas" charset="0"/>
              </a:rPr>
              <a:t>02</a:t>
            </a:r>
          </a:p>
        </p:txBody>
      </p:sp>
      <p:sp>
        <p:nvSpPr>
          <p:cNvPr id="139" name="Freeform 88">
            <a:extLst>
              <a:ext uri="{FF2B5EF4-FFF2-40B4-BE49-F238E27FC236}">
                <a16:creationId xmlns="" xmlns:a16="http://schemas.microsoft.com/office/drawing/2014/main" id="{B271FBA5-1137-427B-8EBA-774A3B676F5C}"/>
              </a:ext>
            </a:extLst>
          </p:cNvPr>
          <p:cNvSpPr>
            <a:spLocks/>
          </p:cNvSpPr>
          <p:nvPr/>
        </p:nvSpPr>
        <p:spPr bwMode="auto">
          <a:xfrm>
            <a:off x="401841" y="3412215"/>
            <a:ext cx="163267" cy="68271"/>
          </a:xfrm>
          <a:custGeom>
            <a:avLst/>
            <a:gdLst>
              <a:gd name="T0" fmla="*/ 574 w 574"/>
              <a:gd name="T1" fmla="*/ 337 h 337"/>
              <a:gd name="T2" fmla="*/ 0 w 574"/>
              <a:gd name="T3" fmla="*/ 167 h 337"/>
              <a:gd name="T4" fmla="*/ 574 w 574"/>
              <a:gd name="T5" fmla="*/ 0 h 337"/>
              <a:gd name="T6" fmla="*/ 574 w 574"/>
              <a:gd name="T7" fmla="*/ 337 h 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74" h="337">
                <a:moveTo>
                  <a:pt x="574" y="337"/>
                </a:moveTo>
                <a:lnTo>
                  <a:pt x="0" y="167"/>
                </a:lnTo>
                <a:lnTo>
                  <a:pt x="574" y="0"/>
                </a:lnTo>
                <a:lnTo>
                  <a:pt x="574" y="337"/>
                </a:lnTo>
                <a:close/>
              </a:path>
            </a:pathLst>
          </a:custGeom>
          <a:solidFill>
            <a:srgbClr val="34821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50">
              <a:latin typeface="Arial Black" panose="020B0A04020102020204" pitchFamily="34" charset="0"/>
              <a:ea typeface="Bebas" charset="0"/>
              <a:cs typeface="Bebas" charset="0"/>
            </a:endParaRPr>
          </a:p>
        </p:txBody>
      </p:sp>
      <p:sp>
        <p:nvSpPr>
          <p:cNvPr id="140" name="Freeform 96">
            <a:extLst>
              <a:ext uri="{FF2B5EF4-FFF2-40B4-BE49-F238E27FC236}">
                <a16:creationId xmlns="" xmlns:a16="http://schemas.microsoft.com/office/drawing/2014/main" id="{50EE7BE8-39E1-4C54-AC11-CEBA7C4E350D}"/>
              </a:ext>
            </a:extLst>
          </p:cNvPr>
          <p:cNvSpPr>
            <a:spLocks/>
          </p:cNvSpPr>
          <p:nvPr/>
        </p:nvSpPr>
        <p:spPr bwMode="auto">
          <a:xfrm>
            <a:off x="401841" y="3445948"/>
            <a:ext cx="820869" cy="474679"/>
          </a:xfrm>
          <a:custGeom>
            <a:avLst/>
            <a:gdLst>
              <a:gd name="T0" fmla="*/ 0 w 2896"/>
              <a:gd name="T1" fmla="*/ 1934 h 2365"/>
              <a:gd name="T2" fmla="*/ 1448 w 2896"/>
              <a:gd name="T3" fmla="*/ 2365 h 2365"/>
              <a:gd name="T4" fmla="*/ 2896 w 2896"/>
              <a:gd name="T5" fmla="*/ 1934 h 2365"/>
              <a:gd name="T6" fmla="*/ 2896 w 2896"/>
              <a:gd name="T7" fmla="*/ 0 h 2365"/>
              <a:gd name="T8" fmla="*/ 1448 w 2896"/>
              <a:gd name="T9" fmla="*/ 429 h 2365"/>
              <a:gd name="T10" fmla="*/ 0 w 2896"/>
              <a:gd name="T11" fmla="*/ 0 h 2365"/>
              <a:gd name="T12" fmla="*/ 0 w 2896"/>
              <a:gd name="T13" fmla="*/ 1934 h 2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96" h="2365">
                <a:moveTo>
                  <a:pt x="0" y="1934"/>
                </a:moveTo>
                <a:lnTo>
                  <a:pt x="1448" y="2365"/>
                </a:lnTo>
                <a:lnTo>
                  <a:pt x="2896" y="1934"/>
                </a:lnTo>
                <a:lnTo>
                  <a:pt x="2896" y="0"/>
                </a:lnTo>
                <a:lnTo>
                  <a:pt x="1448" y="429"/>
                </a:lnTo>
                <a:lnTo>
                  <a:pt x="0" y="0"/>
                </a:lnTo>
                <a:lnTo>
                  <a:pt x="0" y="1934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50" dirty="0">
              <a:latin typeface="Arial Black" panose="020B0A04020102020204" pitchFamily="34" charset="0"/>
            </a:endParaRPr>
          </a:p>
        </p:txBody>
      </p:sp>
      <p:sp>
        <p:nvSpPr>
          <p:cNvPr id="141" name="Freeform 97">
            <a:extLst>
              <a:ext uri="{FF2B5EF4-FFF2-40B4-BE49-F238E27FC236}">
                <a16:creationId xmlns="" xmlns:a16="http://schemas.microsoft.com/office/drawing/2014/main" id="{3EC55BA6-9B3D-4B07-9554-1E41BA93302B}"/>
              </a:ext>
            </a:extLst>
          </p:cNvPr>
          <p:cNvSpPr>
            <a:spLocks/>
          </p:cNvSpPr>
          <p:nvPr/>
        </p:nvSpPr>
        <p:spPr bwMode="auto">
          <a:xfrm>
            <a:off x="401841" y="3445948"/>
            <a:ext cx="410435" cy="474679"/>
          </a:xfrm>
          <a:custGeom>
            <a:avLst/>
            <a:gdLst>
              <a:gd name="T0" fmla="*/ 1448 w 1448"/>
              <a:gd name="T1" fmla="*/ 2365 h 2365"/>
              <a:gd name="T2" fmla="*/ 1448 w 1448"/>
              <a:gd name="T3" fmla="*/ 2365 h 2365"/>
              <a:gd name="T4" fmla="*/ 574 w 1448"/>
              <a:gd name="T5" fmla="*/ 2105 h 2365"/>
              <a:gd name="T6" fmla="*/ 0 w 1448"/>
              <a:gd name="T7" fmla="*/ 1934 h 2365"/>
              <a:gd name="T8" fmla="*/ 0 w 1448"/>
              <a:gd name="T9" fmla="*/ 0 h 2365"/>
              <a:gd name="T10" fmla="*/ 1448 w 1448"/>
              <a:gd name="T11" fmla="*/ 429 h 2365"/>
              <a:gd name="T12" fmla="*/ 1448 w 1448"/>
              <a:gd name="T13" fmla="*/ 2365 h 2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8" h="2365">
                <a:moveTo>
                  <a:pt x="1448" y="2365"/>
                </a:moveTo>
                <a:lnTo>
                  <a:pt x="1448" y="2365"/>
                </a:lnTo>
                <a:lnTo>
                  <a:pt x="574" y="2105"/>
                </a:lnTo>
                <a:lnTo>
                  <a:pt x="0" y="1934"/>
                </a:lnTo>
                <a:lnTo>
                  <a:pt x="0" y="0"/>
                </a:lnTo>
                <a:lnTo>
                  <a:pt x="1448" y="429"/>
                </a:lnTo>
                <a:lnTo>
                  <a:pt x="1448" y="2365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50">
              <a:latin typeface="Arial Black" panose="020B0A04020102020204" pitchFamily="34" charset="0"/>
              <a:ea typeface="Bebas" charset="0"/>
              <a:cs typeface="Bebas" charset="0"/>
            </a:endParaRPr>
          </a:p>
        </p:txBody>
      </p:sp>
      <p:sp>
        <p:nvSpPr>
          <p:cNvPr id="142" name="Freeform 87">
            <a:extLst>
              <a:ext uri="{FF2B5EF4-FFF2-40B4-BE49-F238E27FC236}">
                <a16:creationId xmlns="" xmlns:a16="http://schemas.microsoft.com/office/drawing/2014/main" id="{F11B9C02-3BD2-4945-9010-76A98B1B3CEA}"/>
              </a:ext>
            </a:extLst>
          </p:cNvPr>
          <p:cNvSpPr>
            <a:spLocks/>
          </p:cNvSpPr>
          <p:nvPr/>
        </p:nvSpPr>
        <p:spPr bwMode="auto">
          <a:xfrm>
            <a:off x="1059444" y="3412215"/>
            <a:ext cx="163267" cy="68271"/>
          </a:xfrm>
          <a:custGeom>
            <a:avLst/>
            <a:gdLst>
              <a:gd name="T0" fmla="*/ 0 w 574"/>
              <a:gd name="T1" fmla="*/ 337 h 337"/>
              <a:gd name="T2" fmla="*/ 0 w 574"/>
              <a:gd name="T3" fmla="*/ 0 h 337"/>
              <a:gd name="T4" fmla="*/ 574 w 574"/>
              <a:gd name="T5" fmla="*/ 167 h 337"/>
              <a:gd name="T6" fmla="*/ 0 w 574"/>
              <a:gd name="T7" fmla="*/ 337 h 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74" h="337">
                <a:moveTo>
                  <a:pt x="0" y="337"/>
                </a:moveTo>
                <a:lnTo>
                  <a:pt x="0" y="0"/>
                </a:lnTo>
                <a:lnTo>
                  <a:pt x="574" y="167"/>
                </a:lnTo>
                <a:lnTo>
                  <a:pt x="0" y="337"/>
                </a:lnTo>
                <a:close/>
              </a:path>
            </a:pathLst>
          </a:custGeom>
          <a:solidFill>
            <a:srgbClr val="34821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50">
              <a:latin typeface="Arial Black" panose="020B0A04020102020204" pitchFamily="34" charset="0"/>
            </a:endParaRPr>
          </a:p>
        </p:txBody>
      </p:sp>
      <p:sp>
        <p:nvSpPr>
          <p:cNvPr id="145" name="TextBox 144">
            <a:extLst>
              <a:ext uri="{FF2B5EF4-FFF2-40B4-BE49-F238E27FC236}">
                <a16:creationId xmlns="" xmlns:a16="http://schemas.microsoft.com/office/drawing/2014/main" id="{E996FC3C-5623-4463-B033-7F1B11FCB6A5}"/>
              </a:ext>
            </a:extLst>
          </p:cNvPr>
          <p:cNvSpPr txBox="1"/>
          <p:nvPr/>
        </p:nvSpPr>
        <p:spPr>
          <a:xfrm>
            <a:off x="340235" y="3492807"/>
            <a:ext cx="594954" cy="415498"/>
          </a:xfrm>
          <a:prstGeom prst="rect">
            <a:avLst/>
          </a:prstGeom>
        </p:spPr>
        <p:txBody>
          <a:bodyPr wrap="square" anchor="ctr">
            <a:spAutoFit/>
            <a:scene3d>
              <a:camera prst="perspectiveHeroicExtremeLeftFacing">
                <a:rot lat="1200000" lon="2358725" rev="0"/>
              </a:camera>
              <a:lightRig rig="threePt" dir="t"/>
            </a:scene3d>
          </a:bodyPr>
          <a:lstStyle>
            <a:defPPr>
              <a:defRPr lang="en-US"/>
            </a:defPPr>
            <a:lvl1pPr algn="ctr"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r>
              <a:rPr lang="en-US" sz="2100" dirty="0">
                <a:latin typeface="Arial Black" panose="020B0A04020102020204" pitchFamily="34" charset="0"/>
                <a:ea typeface="Bebas" charset="0"/>
                <a:cs typeface="Bebas" charset="0"/>
              </a:rPr>
              <a:t>03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="" xmlns:a16="http://schemas.microsoft.com/office/drawing/2014/main" id="{1F8B6F3E-B31D-4959-8516-EB516654D083}"/>
              </a:ext>
            </a:extLst>
          </p:cNvPr>
          <p:cNvSpPr/>
          <p:nvPr/>
        </p:nvSpPr>
        <p:spPr>
          <a:xfrm>
            <a:off x="1361873" y="2360024"/>
            <a:ext cx="102283" cy="3365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25">
              <a:solidFill>
                <a:srgbClr val="254209"/>
              </a:solidFill>
              <a:latin typeface="Arial Black" panose="020B0A04020102020204" pitchFamily="34" charset="0"/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="" xmlns:a16="http://schemas.microsoft.com/office/drawing/2014/main" id="{34B7A57B-56BB-4CD5-8B96-2A499FA1710B}"/>
              </a:ext>
            </a:extLst>
          </p:cNvPr>
          <p:cNvSpPr/>
          <p:nvPr/>
        </p:nvSpPr>
        <p:spPr>
          <a:xfrm>
            <a:off x="1346965" y="3480760"/>
            <a:ext cx="102283" cy="336575"/>
          </a:xfrm>
          <a:prstGeom prst="rect">
            <a:avLst/>
          </a:prstGeom>
          <a:solidFill>
            <a:srgbClr val="4AB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25">
              <a:solidFill>
                <a:srgbClr val="254209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60358A65-63EB-4E80-B28A-412760E070ED}"/>
              </a:ext>
            </a:extLst>
          </p:cNvPr>
          <p:cNvSpPr/>
          <p:nvPr/>
        </p:nvSpPr>
        <p:spPr>
          <a:xfrm>
            <a:off x="1545828" y="1109215"/>
            <a:ext cx="638001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350"/>
              </a:spcAft>
            </a:pPr>
            <a:r>
              <a:rPr lang="en-ID" sz="2100" b="1" dirty="0" smtClean="0">
                <a:latin typeface="Arial Black" panose="020B0A04020102020204" pitchFamily="34" charset="0"/>
              </a:rPr>
              <a:t>MONITORING </a:t>
            </a:r>
            <a:r>
              <a:rPr lang="en-ID" sz="2100" b="1" dirty="0">
                <a:latin typeface="Arial Black" panose="020B0A04020102020204" pitchFamily="34" charset="0"/>
              </a:rPr>
              <a:t>STOK PANGAN STRATEGIS NASIONAL </a:t>
            </a:r>
            <a:r>
              <a:rPr lang="id-ID" sz="2100" b="1" dirty="0" smtClean="0">
                <a:latin typeface="Arial Black" panose="020B0A04020102020204" pitchFamily="34" charset="0"/>
              </a:rPr>
              <a:t>2020</a:t>
            </a:r>
            <a:endParaRPr lang="en-ID" sz="2100" b="1" dirty="0">
              <a:latin typeface="Arial Black" panose="020B0A04020102020204" pitchFamily="34" charset="0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="" xmlns:a16="http://schemas.microsoft.com/office/drawing/2014/main" id="{0D11CC6D-4700-4595-99D5-31389C33D583}"/>
              </a:ext>
            </a:extLst>
          </p:cNvPr>
          <p:cNvSpPr/>
          <p:nvPr/>
        </p:nvSpPr>
        <p:spPr>
          <a:xfrm>
            <a:off x="1551709" y="2240715"/>
            <a:ext cx="726919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350"/>
              </a:spcAft>
            </a:pPr>
            <a:r>
              <a:rPr lang="en-ID" sz="2100" b="1" dirty="0">
                <a:latin typeface="Arial Black" panose="020B0A04020102020204" pitchFamily="34" charset="0"/>
              </a:rPr>
              <a:t>HASIL MONITORING STOK PANGAN STRATEGIS NASIONAL </a:t>
            </a:r>
            <a:r>
              <a:rPr lang="id-ID" sz="2100" b="1" dirty="0" smtClean="0">
                <a:latin typeface="Arial Black" panose="020B0A04020102020204" pitchFamily="34" charset="0"/>
              </a:rPr>
              <a:t>MINGGU III JUNI</a:t>
            </a:r>
            <a:r>
              <a:rPr lang="en-ID" sz="2100" b="1" dirty="0" smtClean="0">
                <a:latin typeface="Arial Black" panose="020B0A04020102020204" pitchFamily="34" charset="0"/>
              </a:rPr>
              <a:t> </a:t>
            </a:r>
            <a:r>
              <a:rPr lang="en-ID" sz="2100" b="1" dirty="0">
                <a:latin typeface="Arial Black" panose="020B0A04020102020204" pitchFamily="34" charset="0"/>
              </a:rPr>
              <a:t>2020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="" xmlns:a16="http://schemas.microsoft.com/office/drawing/2014/main" id="{525C16A3-BFA1-485A-A129-3E0FA590B5A4}"/>
              </a:ext>
            </a:extLst>
          </p:cNvPr>
          <p:cNvSpPr/>
          <p:nvPr/>
        </p:nvSpPr>
        <p:spPr>
          <a:xfrm>
            <a:off x="1545826" y="3291257"/>
            <a:ext cx="714097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350"/>
              </a:spcAft>
            </a:pPr>
            <a:r>
              <a:rPr lang="en-ID" sz="2100" b="1" dirty="0">
                <a:latin typeface="Arial Black" panose="020B0A04020102020204" pitchFamily="34" charset="0"/>
              </a:rPr>
              <a:t>INTERVENSI SUBSIDI DISTRIBUSI BAHAN PANGAN POKOK</a:t>
            </a:r>
          </a:p>
        </p:txBody>
      </p:sp>
      <p:sp>
        <p:nvSpPr>
          <p:cNvPr id="31" name="Slide Number Placeholder 59"/>
          <p:cNvSpPr txBox="1">
            <a:spLocks/>
          </p:cNvSpPr>
          <p:nvPr/>
        </p:nvSpPr>
        <p:spPr>
          <a:xfrm>
            <a:off x="3392556" y="4676084"/>
            <a:ext cx="2103120" cy="27699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2</a:t>
            </a:r>
            <a:endParaRPr lang="id-ID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206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8F938F6-E195-43D4-9683-0FEC1659F5F7}"/>
              </a:ext>
            </a:extLst>
          </p:cNvPr>
          <p:cNvSpPr/>
          <p:nvPr/>
        </p:nvSpPr>
        <p:spPr>
          <a:xfrm>
            <a:off x="87315" y="771462"/>
            <a:ext cx="42246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d-ID" sz="2000" b="1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Eurostile" charset="0"/>
                <a:cs typeface="Eurostile" charset="0"/>
              </a:rPr>
              <a:t>7 Komoditas Simonstok </a:t>
            </a:r>
            <a:endParaRPr lang="fi-FI" sz="2000" b="1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  <a:ea typeface="Eurostile" charset="0"/>
              <a:cs typeface="Eurostile" charset="0"/>
            </a:endParaRPr>
          </a:p>
        </p:txBody>
      </p:sp>
      <p:sp>
        <p:nvSpPr>
          <p:cNvPr id="58" name="Rectangle: Diagonal Corners Rounded 29">
            <a:extLst>
              <a:ext uri="{FF2B5EF4-FFF2-40B4-BE49-F238E27FC236}">
                <a16:creationId xmlns="" xmlns:a16="http://schemas.microsoft.com/office/drawing/2014/main" id="{E7612C8E-5492-41E0-8B5F-75BA5F3A98A1}"/>
              </a:ext>
            </a:extLst>
          </p:cNvPr>
          <p:cNvSpPr/>
          <p:nvPr/>
        </p:nvSpPr>
        <p:spPr>
          <a:xfrm>
            <a:off x="118581" y="7970"/>
            <a:ext cx="8873019" cy="622300"/>
          </a:xfrm>
          <a:prstGeom prst="round2DiagRect">
            <a:avLst>
              <a:gd name="adj1" fmla="val 50000"/>
              <a:gd name="adj2" fmla="val 0"/>
            </a:avLst>
          </a:prstGeom>
          <a:noFill/>
          <a:ln w="28575">
            <a:noFill/>
          </a:ln>
          <a:effectLst>
            <a:outerShdw blurRad="63500" dist="762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400" dirty="0">
                <a:ln w="0"/>
                <a:solidFill>
                  <a:schemeClr val="tx1"/>
                </a:solidFill>
                <a:latin typeface="Arial Black" panose="020B0A04020102020204" pitchFamily="34" charset="0"/>
                <a:ea typeface="Eurostile" charset="0"/>
                <a:cs typeface="Eurostile" charset="0"/>
              </a:rPr>
              <a:t>I</a:t>
            </a:r>
            <a:r>
              <a:rPr lang="en-US" sz="2400" dirty="0" smtClean="0">
                <a:ln w="0"/>
                <a:solidFill>
                  <a:schemeClr val="tx1"/>
                </a:solidFill>
                <a:latin typeface="Arial Black" panose="020B0A04020102020204" pitchFamily="34" charset="0"/>
                <a:ea typeface="Eurostile" charset="0"/>
                <a:cs typeface="Eurostile" charset="0"/>
              </a:rPr>
              <a:t>. MONITORING </a:t>
            </a:r>
            <a:r>
              <a:rPr lang="en-US" sz="2400" dirty="0">
                <a:ln w="0"/>
                <a:solidFill>
                  <a:schemeClr val="tx1"/>
                </a:solidFill>
                <a:latin typeface="Arial Black" panose="020B0A04020102020204" pitchFamily="34" charset="0"/>
                <a:ea typeface="Eurostile" charset="0"/>
                <a:cs typeface="Eurostile" charset="0"/>
              </a:rPr>
              <a:t>STOK </a:t>
            </a:r>
            <a:r>
              <a:rPr lang="en-US" sz="2400" dirty="0" smtClean="0">
                <a:ln w="0"/>
                <a:solidFill>
                  <a:schemeClr val="tx1"/>
                </a:solidFill>
                <a:latin typeface="Arial Black" panose="020B0A04020102020204" pitchFamily="34" charset="0"/>
                <a:ea typeface="Eurostile" charset="0"/>
                <a:cs typeface="Eurostile" charset="0"/>
              </a:rPr>
              <a:t>PANGAN</a:t>
            </a:r>
            <a:r>
              <a:rPr lang="id-ID" sz="2400" dirty="0" smtClean="0">
                <a:ln w="0"/>
                <a:solidFill>
                  <a:schemeClr val="tx1"/>
                </a:solidFill>
                <a:latin typeface="Arial Black" panose="020B0A04020102020204" pitchFamily="34" charset="0"/>
                <a:ea typeface="Eurostile" charset="0"/>
                <a:cs typeface="Eurostile" charset="0"/>
              </a:rPr>
              <a:t> STRATEGIS 2020</a:t>
            </a:r>
            <a:endParaRPr lang="fi-FI" sz="2400" dirty="0">
              <a:ln w="0"/>
              <a:solidFill>
                <a:schemeClr val="tx1"/>
              </a:solidFill>
              <a:latin typeface="Arial Black" panose="020B0A04020102020204" pitchFamily="34" charset="0"/>
              <a:ea typeface="Eurostile" charset="0"/>
              <a:cs typeface="Eurostile" charset="0"/>
            </a:endParaRPr>
          </a:p>
        </p:txBody>
      </p:sp>
      <p:grpSp>
        <p:nvGrpSpPr>
          <p:cNvPr id="55" name="Group 54"/>
          <p:cNvGrpSpPr/>
          <p:nvPr/>
        </p:nvGrpSpPr>
        <p:grpSpPr>
          <a:xfrm>
            <a:off x="1331527" y="2724044"/>
            <a:ext cx="986135" cy="1451081"/>
            <a:chOff x="6875683" y="1213525"/>
            <a:chExt cx="1286841" cy="1734930"/>
          </a:xfrm>
        </p:grpSpPr>
        <p:grpSp>
          <p:nvGrpSpPr>
            <p:cNvPr id="28" name="Group 27">
              <a:extLst>
                <a:ext uri="{FF2B5EF4-FFF2-40B4-BE49-F238E27FC236}">
                  <a16:creationId xmlns="" xmlns:a16="http://schemas.microsoft.com/office/drawing/2014/main" id="{5C9B5FEA-31B7-476A-8B4F-479D4CD83391}"/>
                </a:ext>
              </a:extLst>
            </p:cNvPr>
            <p:cNvGrpSpPr/>
            <p:nvPr/>
          </p:nvGrpSpPr>
          <p:grpSpPr>
            <a:xfrm>
              <a:off x="6875683" y="1213525"/>
              <a:ext cx="1286841" cy="1286840"/>
              <a:chOff x="1497156" y="4634511"/>
              <a:chExt cx="1057204" cy="1057204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="" xmlns:a16="http://schemas.microsoft.com/office/drawing/2014/main" id="{AD79C7A8-727B-4F96-BB7E-455FF7AE332B}"/>
                  </a:ext>
                </a:extLst>
              </p:cNvPr>
              <p:cNvGrpSpPr/>
              <p:nvPr/>
            </p:nvGrpSpPr>
            <p:grpSpPr>
              <a:xfrm>
                <a:off x="1497156" y="4634511"/>
                <a:ext cx="1057204" cy="1057204"/>
                <a:chOff x="2566815" y="1200265"/>
                <a:chExt cx="1782618" cy="1782618"/>
              </a:xfrm>
            </p:grpSpPr>
            <p:sp>
              <p:nvSpPr>
                <p:cNvPr id="31" name="Oval 30">
                  <a:extLst>
                    <a:ext uri="{FF2B5EF4-FFF2-40B4-BE49-F238E27FC236}">
                      <a16:creationId xmlns="" xmlns:a16="http://schemas.microsoft.com/office/drawing/2014/main" id="{CBDE73E8-E2CC-45D2-A43E-9EE6D96A3537}"/>
                    </a:ext>
                  </a:extLst>
                </p:cNvPr>
                <p:cNvSpPr/>
                <p:nvPr/>
              </p:nvSpPr>
              <p:spPr>
                <a:xfrm>
                  <a:off x="2566815" y="1200265"/>
                  <a:ext cx="1782618" cy="1782618"/>
                </a:xfrm>
                <a:prstGeom prst="ellipse">
                  <a:avLst/>
                </a:prstGeom>
                <a:solidFill>
                  <a:srgbClr val="E6DE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32" name="Oval 31">
                  <a:extLst>
                    <a:ext uri="{FF2B5EF4-FFF2-40B4-BE49-F238E27FC236}">
                      <a16:creationId xmlns="" xmlns:a16="http://schemas.microsoft.com/office/drawing/2014/main" id="{B6CEAC99-49C2-42AB-8851-90168B7D2500}"/>
                    </a:ext>
                  </a:extLst>
                </p:cNvPr>
                <p:cNvSpPr/>
                <p:nvPr/>
              </p:nvSpPr>
              <p:spPr>
                <a:xfrm>
                  <a:off x="2788256" y="1421706"/>
                  <a:ext cx="1339736" cy="1339736"/>
                </a:xfrm>
                <a:prstGeom prst="ellipse">
                  <a:avLst/>
                </a:prstGeom>
                <a:solidFill>
                  <a:srgbClr val="92D050"/>
                </a:solidFill>
                <a:ln w="38100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dirty="0"/>
                </a:p>
              </p:txBody>
            </p:sp>
          </p:grpSp>
          <p:sp>
            <p:nvSpPr>
              <p:cNvPr id="30" name="TextBox 29">
                <a:extLst>
                  <a:ext uri="{FF2B5EF4-FFF2-40B4-BE49-F238E27FC236}">
                    <a16:creationId xmlns="" xmlns:a16="http://schemas.microsoft.com/office/drawing/2014/main" id="{3C75D5A7-50D0-4622-A38F-8B8EF328DD8A}"/>
                  </a:ext>
                </a:extLst>
              </p:cNvPr>
              <p:cNvSpPr txBox="1"/>
              <p:nvPr/>
            </p:nvSpPr>
            <p:spPr>
              <a:xfrm>
                <a:off x="1580323" y="4984202"/>
                <a:ext cx="938010" cy="4534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 err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Bawang</a:t>
                </a:r>
                <a:r>
                  <a:rPr lang="en-US" sz="1200" b="1" dirty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Merah</a:t>
                </a:r>
              </a:p>
            </p:txBody>
          </p:sp>
        </p:grpSp>
        <p:pic>
          <p:nvPicPr>
            <p:cNvPr id="5" name="Picture 4">
              <a:extLst>
                <a:ext uri="{FF2B5EF4-FFF2-40B4-BE49-F238E27FC236}">
                  <a16:creationId xmlns="" xmlns:a16="http://schemas.microsoft.com/office/drawing/2014/main" id="{F2ED8905-753D-47B5-BEDD-F29FCE1DDD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092079" y="2111330"/>
              <a:ext cx="892160" cy="837125"/>
            </a:xfrm>
            <a:prstGeom prst="rect">
              <a:avLst/>
            </a:prstGeom>
            <a:effectLst>
              <a:glow rad="101600">
                <a:schemeClr val="bg1">
                  <a:alpha val="40000"/>
                </a:schemeClr>
              </a:glow>
            </a:effectLst>
          </p:spPr>
        </p:pic>
      </p:grpSp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3452B06C-A071-4BC2-9E16-4019F769D6C2}"/>
              </a:ext>
            </a:extLst>
          </p:cNvPr>
          <p:cNvGrpSpPr/>
          <p:nvPr/>
        </p:nvGrpSpPr>
        <p:grpSpPr>
          <a:xfrm>
            <a:off x="1824594" y="1348650"/>
            <a:ext cx="974376" cy="1165339"/>
            <a:chOff x="5994993" y="1112040"/>
            <a:chExt cx="1715788" cy="2137458"/>
          </a:xfrm>
        </p:grpSpPr>
        <p:grpSp>
          <p:nvGrpSpPr>
            <p:cNvPr id="23" name="Group 22">
              <a:extLst>
                <a:ext uri="{FF2B5EF4-FFF2-40B4-BE49-F238E27FC236}">
                  <a16:creationId xmlns="" xmlns:a16="http://schemas.microsoft.com/office/drawing/2014/main" id="{48068EE0-F374-4853-A432-C7FAB5BAFFD2}"/>
                </a:ext>
              </a:extLst>
            </p:cNvPr>
            <p:cNvGrpSpPr/>
            <p:nvPr/>
          </p:nvGrpSpPr>
          <p:grpSpPr>
            <a:xfrm>
              <a:off x="5994993" y="1112040"/>
              <a:ext cx="1715788" cy="1715787"/>
              <a:chOff x="1497156" y="4634511"/>
              <a:chExt cx="1057204" cy="1057204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="" xmlns:a16="http://schemas.microsoft.com/office/drawing/2014/main" id="{27D24295-99FC-49A8-80FD-0156E53287C6}"/>
                  </a:ext>
                </a:extLst>
              </p:cNvPr>
              <p:cNvGrpSpPr/>
              <p:nvPr/>
            </p:nvGrpSpPr>
            <p:grpSpPr>
              <a:xfrm>
                <a:off x="1497156" y="4634511"/>
                <a:ext cx="1057204" cy="1057204"/>
                <a:chOff x="2566815" y="1200265"/>
                <a:chExt cx="1782618" cy="1782618"/>
              </a:xfrm>
            </p:grpSpPr>
            <p:sp>
              <p:nvSpPr>
                <p:cNvPr id="26" name="Oval 25">
                  <a:extLst>
                    <a:ext uri="{FF2B5EF4-FFF2-40B4-BE49-F238E27FC236}">
                      <a16:creationId xmlns="" xmlns:a16="http://schemas.microsoft.com/office/drawing/2014/main" id="{3EE27E21-78AD-4BF2-9935-BD6445052F6C}"/>
                    </a:ext>
                  </a:extLst>
                </p:cNvPr>
                <p:cNvSpPr/>
                <p:nvPr/>
              </p:nvSpPr>
              <p:spPr>
                <a:xfrm>
                  <a:off x="2566815" y="1200265"/>
                  <a:ext cx="1782618" cy="1782618"/>
                </a:xfrm>
                <a:prstGeom prst="ellipse">
                  <a:avLst/>
                </a:prstGeom>
                <a:solidFill>
                  <a:srgbClr val="E6DE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27" name="Oval 26">
                  <a:extLst>
                    <a:ext uri="{FF2B5EF4-FFF2-40B4-BE49-F238E27FC236}">
                      <a16:creationId xmlns="" xmlns:a16="http://schemas.microsoft.com/office/drawing/2014/main" id="{774E7CB6-D571-4F85-BBD9-21F6A9F7F57F}"/>
                    </a:ext>
                  </a:extLst>
                </p:cNvPr>
                <p:cNvSpPr/>
                <p:nvPr/>
              </p:nvSpPr>
              <p:spPr>
                <a:xfrm>
                  <a:off x="2788256" y="1421706"/>
                  <a:ext cx="1339736" cy="1339736"/>
                </a:xfrm>
                <a:prstGeom prst="ellipse">
                  <a:avLst/>
                </a:prstGeom>
                <a:solidFill>
                  <a:srgbClr val="92D050"/>
                </a:solidFill>
                <a:ln w="38100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dirty="0"/>
                </a:p>
              </p:txBody>
            </p:sp>
          </p:grpSp>
          <p:sp>
            <p:nvSpPr>
              <p:cNvPr id="25" name="TextBox 24">
                <a:extLst>
                  <a:ext uri="{FF2B5EF4-FFF2-40B4-BE49-F238E27FC236}">
                    <a16:creationId xmlns="" xmlns:a16="http://schemas.microsoft.com/office/drawing/2014/main" id="{3094FAB1-41C6-4004-8749-74BD0577895F}"/>
                  </a:ext>
                </a:extLst>
              </p:cNvPr>
              <p:cNvSpPr txBox="1"/>
              <p:nvPr/>
            </p:nvSpPr>
            <p:spPr>
              <a:xfrm>
                <a:off x="1563792" y="4950254"/>
                <a:ext cx="897171" cy="313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 err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Jagung</a:t>
                </a:r>
                <a:endParaRPr lang="en-US" sz="1200" b="1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pic>
          <p:nvPicPr>
            <p:cNvPr id="49" name="Picture 48">
              <a:extLst>
                <a:ext uri="{FF2B5EF4-FFF2-40B4-BE49-F238E27FC236}">
                  <a16:creationId xmlns="" xmlns:a16="http://schemas.microsoft.com/office/drawing/2014/main" id="{CCA62BE3-F3F5-4143-82C7-A7A059B7DD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741622">
              <a:off x="6296121" y="2194173"/>
              <a:ext cx="1162807" cy="947843"/>
            </a:xfrm>
            <a:prstGeom prst="rect">
              <a:avLst/>
            </a:prstGeom>
            <a:effectLst>
              <a:glow rad="127000">
                <a:schemeClr val="bg1">
                  <a:alpha val="40000"/>
                </a:schemeClr>
              </a:glow>
            </a:effectLst>
          </p:spPr>
        </p:pic>
      </p:grpSp>
      <p:grpSp>
        <p:nvGrpSpPr>
          <p:cNvPr id="12" name="Group 11"/>
          <p:cNvGrpSpPr/>
          <p:nvPr/>
        </p:nvGrpSpPr>
        <p:grpSpPr>
          <a:xfrm>
            <a:off x="3500994" y="1442494"/>
            <a:ext cx="994806" cy="1437231"/>
            <a:chOff x="2600105" y="2429694"/>
            <a:chExt cx="1195906" cy="1652917"/>
          </a:xfrm>
        </p:grpSpPr>
        <p:grpSp>
          <p:nvGrpSpPr>
            <p:cNvPr id="11" name="Group 10">
              <a:extLst>
                <a:ext uri="{FF2B5EF4-FFF2-40B4-BE49-F238E27FC236}">
                  <a16:creationId xmlns="" xmlns:a16="http://schemas.microsoft.com/office/drawing/2014/main" id="{F1B010BD-8E2A-47FA-A2B7-1BCC0BAD9B5A}"/>
                </a:ext>
              </a:extLst>
            </p:cNvPr>
            <p:cNvGrpSpPr/>
            <p:nvPr/>
          </p:nvGrpSpPr>
          <p:grpSpPr>
            <a:xfrm>
              <a:off x="2640707" y="2429694"/>
              <a:ext cx="1155304" cy="1119517"/>
              <a:chOff x="1497156" y="4634511"/>
              <a:chExt cx="1057204" cy="1057204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="" xmlns:a16="http://schemas.microsoft.com/office/drawing/2014/main" id="{2C6495BA-0D9C-4585-B341-8400F1FC943F}"/>
                  </a:ext>
                </a:extLst>
              </p:cNvPr>
              <p:cNvGrpSpPr/>
              <p:nvPr/>
            </p:nvGrpSpPr>
            <p:grpSpPr>
              <a:xfrm>
                <a:off x="1497156" y="4634511"/>
                <a:ext cx="1057204" cy="1057204"/>
                <a:chOff x="2566815" y="1200265"/>
                <a:chExt cx="1782618" cy="1782618"/>
              </a:xfrm>
            </p:grpSpPr>
            <p:sp>
              <p:nvSpPr>
                <p:cNvPr id="16" name="Oval 15">
                  <a:extLst>
                    <a:ext uri="{FF2B5EF4-FFF2-40B4-BE49-F238E27FC236}">
                      <a16:creationId xmlns="" xmlns:a16="http://schemas.microsoft.com/office/drawing/2014/main" id="{26E71A5E-2A3F-42B7-873A-EF58A1055021}"/>
                    </a:ext>
                  </a:extLst>
                </p:cNvPr>
                <p:cNvSpPr/>
                <p:nvPr/>
              </p:nvSpPr>
              <p:spPr>
                <a:xfrm>
                  <a:off x="2566815" y="1200265"/>
                  <a:ext cx="1782618" cy="1782618"/>
                </a:xfrm>
                <a:prstGeom prst="ellipse">
                  <a:avLst/>
                </a:prstGeom>
                <a:solidFill>
                  <a:srgbClr val="E6DE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17" name="Oval 16">
                  <a:extLst>
                    <a:ext uri="{FF2B5EF4-FFF2-40B4-BE49-F238E27FC236}">
                      <a16:creationId xmlns="" xmlns:a16="http://schemas.microsoft.com/office/drawing/2014/main" id="{1DB8A50A-BE93-4A22-957E-F5074B38F251}"/>
                    </a:ext>
                  </a:extLst>
                </p:cNvPr>
                <p:cNvSpPr/>
                <p:nvPr/>
              </p:nvSpPr>
              <p:spPr>
                <a:xfrm>
                  <a:off x="2788256" y="1421706"/>
                  <a:ext cx="1339736" cy="1339736"/>
                </a:xfrm>
                <a:prstGeom prst="ellipse">
                  <a:avLst/>
                </a:prstGeom>
                <a:solidFill>
                  <a:srgbClr val="92D050"/>
                </a:solidFill>
                <a:ln w="38100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dirty="0"/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="" xmlns:a16="http://schemas.microsoft.com/office/drawing/2014/main" id="{484235EA-1B1B-489D-9776-9301AB7DA72C}"/>
                  </a:ext>
                </a:extLst>
              </p:cNvPr>
              <p:cNvSpPr txBox="1"/>
              <p:nvPr/>
            </p:nvSpPr>
            <p:spPr>
              <a:xfrm>
                <a:off x="1628483" y="4950254"/>
                <a:ext cx="794547" cy="4359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 err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Cabai</a:t>
                </a:r>
                <a:r>
                  <a:rPr lang="en-US" sz="1200" b="1" dirty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1200" b="1" dirty="0" err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Rawit</a:t>
                </a:r>
                <a:endParaRPr lang="en-US" sz="1200" b="1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pic>
          <p:nvPicPr>
            <p:cNvPr id="52" name="Picture 51">
              <a:extLst>
                <a:ext uri="{FF2B5EF4-FFF2-40B4-BE49-F238E27FC236}">
                  <a16:creationId xmlns="" xmlns:a16="http://schemas.microsoft.com/office/drawing/2014/main" id="{EF63EFFB-F54D-42E3-99AF-D6244AE20F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backgroundMark x1="26400" y1="60800" x2="22300" y2="63600"/>
                          <a14:backgroundMark x1="29200" y1="58500" x2="28900" y2="62500"/>
                          <a14:backgroundMark x1="41500" y1="63600" x2="40700" y2="70900"/>
                          <a14:backgroundMark x1="48800" y1="61000" x2="50900" y2="68000"/>
                          <a14:backgroundMark x1="49500" y1="58300" x2="49900" y2="60800"/>
                          <a14:backgroundMark x1="61500" y1="63100" x2="68300" y2="65900"/>
                          <a14:backgroundMark x1="68200" y1="54600" x2="72800" y2="55800"/>
                          <a14:backgroundMark x1="44300" y1="37100" x2="44300" y2="32400"/>
                          <a14:backgroundMark x1="60700" y1="36500" x2="65000" y2="34500"/>
                          <a14:backgroundMark x1="19800" y1="55200" x2="18700" y2="57400"/>
                          <a14:backgroundMark x1="59900" y1="62400" x2="64100" y2="64700"/>
                          <a14:backgroundMark x1="67700" y1="53600" x2="70800" y2="56600"/>
                          <a14:backgroundMark x1="29500" y1="32400" x2="28600" y2="32000"/>
                          <a14:backgroundMark x1="28600" y1="32000" x2="28600" y2="32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694" r="11263" b="18472"/>
            <a:stretch/>
          </p:blipFill>
          <p:spPr>
            <a:xfrm>
              <a:off x="2600105" y="3311216"/>
              <a:ext cx="1183602" cy="771395"/>
            </a:xfrm>
            <a:prstGeom prst="rect">
              <a:avLst/>
            </a:prstGeom>
          </p:spPr>
        </p:pic>
      </p:grpSp>
      <p:grpSp>
        <p:nvGrpSpPr>
          <p:cNvPr id="20" name="Group 19"/>
          <p:cNvGrpSpPr/>
          <p:nvPr/>
        </p:nvGrpSpPr>
        <p:grpSpPr>
          <a:xfrm>
            <a:off x="40416" y="2762768"/>
            <a:ext cx="1164536" cy="1572885"/>
            <a:chOff x="40416" y="2762768"/>
            <a:chExt cx="1164536" cy="1572885"/>
          </a:xfrm>
        </p:grpSpPr>
        <p:pic>
          <p:nvPicPr>
            <p:cNvPr id="8" name="Picture 7">
              <a:extLst>
                <a:ext uri="{FF2B5EF4-FFF2-40B4-BE49-F238E27FC236}">
                  <a16:creationId xmlns="" xmlns:a16="http://schemas.microsoft.com/office/drawing/2014/main" id="{B3C5A28C-BEF6-49EE-BB79-4C07803A43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416" y="3635947"/>
              <a:ext cx="1057609" cy="699706"/>
            </a:xfrm>
            <a:prstGeom prst="rect">
              <a:avLst/>
            </a:prstGeom>
            <a:effectLst>
              <a:glow rad="101600">
                <a:schemeClr val="bg1">
                  <a:alpha val="40000"/>
                </a:schemeClr>
              </a:glow>
            </a:effectLst>
          </p:spPr>
        </p:pic>
        <p:grpSp>
          <p:nvGrpSpPr>
            <p:cNvPr id="57" name="Group 56">
              <a:extLst>
                <a:ext uri="{FF2B5EF4-FFF2-40B4-BE49-F238E27FC236}">
                  <a16:creationId xmlns="" xmlns:a16="http://schemas.microsoft.com/office/drawing/2014/main" id="{ABC5F014-DA87-4C59-B795-05AE327A0C72}"/>
                </a:ext>
              </a:extLst>
            </p:cNvPr>
            <p:cNvGrpSpPr/>
            <p:nvPr/>
          </p:nvGrpSpPr>
          <p:grpSpPr>
            <a:xfrm>
              <a:off x="233667" y="2762768"/>
              <a:ext cx="971285" cy="985450"/>
              <a:chOff x="1497156" y="4634511"/>
              <a:chExt cx="1057204" cy="1057204"/>
            </a:xfrm>
          </p:grpSpPr>
          <p:grpSp>
            <p:nvGrpSpPr>
              <p:cNvPr id="59" name="Group 58">
                <a:extLst>
                  <a:ext uri="{FF2B5EF4-FFF2-40B4-BE49-F238E27FC236}">
                    <a16:creationId xmlns="" xmlns:a16="http://schemas.microsoft.com/office/drawing/2014/main" id="{245927AC-0D6F-4B58-80B8-E74E9FE36E5F}"/>
                  </a:ext>
                </a:extLst>
              </p:cNvPr>
              <p:cNvGrpSpPr/>
              <p:nvPr/>
            </p:nvGrpSpPr>
            <p:grpSpPr>
              <a:xfrm>
                <a:off x="1497156" y="4634511"/>
                <a:ext cx="1057204" cy="1057204"/>
                <a:chOff x="2566815" y="1200265"/>
                <a:chExt cx="1782618" cy="1782618"/>
              </a:xfrm>
            </p:grpSpPr>
            <p:sp>
              <p:nvSpPr>
                <p:cNvPr id="61" name="Oval 60">
                  <a:extLst>
                    <a:ext uri="{FF2B5EF4-FFF2-40B4-BE49-F238E27FC236}">
                      <a16:creationId xmlns="" xmlns:a16="http://schemas.microsoft.com/office/drawing/2014/main" id="{25E4A81A-41D9-4B9F-B255-FB4C48D35624}"/>
                    </a:ext>
                  </a:extLst>
                </p:cNvPr>
                <p:cNvSpPr/>
                <p:nvPr/>
              </p:nvSpPr>
              <p:spPr>
                <a:xfrm>
                  <a:off x="2566815" y="1200265"/>
                  <a:ext cx="1782618" cy="1782618"/>
                </a:xfrm>
                <a:prstGeom prst="ellipse">
                  <a:avLst/>
                </a:prstGeom>
                <a:solidFill>
                  <a:srgbClr val="E6DE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62" name="Oval 61">
                  <a:extLst>
                    <a:ext uri="{FF2B5EF4-FFF2-40B4-BE49-F238E27FC236}">
                      <a16:creationId xmlns="" xmlns:a16="http://schemas.microsoft.com/office/drawing/2014/main" id="{154B716B-C165-4137-A7C9-418E127931F0}"/>
                    </a:ext>
                  </a:extLst>
                </p:cNvPr>
                <p:cNvSpPr/>
                <p:nvPr/>
              </p:nvSpPr>
              <p:spPr>
                <a:xfrm>
                  <a:off x="2788256" y="1421706"/>
                  <a:ext cx="1339736" cy="1339736"/>
                </a:xfrm>
                <a:prstGeom prst="ellipse">
                  <a:avLst/>
                </a:prstGeom>
                <a:solidFill>
                  <a:srgbClr val="92D050"/>
                </a:solidFill>
                <a:ln w="38100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dirty="0"/>
                </a:p>
              </p:txBody>
            </p:sp>
          </p:grpSp>
          <p:sp>
            <p:nvSpPr>
              <p:cNvPr id="60" name="TextBox 59">
                <a:extLst>
                  <a:ext uri="{FF2B5EF4-FFF2-40B4-BE49-F238E27FC236}">
                    <a16:creationId xmlns="" xmlns:a16="http://schemas.microsoft.com/office/drawing/2014/main" id="{D932081D-2D39-42A0-80BB-D0A72B36E905}"/>
                  </a:ext>
                </a:extLst>
              </p:cNvPr>
              <p:cNvSpPr txBox="1"/>
              <p:nvPr/>
            </p:nvSpPr>
            <p:spPr>
              <a:xfrm>
                <a:off x="1628483" y="4950254"/>
                <a:ext cx="794547" cy="4952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d-ID" sz="1200" b="1" dirty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Cabai Besar</a:t>
                </a:r>
                <a:endParaRPr lang="en-US" sz="1200" b="1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</p:grpSp>
      <p:grpSp>
        <p:nvGrpSpPr>
          <p:cNvPr id="18" name="Group 17"/>
          <p:cNvGrpSpPr/>
          <p:nvPr/>
        </p:nvGrpSpPr>
        <p:grpSpPr>
          <a:xfrm>
            <a:off x="3520864" y="2788422"/>
            <a:ext cx="1051136" cy="1386703"/>
            <a:chOff x="7568954" y="2541932"/>
            <a:chExt cx="1270246" cy="1460647"/>
          </a:xfrm>
        </p:grpSpPr>
        <p:grpSp>
          <p:nvGrpSpPr>
            <p:cNvPr id="70" name="Group 69">
              <a:extLst>
                <a:ext uri="{FF2B5EF4-FFF2-40B4-BE49-F238E27FC236}">
                  <a16:creationId xmlns="" xmlns:a16="http://schemas.microsoft.com/office/drawing/2014/main" id="{2C2512DA-B7C7-447E-9FD9-2EEFE3C52E41}"/>
                </a:ext>
              </a:extLst>
            </p:cNvPr>
            <p:cNvGrpSpPr/>
            <p:nvPr/>
          </p:nvGrpSpPr>
          <p:grpSpPr>
            <a:xfrm>
              <a:off x="7568954" y="2541932"/>
              <a:ext cx="1091553" cy="1007279"/>
              <a:chOff x="1497156" y="4634511"/>
              <a:chExt cx="1057204" cy="1057204"/>
            </a:xfrm>
          </p:grpSpPr>
          <p:grpSp>
            <p:nvGrpSpPr>
              <p:cNvPr id="72" name="Group 71">
                <a:extLst>
                  <a:ext uri="{FF2B5EF4-FFF2-40B4-BE49-F238E27FC236}">
                    <a16:creationId xmlns="" xmlns:a16="http://schemas.microsoft.com/office/drawing/2014/main" id="{31534EE2-956A-406D-9212-2BE1195747F3}"/>
                  </a:ext>
                </a:extLst>
              </p:cNvPr>
              <p:cNvGrpSpPr/>
              <p:nvPr/>
            </p:nvGrpSpPr>
            <p:grpSpPr>
              <a:xfrm>
                <a:off x="1497156" y="4634511"/>
                <a:ext cx="1057204" cy="1057204"/>
                <a:chOff x="2566815" y="1200265"/>
                <a:chExt cx="1782618" cy="1782618"/>
              </a:xfrm>
            </p:grpSpPr>
            <p:sp>
              <p:nvSpPr>
                <p:cNvPr id="74" name="Oval 73">
                  <a:extLst>
                    <a:ext uri="{FF2B5EF4-FFF2-40B4-BE49-F238E27FC236}">
                      <a16:creationId xmlns="" xmlns:a16="http://schemas.microsoft.com/office/drawing/2014/main" id="{C53D25EA-9463-4E64-A698-7FCC8BC761FA}"/>
                    </a:ext>
                  </a:extLst>
                </p:cNvPr>
                <p:cNvSpPr/>
                <p:nvPr/>
              </p:nvSpPr>
              <p:spPr>
                <a:xfrm>
                  <a:off x="2566815" y="1200265"/>
                  <a:ext cx="1782618" cy="1782618"/>
                </a:xfrm>
                <a:prstGeom prst="ellipse">
                  <a:avLst/>
                </a:prstGeom>
                <a:solidFill>
                  <a:srgbClr val="E6DE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75" name="Oval 74">
                  <a:extLst>
                    <a:ext uri="{FF2B5EF4-FFF2-40B4-BE49-F238E27FC236}">
                      <a16:creationId xmlns="" xmlns:a16="http://schemas.microsoft.com/office/drawing/2014/main" id="{64103D7C-5657-4B04-BEFD-DF45607D97C0}"/>
                    </a:ext>
                  </a:extLst>
                </p:cNvPr>
                <p:cNvSpPr/>
                <p:nvPr/>
              </p:nvSpPr>
              <p:spPr>
                <a:xfrm>
                  <a:off x="2788256" y="1421706"/>
                  <a:ext cx="1339736" cy="1339736"/>
                </a:xfrm>
                <a:prstGeom prst="ellipse">
                  <a:avLst/>
                </a:prstGeom>
                <a:solidFill>
                  <a:srgbClr val="92D050"/>
                </a:solidFill>
                <a:ln w="38100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dirty="0"/>
                </a:p>
              </p:txBody>
            </p:sp>
          </p:grpSp>
          <p:sp>
            <p:nvSpPr>
              <p:cNvPr id="73" name="TextBox 72">
                <a:extLst>
                  <a:ext uri="{FF2B5EF4-FFF2-40B4-BE49-F238E27FC236}">
                    <a16:creationId xmlns="" xmlns:a16="http://schemas.microsoft.com/office/drawing/2014/main" id="{193A2422-EC7C-42CB-9492-694860331998}"/>
                  </a:ext>
                </a:extLst>
              </p:cNvPr>
              <p:cNvSpPr txBox="1"/>
              <p:nvPr/>
            </p:nvSpPr>
            <p:spPr>
              <a:xfrm>
                <a:off x="1580780" y="4853765"/>
                <a:ext cx="967774" cy="5103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 err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Daging</a:t>
                </a:r>
                <a:r>
                  <a:rPr lang="en-US" sz="1200" b="1" dirty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1200" b="1" dirty="0" err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Ayam</a:t>
                </a:r>
                <a:endParaRPr lang="en-US" sz="1200" b="1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pic>
          <p:nvPicPr>
            <p:cNvPr id="76" name="Picture 75">
              <a:extLst>
                <a:ext uri="{FF2B5EF4-FFF2-40B4-BE49-F238E27FC236}">
                  <a16:creationId xmlns="" xmlns:a16="http://schemas.microsoft.com/office/drawing/2014/main" id="{1F6B62B1-6A15-4029-99C6-2F13817A88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706186" y="3274056"/>
              <a:ext cx="1133014" cy="728523"/>
            </a:xfrm>
            <a:prstGeom prst="rect">
              <a:avLst/>
            </a:prstGeom>
            <a:effectLst>
              <a:glow rad="101600">
                <a:schemeClr val="bg1">
                  <a:alpha val="40000"/>
                </a:schemeClr>
              </a:glow>
            </a:effectLst>
          </p:spPr>
        </p:pic>
      </p:grpSp>
      <p:grpSp>
        <p:nvGrpSpPr>
          <p:cNvPr id="21" name="Group 20"/>
          <p:cNvGrpSpPr/>
          <p:nvPr/>
        </p:nvGrpSpPr>
        <p:grpSpPr>
          <a:xfrm>
            <a:off x="2496355" y="2765793"/>
            <a:ext cx="934892" cy="1505906"/>
            <a:chOff x="2496355" y="2765793"/>
            <a:chExt cx="934892" cy="1505906"/>
          </a:xfrm>
        </p:grpSpPr>
        <p:grpSp>
          <p:nvGrpSpPr>
            <p:cNvPr id="56" name="Group 55">
              <a:extLst>
                <a:ext uri="{FF2B5EF4-FFF2-40B4-BE49-F238E27FC236}">
                  <a16:creationId xmlns="" xmlns:a16="http://schemas.microsoft.com/office/drawing/2014/main" id="{46A1B2C5-B0A3-42D5-8170-F4F9E4CBCB4D}"/>
                </a:ext>
              </a:extLst>
            </p:cNvPr>
            <p:cNvGrpSpPr/>
            <p:nvPr/>
          </p:nvGrpSpPr>
          <p:grpSpPr>
            <a:xfrm>
              <a:off x="2496355" y="2765793"/>
              <a:ext cx="917263" cy="985295"/>
              <a:chOff x="1497156" y="4634511"/>
              <a:chExt cx="1057204" cy="1057204"/>
            </a:xfrm>
          </p:grpSpPr>
          <p:grpSp>
            <p:nvGrpSpPr>
              <p:cNvPr id="65" name="Group 64">
                <a:extLst>
                  <a:ext uri="{FF2B5EF4-FFF2-40B4-BE49-F238E27FC236}">
                    <a16:creationId xmlns="" xmlns:a16="http://schemas.microsoft.com/office/drawing/2014/main" id="{039023C0-DE91-48EC-8FC1-B5163C3A7F86}"/>
                  </a:ext>
                </a:extLst>
              </p:cNvPr>
              <p:cNvGrpSpPr/>
              <p:nvPr/>
            </p:nvGrpSpPr>
            <p:grpSpPr>
              <a:xfrm>
                <a:off x="1497156" y="4634511"/>
                <a:ext cx="1057204" cy="1057204"/>
                <a:chOff x="2566815" y="1200265"/>
                <a:chExt cx="1782618" cy="1782618"/>
              </a:xfrm>
            </p:grpSpPr>
            <p:sp>
              <p:nvSpPr>
                <p:cNvPr id="67" name="Oval 66">
                  <a:extLst>
                    <a:ext uri="{FF2B5EF4-FFF2-40B4-BE49-F238E27FC236}">
                      <a16:creationId xmlns="" xmlns:a16="http://schemas.microsoft.com/office/drawing/2014/main" id="{28A08C5E-FBCC-416B-891C-C859DFF949FD}"/>
                    </a:ext>
                  </a:extLst>
                </p:cNvPr>
                <p:cNvSpPr/>
                <p:nvPr/>
              </p:nvSpPr>
              <p:spPr>
                <a:xfrm>
                  <a:off x="2566815" y="1200265"/>
                  <a:ext cx="1782618" cy="1782618"/>
                </a:xfrm>
                <a:prstGeom prst="ellipse">
                  <a:avLst/>
                </a:prstGeom>
                <a:solidFill>
                  <a:srgbClr val="E6DE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68" name="Oval 67">
                  <a:extLst>
                    <a:ext uri="{FF2B5EF4-FFF2-40B4-BE49-F238E27FC236}">
                      <a16:creationId xmlns="" xmlns:a16="http://schemas.microsoft.com/office/drawing/2014/main" id="{8D7804E2-9077-4533-8A2F-23CBDF9D5839}"/>
                    </a:ext>
                  </a:extLst>
                </p:cNvPr>
                <p:cNvSpPr/>
                <p:nvPr/>
              </p:nvSpPr>
              <p:spPr>
                <a:xfrm>
                  <a:off x="2788256" y="1421706"/>
                  <a:ext cx="1339736" cy="1339736"/>
                </a:xfrm>
                <a:prstGeom prst="ellipse">
                  <a:avLst/>
                </a:prstGeom>
                <a:solidFill>
                  <a:srgbClr val="92D050"/>
                </a:solidFill>
                <a:ln w="38100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dirty="0"/>
                </a:p>
              </p:txBody>
            </p:sp>
          </p:grpSp>
          <p:sp>
            <p:nvSpPr>
              <p:cNvPr id="66" name="TextBox 65">
                <a:extLst>
                  <a:ext uri="{FF2B5EF4-FFF2-40B4-BE49-F238E27FC236}">
                    <a16:creationId xmlns="" xmlns:a16="http://schemas.microsoft.com/office/drawing/2014/main" id="{3BF8918D-F2F8-4ED7-8218-53095940134B}"/>
                  </a:ext>
                </a:extLst>
              </p:cNvPr>
              <p:cNvSpPr txBox="1"/>
              <p:nvPr/>
            </p:nvSpPr>
            <p:spPr>
              <a:xfrm>
                <a:off x="1638645" y="5042441"/>
                <a:ext cx="794547" cy="2972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 err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Telur</a:t>
                </a:r>
                <a:endParaRPr lang="en-US" sz="1200" b="1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pic>
          <p:nvPicPr>
            <p:cNvPr id="77" name="Picture 76">
              <a:extLst>
                <a:ext uri="{FF2B5EF4-FFF2-40B4-BE49-F238E27FC236}">
                  <a16:creationId xmlns="" xmlns:a16="http://schemas.microsoft.com/office/drawing/2014/main" id="{9AE1F3C6-2EEC-4F4A-90F8-D6FAC57575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595134" y="3484173"/>
              <a:ext cx="836113" cy="787526"/>
            </a:xfrm>
            <a:prstGeom prst="rect">
              <a:avLst/>
            </a:prstGeom>
            <a:effectLst>
              <a:glow rad="101600">
                <a:schemeClr val="bg1">
                  <a:alpha val="40000"/>
                </a:schemeClr>
              </a:glow>
            </a:effectLst>
          </p:spPr>
        </p:pic>
      </p:grpSp>
      <p:grpSp>
        <p:nvGrpSpPr>
          <p:cNvPr id="4" name="Group 3"/>
          <p:cNvGrpSpPr/>
          <p:nvPr/>
        </p:nvGrpSpPr>
        <p:grpSpPr>
          <a:xfrm>
            <a:off x="271666" y="1344622"/>
            <a:ext cx="936043" cy="1295400"/>
            <a:chOff x="141992" y="2422525"/>
            <a:chExt cx="1169760" cy="1539268"/>
          </a:xfrm>
        </p:grpSpPr>
        <p:grpSp>
          <p:nvGrpSpPr>
            <p:cNvPr id="43" name="Group 42">
              <a:extLst>
                <a:ext uri="{FF2B5EF4-FFF2-40B4-BE49-F238E27FC236}">
                  <a16:creationId xmlns="" xmlns:a16="http://schemas.microsoft.com/office/drawing/2014/main" id="{ABC5F014-DA87-4C59-B795-05AE327A0C72}"/>
                </a:ext>
              </a:extLst>
            </p:cNvPr>
            <p:cNvGrpSpPr/>
            <p:nvPr/>
          </p:nvGrpSpPr>
          <p:grpSpPr>
            <a:xfrm>
              <a:off x="141992" y="2422525"/>
              <a:ext cx="1169760" cy="1158573"/>
              <a:chOff x="1497156" y="4634511"/>
              <a:chExt cx="1057204" cy="1057204"/>
            </a:xfrm>
          </p:grpSpPr>
          <p:grpSp>
            <p:nvGrpSpPr>
              <p:cNvPr id="44" name="Group 43">
                <a:extLst>
                  <a:ext uri="{FF2B5EF4-FFF2-40B4-BE49-F238E27FC236}">
                    <a16:creationId xmlns="" xmlns:a16="http://schemas.microsoft.com/office/drawing/2014/main" id="{245927AC-0D6F-4B58-80B8-E74E9FE36E5F}"/>
                  </a:ext>
                </a:extLst>
              </p:cNvPr>
              <p:cNvGrpSpPr/>
              <p:nvPr/>
            </p:nvGrpSpPr>
            <p:grpSpPr>
              <a:xfrm>
                <a:off x="1497156" y="4634511"/>
                <a:ext cx="1057204" cy="1057204"/>
                <a:chOff x="2566815" y="1200265"/>
                <a:chExt cx="1782618" cy="1782618"/>
              </a:xfrm>
            </p:grpSpPr>
            <p:sp>
              <p:nvSpPr>
                <p:cNvPr id="46" name="Oval 45">
                  <a:extLst>
                    <a:ext uri="{FF2B5EF4-FFF2-40B4-BE49-F238E27FC236}">
                      <a16:creationId xmlns="" xmlns:a16="http://schemas.microsoft.com/office/drawing/2014/main" id="{25E4A81A-41D9-4B9F-B255-FB4C48D35624}"/>
                    </a:ext>
                  </a:extLst>
                </p:cNvPr>
                <p:cNvSpPr/>
                <p:nvPr/>
              </p:nvSpPr>
              <p:spPr>
                <a:xfrm>
                  <a:off x="2566815" y="1200265"/>
                  <a:ext cx="1782618" cy="1782618"/>
                </a:xfrm>
                <a:prstGeom prst="ellipse">
                  <a:avLst/>
                </a:prstGeom>
                <a:solidFill>
                  <a:srgbClr val="E6DE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="" xmlns:a16="http://schemas.microsoft.com/office/drawing/2014/main" id="{154B716B-C165-4137-A7C9-418E127931F0}"/>
                    </a:ext>
                  </a:extLst>
                </p:cNvPr>
                <p:cNvSpPr/>
                <p:nvPr/>
              </p:nvSpPr>
              <p:spPr>
                <a:xfrm>
                  <a:off x="2788256" y="1421706"/>
                  <a:ext cx="1339736" cy="1339736"/>
                </a:xfrm>
                <a:prstGeom prst="ellipse">
                  <a:avLst/>
                </a:prstGeom>
                <a:solidFill>
                  <a:srgbClr val="92D050"/>
                </a:solidFill>
                <a:ln w="38100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dirty="0"/>
                </a:p>
              </p:txBody>
            </p:sp>
          </p:grpSp>
          <p:sp>
            <p:nvSpPr>
              <p:cNvPr id="45" name="TextBox 44">
                <a:extLst>
                  <a:ext uri="{FF2B5EF4-FFF2-40B4-BE49-F238E27FC236}">
                    <a16:creationId xmlns="" xmlns:a16="http://schemas.microsoft.com/office/drawing/2014/main" id="{D932081D-2D39-42A0-80BB-D0A72B36E905}"/>
                  </a:ext>
                </a:extLst>
              </p:cNvPr>
              <p:cNvSpPr txBox="1"/>
              <p:nvPr/>
            </p:nvSpPr>
            <p:spPr>
              <a:xfrm>
                <a:off x="1628483" y="4950254"/>
                <a:ext cx="794547" cy="2836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d-ID" sz="1200" b="1" dirty="0" smtClean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Beras</a:t>
                </a:r>
                <a:endParaRPr lang="en-US" sz="1200" b="1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pic>
          <p:nvPicPr>
            <p:cNvPr id="48" name="Picture 14">
              <a:extLst>
                <a:ext uri="{FF2B5EF4-FFF2-40B4-BE49-F238E27FC236}">
                  <a16:creationId xmlns="" xmlns:a16="http://schemas.microsoft.com/office/drawing/2014/main" id="{73284D47-C9C3-4C27-9C95-6C8F687E15F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7802" y="2963847"/>
              <a:ext cx="862277" cy="9979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9" name="Group 68">
            <a:extLst>
              <a:ext uri="{FF2B5EF4-FFF2-40B4-BE49-F238E27FC236}">
                <a16:creationId xmlns="" xmlns:a16="http://schemas.microsoft.com/office/drawing/2014/main" id="{48068EE0-F374-4853-A432-C7FAB5BAFFD2}"/>
              </a:ext>
            </a:extLst>
          </p:cNvPr>
          <p:cNvGrpSpPr/>
          <p:nvPr/>
        </p:nvGrpSpPr>
        <p:grpSpPr>
          <a:xfrm>
            <a:off x="6009368" y="2889598"/>
            <a:ext cx="974376" cy="935445"/>
            <a:chOff x="1497156" y="4634511"/>
            <a:chExt cx="1057204" cy="1057204"/>
          </a:xfrm>
        </p:grpSpPr>
        <p:grpSp>
          <p:nvGrpSpPr>
            <p:cNvPr id="78" name="Group 77">
              <a:extLst>
                <a:ext uri="{FF2B5EF4-FFF2-40B4-BE49-F238E27FC236}">
                  <a16:creationId xmlns="" xmlns:a16="http://schemas.microsoft.com/office/drawing/2014/main" id="{27D24295-99FC-49A8-80FD-0156E53287C6}"/>
                </a:ext>
              </a:extLst>
            </p:cNvPr>
            <p:cNvGrpSpPr/>
            <p:nvPr/>
          </p:nvGrpSpPr>
          <p:grpSpPr>
            <a:xfrm>
              <a:off x="1497156" y="4634511"/>
              <a:ext cx="1057204" cy="1057204"/>
              <a:chOff x="2566815" y="1200265"/>
              <a:chExt cx="1782618" cy="1782618"/>
            </a:xfrm>
          </p:grpSpPr>
          <p:sp>
            <p:nvSpPr>
              <p:cNvPr id="80" name="Oval 79">
                <a:extLst>
                  <a:ext uri="{FF2B5EF4-FFF2-40B4-BE49-F238E27FC236}">
                    <a16:creationId xmlns="" xmlns:a16="http://schemas.microsoft.com/office/drawing/2014/main" id="{3EE27E21-78AD-4BF2-9935-BD6445052F6C}"/>
                  </a:ext>
                </a:extLst>
              </p:cNvPr>
              <p:cNvSpPr/>
              <p:nvPr/>
            </p:nvSpPr>
            <p:spPr>
              <a:xfrm>
                <a:off x="2566815" y="1200265"/>
                <a:ext cx="1782618" cy="1782618"/>
              </a:xfrm>
              <a:prstGeom prst="ellipse">
                <a:avLst/>
              </a:prstGeom>
              <a:solidFill>
                <a:srgbClr val="E6DE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81" name="Oval 80">
                <a:extLst>
                  <a:ext uri="{FF2B5EF4-FFF2-40B4-BE49-F238E27FC236}">
                    <a16:creationId xmlns="" xmlns:a16="http://schemas.microsoft.com/office/drawing/2014/main" id="{774E7CB6-D571-4F85-BBD9-21F6A9F7F57F}"/>
                  </a:ext>
                </a:extLst>
              </p:cNvPr>
              <p:cNvSpPr/>
              <p:nvPr/>
            </p:nvSpPr>
            <p:spPr>
              <a:xfrm>
                <a:off x="2788256" y="1421706"/>
                <a:ext cx="1339736" cy="1339736"/>
              </a:xfrm>
              <a:prstGeom prst="ellipse">
                <a:avLst/>
              </a:prstGeom>
              <a:solidFill>
                <a:srgbClr val="92D050"/>
              </a:solidFill>
              <a:ln w="3810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/>
              </a:p>
            </p:txBody>
          </p:sp>
        </p:grpSp>
        <p:sp>
          <p:nvSpPr>
            <p:cNvPr id="79" name="TextBox 78">
              <a:extLst>
                <a:ext uri="{FF2B5EF4-FFF2-40B4-BE49-F238E27FC236}">
                  <a16:creationId xmlns="" xmlns:a16="http://schemas.microsoft.com/office/drawing/2014/main" id="{3094FAB1-41C6-4004-8749-74BD0577895F}"/>
                </a:ext>
              </a:extLst>
            </p:cNvPr>
            <p:cNvSpPr txBox="1"/>
            <p:nvPr/>
          </p:nvSpPr>
          <p:spPr>
            <a:xfrm>
              <a:off x="1563792" y="4839160"/>
              <a:ext cx="897171" cy="5217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1200" b="1" dirty="0" smtClean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Gula Pasir</a:t>
              </a:r>
              <a:endParaRPr lang="en-US" sz="1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="" xmlns:a16="http://schemas.microsoft.com/office/drawing/2014/main" id="{48068EE0-F374-4853-A432-C7FAB5BAFFD2}"/>
              </a:ext>
            </a:extLst>
          </p:cNvPr>
          <p:cNvGrpSpPr/>
          <p:nvPr/>
        </p:nvGrpSpPr>
        <p:grpSpPr>
          <a:xfrm>
            <a:off x="5971287" y="1496258"/>
            <a:ext cx="974376" cy="935445"/>
            <a:chOff x="1497156" y="4634511"/>
            <a:chExt cx="1057204" cy="1057204"/>
          </a:xfrm>
        </p:grpSpPr>
        <p:grpSp>
          <p:nvGrpSpPr>
            <p:cNvPr id="85" name="Group 84">
              <a:extLst>
                <a:ext uri="{FF2B5EF4-FFF2-40B4-BE49-F238E27FC236}">
                  <a16:creationId xmlns="" xmlns:a16="http://schemas.microsoft.com/office/drawing/2014/main" id="{27D24295-99FC-49A8-80FD-0156E53287C6}"/>
                </a:ext>
              </a:extLst>
            </p:cNvPr>
            <p:cNvGrpSpPr/>
            <p:nvPr/>
          </p:nvGrpSpPr>
          <p:grpSpPr>
            <a:xfrm>
              <a:off x="1497156" y="4634511"/>
              <a:ext cx="1057204" cy="1057204"/>
              <a:chOff x="2566815" y="1200265"/>
              <a:chExt cx="1782618" cy="1782618"/>
            </a:xfrm>
          </p:grpSpPr>
          <p:sp>
            <p:nvSpPr>
              <p:cNvPr id="87" name="Oval 86">
                <a:extLst>
                  <a:ext uri="{FF2B5EF4-FFF2-40B4-BE49-F238E27FC236}">
                    <a16:creationId xmlns="" xmlns:a16="http://schemas.microsoft.com/office/drawing/2014/main" id="{3EE27E21-78AD-4BF2-9935-BD6445052F6C}"/>
                  </a:ext>
                </a:extLst>
              </p:cNvPr>
              <p:cNvSpPr/>
              <p:nvPr/>
            </p:nvSpPr>
            <p:spPr>
              <a:xfrm>
                <a:off x="2566815" y="1200265"/>
                <a:ext cx="1782618" cy="1782618"/>
              </a:xfrm>
              <a:prstGeom prst="ellipse">
                <a:avLst/>
              </a:prstGeom>
              <a:solidFill>
                <a:srgbClr val="E6DE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88" name="Oval 87">
                <a:extLst>
                  <a:ext uri="{FF2B5EF4-FFF2-40B4-BE49-F238E27FC236}">
                    <a16:creationId xmlns="" xmlns:a16="http://schemas.microsoft.com/office/drawing/2014/main" id="{774E7CB6-D571-4F85-BBD9-21F6A9F7F57F}"/>
                  </a:ext>
                </a:extLst>
              </p:cNvPr>
              <p:cNvSpPr/>
              <p:nvPr/>
            </p:nvSpPr>
            <p:spPr>
              <a:xfrm>
                <a:off x="2788256" y="1421706"/>
                <a:ext cx="1339736" cy="1339736"/>
              </a:xfrm>
              <a:prstGeom prst="ellipse">
                <a:avLst/>
              </a:prstGeom>
              <a:solidFill>
                <a:srgbClr val="92D050"/>
              </a:solidFill>
              <a:ln w="3810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/>
              </a:p>
            </p:txBody>
          </p:sp>
        </p:grpSp>
        <p:sp>
          <p:nvSpPr>
            <p:cNvPr id="86" name="TextBox 85">
              <a:extLst>
                <a:ext uri="{FF2B5EF4-FFF2-40B4-BE49-F238E27FC236}">
                  <a16:creationId xmlns="" xmlns:a16="http://schemas.microsoft.com/office/drawing/2014/main" id="{3094FAB1-41C6-4004-8749-74BD0577895F}"/>
                </a:ext>
              </a:extLst>
            </p:cNvPr>
            <p:cNvSpPr txBox="1"/>
            <p:nvPr/>
          </p:nvSpPr>
          <p:spPr>
            <a:xfrm>
              <a:off x="1590419" y="4901231"/>
              <a:ext cx="897171" cy="5217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1200" b="1" dirty="0" smtClean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Daging </a:t>
              </a:r>
              <a:endParaRPr lang="en-US" sz="1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algn="ctr"/>
              <a:r>
                <a:rPr lang="en-US" sz="1200" b="1" dirty="0" err="1" smtClean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Sapi</a:t>
              </a:r>
              <a:endParaRPr lang="en-US" sz="1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="" xmlns:a16="http://schemas.microsoft.com/office/drawing/2014/main" id="{48068EE0-F374-4853-A432-C7FAB5BAFFD2}"/>
              </a:ext>
            </a:extLst>
          </p:cNvPr>
          <p:cNvGrpSpPr/>
          <p:nvPr/>
        </p:nvGrpSpPr>
        <p:grpSpPr>
          <a:xfrm>
            <a:off x="7435014" y="1511372"/>
            <a:ext cx="974376" cy="935445"/>
            <a:chOff x="1497156" y="4634511"/>
            <a:chExt cx="1057204" cy="1057204"/>
          </a:xfrm>
        </p:grpSpPr>
        <p:grpSp>
          <p:nvGrpSpPr>
            <p:cNvPr id="92" name="Group 91">
              <a:extLst>
                <a:ext uri="{FF2B5EF4-FFF2-40B4-BE49-F238E27FC236}">
                  <a16:creationId xmlns="" xmlns:a16="http://schemas.microsoft.com/office/drawing/2014/main" id="{27D24295-99FC-49A8-80FD-0156E53287C6}"/>
                </a:ext>
              </a:extLst>
            </p:cNvPr>
            <p:cNvGrpSpPr/>
            <p:nvPr/>
          </p:nvGrpSpPr>
          <p:grpSpPr>
            <a:xfrm>
              <a:off x="1497156" y="4634511"/>
              <a:ext cx="1057204" cy="1057204"/>
              <a:chOff x="2566815" y="1200265"/>
              <a:chExt cx="1782618" cy="1782618"/>
            </a:xfrm>
          </p:grpSpPr>
          <p:sp>
            <p:nvSpPr>
              <p:cNvPr id="94" name="Oval 93">
                <a:extLst>
                  <a:ext uri="{FF2B5EF4-FFF2-40B4-BE49-F238E27FC236}">
                    <a16:creationId xmlns="" xmlns:a16="http://schemas.microsoft.com/office/drawing/2014/main" id="{3EE27E21-78AD-4BF2-9935-BD6445052F6C}"/>
                  </a:ext>
                </a:extLst>
              </p:cNvPr>
              <p:cNvSpPr/>
              <p:nvPr/>
            </p:nvSpPr>
            <p:spPr>
              <a:xfrm>
                <a:off x="2566815" y="1200265"/>
                <a:ext cx="1782618" cy="1782618"/>
              </a:xfrm>
              <a:prstGeom prst="ellipse">
                <a:avLst/>
              </a:prstGeom>
              <a:solidFill>
                <a:srgbClr val="E6DE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95" name="Oval 94">
                <a:extLst>
                  <a:ext uri="{FF2B5EF4-FFF2-40B4-BE49-F238E27FC236}">
                    <a16:creationId xmlns="" xmlns:a16="http://schemas.microsoft.com/office/drawing/2014/main" id="{774E7CB6-D571-4F85-BBD9-21F6A9F7F57F}"/>
                  </a:ext>
                </a:extLst>
              </p:cNvPr>
              <p:cNvSpPr/>
              <p:nvPr/>
            </p:nvSpPr>
            <p:spPr>
              <a:xfrm>
                <a:off x="2788256" y="1421706"/>
                <a:ext cx="1339736" cy="1339736"/>
              </a:xfrm>
              <a:prstGeom prst="ellipse">
                <a:avLst/>
              </a:prstGeom>
              <a:solidFill>
                <a:srgbClr val="92D050"/>
              </a:solidFill>
              <a:ln w="3810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/>
              </a:p>
            </p:txBody>
          </p:sp>
        </p:grpSp>
        <p:sp>
          <p:nvSpPr>
            <p:cNvPr id="93" name="TextBox 92">
              <a:extLst>
                <a:ext uri="{FF2B5EF4-FFF2-40B4-BE49-F238E27FC236}">
                  <a16:creationId xmlns="" xmlns:a16="http://schemas.microsoft.com/office/drawing/2014/main" id="{3094FAB1-41C6-4004-8749-74BD0577895F}"/>
                </a:ext>
              </a:extLst>
            </p:cNvPr>
            <p:cNvSpPr txBox="1"/>
            <p:nvPr/>
          </p:nvSpPr>
          <p:spPr>
            <a:xfrm>
              <a:off x="1592115" y="4834819"/>
              <a:ext cx="897171" cy="5217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1200" b="1" dirty="0" smtClean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Bawang</a:t>
              </a:r>
            </a:p>
            <a:p>
              <a:pPr algn="ctr"/>
              <a:r>
                <a:rPr lang="id-ID" sz="1200" b="1" dirty="0" smtClean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Putih</a:t>
              </a:r>
              <a:endParaRPr lang="en-US" sz="1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="" xmlns:a16="http://schemas.microsoft.com/office/drawing/2014/main" id="{48068EE0-F374-4853-A432-C7FAB5BAFFD2}"/>
              </a:ext>
            </a:extLst>
          </p:cNvPr>
          <p:cNvGrpSpPr/>
          <p:nvPr/>
        </p:nvGrpSpPr>
        <p:grpSpPr>
          <a:xfrm>
            <a:off x="7481437" y="2895123"/>
            <a:ext cx="974376" cy="935445"/>
            <a:chOff x="1497156" y="4634511"/>
            <a:chExt cx="1057204" cy="1057204"/>
          </a:xfrm>
        </p:grpSpPr>
        <p:grpSp>
          <p:nvGrpSpPr>
            <p:cNvPr id="99" name="Group 98">
              <a:extLst>
                <a:ext uri="{FF2B5EF4-FFF2-40B4-BE49-F238E27FC236}">
                  <a16:creationId xmlns="" xmlns:a16="http://schemas.microsoft.com/office/drawing/2014/main" id="{27D24295-99FC-49A8-80FD-0156E53287C6}"/>
                </a:ext>
              </a:extLst>
            </p:cNvPr>
            <p:cNvGrpSpPr/>
            <p:nvPr/>
          </p:nvGrpSpPr>
          <p:grpSpPr>
            <a:xfrm>
              <a:off x="1497156" y="4634511"/>
              <a:ext cx="1057204" cy="1057204"/>
              <a:chOff x="2566815" y="1200265"/>
              <a:chExt cx="1782618" cy="1782618"/>
            </a:xfrm>
          </p:grpSpPr>
          <p:sp>
            <p:nvSpPr>
              <p:cNvPr id="101" name="Oval 100">
                <a:extLst>
                  <a:ext uri="{FF2B5EF4-FFF2-40B4-BE49-F238E27FC236}">
                    <a16:creationId xmlns="" xmlns:a16="http://schemas.microsoft.com/office/drawing/2014/main" id="{3EE27E21-78AD-4BF2-9935-BD6445052F6C}"/>
                  </a:ext>
                </a:extLst>
              </p:cNvPr>
              <p:cNvSpPr/>
              <p:nvPr/>
            </p:nvSpPr>
            <p:spPr>
              <a:xfrm>
                <a:off x="2566815" y="1200265"/>
                <a:ext cx="1782618" cy="1782618"/>
              </a:xfrm>
              <a:prstGeom prst="ellipse">
                <a:avLst/>
              </a:prstGeom>
              <a:solidFill>
                <a:srgbClr val="E6DE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02" name="Oval 101">
                <a:extLst>
                  <a:ext uri="{FF2B5EF4-FFF2-40B4-BE49-F238E27FC236}">
                    <a16:creationId xmlns="" xmlns:a16="http://schemas.microsoft.com/office/drawing/2014/main" id="{774E7CB6-D571-4F85-BBD9-21F6A9F7F57F}"/>
                  </a:ext>
                </a:extLst>
              </p:cNvPr>
              <p:cNvSpPr/>
              <p:nvPr/>
            </p:nvSpPr>
            <p:spPr>
              <a:xfrm>
                <a:off x="2788256" y="1421706"/>
                <a:ext cx="1339736" cy="1339736"/>
              </a:xfrm>
              <a:prstGeom prst="ellipse">
                <a:avLst/>
              </a:prstGeom>
              <a:solidFill>
                <a:srgbClr val="92D050"/>
              </a:solidFill>
              <a:ln w="3810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/>
              </a:p>
            </p:txBody>
          </p:sp>
        </p:grpSp>
        <p:sp>
          <p:nvSpPr>
            <p:cNvPr id="100" name="TextBox 99">
              <a:extLst>
                <a:ext uri="{FF2B5EF4-FFF2-40B4-BE49-F238E27FC236}">
                  <a16:creationId xmlns="" xmlns:a16="http://schemas.microsoft.com/office/drawing/2014/main" id="{3094FAB1-41C6-4004-8749-74BD0577895F}"/>
                </a:ext>
              </a:extLst>
            </p:cNvPr>
            <p:cNvSpPr txBox="1"/>
            <p:nvPr/>
          </p:nvSpPr>
          <p:spPr>
            <a:xfrm>
              <a:off x="1593215" y="4795872"/>
              <a:ext cx="897171" cy="5217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1200" b="1" dirty="0" smtClean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Minyak Goreng</a:t>
              </a:r>
              <a:endParaRPr lang="en-US" sz="1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103" name="Rectangle 102">
            <a:extLst>
              <a:ext uri="{FF2B5EF4-FFF2-40B4-BE49-F238E27FC236}">
                <a16:creationId xmlns="" xmlns:a16="http://schemas.microsoft.com/office/drawing/2014/main" id="{18F938F6-E195-43D4-9683-0FEC1659F5F7}"/>
              </a:ext>
            </a:extLst>
          </p:cNvPr>
          <p:cNvSpPr/>
          <p:nvPr/>
        </p:nvSpPr>
        <p:spPr>
          <a:xfrm>
            <a:off x="5257800" y="798036"/>
            <a:ext cx="407377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d-ID" sz="2000" b="1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Eurostile" charset="0"/>
                <a:cs typeface="Eurostile" charset="0"/>
              </a:rPr>
              <a:t>4</a:t>
            </a:r>
            <a:r>
              <a:rPr lang="id-ID" sz="2000" b="1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Eurostile" charset="0"/>
                <a:cs typeface="Eurostile" charset="0"/>
              </a:rPr>
              <a:t> Komoditas Prognosa </a:t>
            </a:r>
            <a:endParaRPr lang="fi-FI" sz="2000" b="1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  <a:ea typeface="Eurostile" charset="0"/>
              <a:cs typeface="Eurostile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59" r="12500" b="36701"/>
          <a:stretch/>
        </p:blipFill>
        <p:spPr>
          <a:xfrm>
            <a:off x="6057243" y="2193924"/>
            <a:ext cx="704351" cy="533106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479" y="2151574"/>
            <a:ext cx="714321" cy="57575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00876" y="3532413"/>
            <a:ext cx="965068" cy="73928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9968" y="3635947"/>
            <a:ext cx="441626" cy="478034"/>
          </a:xfrm>
          <a:prstGeom prst="rect">
            <a:avLst/>
          </a:prstGeom>
        </p:spPr>
      </p:pic>
      <p:sp>
        <p:nvSpPr>
          <p:cNvPr id="82" name="Slide Number Placeholder 59"/>
          <p:cNvSpPr txBox="1">
            <a:spLocks/>
          </p:cNvSpPr>
          <p:nvPr/>
        </p:nvSpPr>
        <p:spPr>
          <a:xfrm>
            <a:off x="3392556" y="4676084"/>
            <a:ext cx="2103120" cy="27699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3</a:t>
            </a:r>
            <a:endParaRPr lang="id-ID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774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Diagonal Corners Rounded 29">
            <a:extLst>
              <a:ext uri="{FF2B5EF4-FFF2-40B4-BE49-F238E27FC236}">
                <a16:creationId xmlns="" xmlns:a16="http://schemas.microsoft.com/office/drawing/2014/main" id="{CEE661B9-3978-403E-9FBB-4A27768C987C}"/>
              </a:ext>
            </a:extLst>
          </p:cNvPr>
          <p:cNvSpPr/>
          <p:nvPr/>
        </p:nvSpPr>
        <p:spPr>
          <a:xfrm>
            <a:off x="-55417" y="3175"/>
            <a:ext cx="8924050" cy="466725"/>
          </a:xfrm>
          <a:prstGeom prst="round2DiagRect">
            <a:avLst>
              <a:gd name="adj1" fmla="val 50000"/>
              <a:gd name="adj2" fmla="val 0"/>
            </a:avLst>
          </a:prstGeom>
          <a:noFill/>
          <a:ln w="28575">
            <a:noFill/>
          </a:ln>
          <a:effectLst>
            <a:outerShdw blurRad="63500" dist="762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id-ID" sz="2100" b="1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II. </a:t>
            </a:r>
            <a:r>
              <a:rPr lang="en-ID" sz="2100" b="1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HASIL </a:t>
            </a:r>
            <a:r>
              <a:rPr lang="en-ID" sz="2100" b="1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MONITORING STOK PANGAN </a:t>
            </a:r>
            <a:r>
              <a:rPr lang="id-ID" sz="2100" b="1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JUNI MG III</a:t>
            </a:r>
            <a:r>
              <a:rPr lang="en-ID" sz="2100" b="1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ID" sz="2100" b="1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2020</a:t>
            </a:r>
            <a:r>
              <a:rPr lang="en-US" altLang="en-US" sz="2100" b="1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93725"/>
            <a:ext cx="8686799" cy="3733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59"/>
          <p:cNvSpPr txBox="1">
            <a:spLocks/>
          </p:cNvSpPr>
          <p:nvPr/>
        </p:nvSpPr>
        <p:spPr>
          <a:xfrm>
            <a:off x="3392556" y="4676084"/>
            <a:ext cx="2103120" cy="27699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4</a:t>
            </a:r>
            <a:endParaRPr lang="id-ID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9090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12088" y="4009644"/>
            <a:ext cx="2298700" cy="251460"/>
          </a:xfrm>
          <a:custGeom>
            <a:avLst/>
            <a:gdLst/>
            <a:ahLst/>
            <a:cxnLst/>
            <a:rect l="l" t="t" r="r" b="b"/>
            <a:pathLst>
              <a:path w="2298700" h="251460">
                <a:moveTo>
                  <a:pt x="2298445" y="0"/>
                </a:moveTo>
                <a:lnTo>
                  <a:pt x="0" y="0"/>
                </a:lnTo>
                <a:lnTo>
                  <a:pt x="0" y="251459"/>
                </a:lnTo>
                <a:lnTo>
                  <a:pt x="2298445" y="251459"/>
                </a:lnTo>
                <a:lnTo>
                  <a:pt x="2298445" y="0"/>
                </a:lnTo>
                <a:close/>
              </a:path>
            </a:pathLst>
          </a:custGeom>
          <a:solidFill>
            <a:srgbClr val="ECEA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4514" y="28397"/>
            <a:ext cx="7818098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0" spc="-10" dirty="0" smtClean="0">
                <a:solidFill>
                  <a:srgbClr val="136A04"/>
                </a:solidFill>
                <a:latin typeface="Arial Black"/>
                <a:cs typeface="Arial Black"/>
              </a:rPr>
              <a:t>III. INTERVENSI </a:t>
            </a:r>
            <a:r>
              <a:rPr sz="2000" b="0" spc="-10" dirty="0">
                <a:solidFill>
                  <a:srgbClr val="136A04"/>
                </a:solidFill>
                <a:latin typeface="Arial Black"/>
                <a:cs typeface="Arial Black"/>
              </a:rPr>
              <a:t>DISTRIBUSI BAHAN </a:t>
            </a:r>
            <a:r>
              <a:rPr sz="2000" b="0" spc="-35" dirty="0">
                <a:solidFill>
                  <a:srgbClr val="136A04"/>
                </a:solidFill>
                <a:latin typeface="Arial Black"/>
                <a:cs typeface="Arial Black"/>
              </a:rPr>
              <a:t>PANGAN</a:t>
            </a:r>
            <a:r>
              <a:rPr sz="2000" b="0" spc="-20" dirty="0">
                <a:solidFill>
                  <a:srgbClr val="136A04"/>
                </a:solidFill>
                <a:latin typeface="Arial Black"/>
                <a:cs typeface="Arial Black"/>
              </a:rPr>
              <a:t> </a:t>
            </a:r>
            <a:r>
              <a:rPr sz="2000" b="0" spc="-25" dirty="0" smtClean="0">
                <a:solidFill>
                  <a:srgbClr val="136A04"/>
                </a:solidFill>
                <a:latin typeface="Arial Black"/>
                <a:cs typeface="Arial Black"/>
              </a:rPr>
              <a:t>POKOK</a:t>
            </a:r>
            <a:endParaRPr sz="2000" dirty="0">
              <a:latin typeface="Arial Black"/>
              <a:cs typeface="Arial Black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22132" y="527049"/>
            <a:ext cx="8277225" cy="593090"/>
            <a:chOff x="222313" y="581977"/>
            <a:chExt cx="8277225" cy="593090"/>
          </a:xfrm>
        </p:grpSpPr>
        <p:sp>
          <p:nvSpPr>
            <p:cNvPr id="5" name="object 5"/>
            <p:cNvSpPr/>
            <p:nvPr/>
          </p:nvSpPr>
          <p:spPr>
            <a:xfrm>
              <a:off x="234695" y="594359"/>
              <a:ext cx="1926589" cy="515620"/>
            </a:xfrm>
            <a:custGeom>
              <a:avLst/>
              <a:gdLst/>
              <a:ahLst/>
              <a:cxnLst/>
              <a:rect l="l" t="t" r="r" b="b"/>
              <a:pathLst>
                <a:path w="1926589" h="515619">
                  <a:moveTo>
                    <a:pt x="1926336" y="0"/>
                  </a:moveTo>
                  <a:lnTo>
                    <a:pt x="0" y="0"/>
                  </a:lnTo>
                  <a:lnTo>
                    <a:pt x="0" y="515112"/>
                  </a:lnTo>
                  <a:lnTo>
                    <a:pt x="1926336" y="515112"/>
                  </a:lnTo>
                  <a:lnTo>
                    <a:pt x="19263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34695" y="594359"/>
              <a:ext cx="1926589" cy="515620"/>
            </a:xfrm>
            <a:custGeom>
              <a:avLst/>
              <a:gdLst/>
              <a:ahLst/>
              <a:cxnLst/>
              <a:rect l="l" t="t" r="r" b="b"/>
              <a:pathLst>
                <a:path w="1926589" h="515619">
                  <a:moveTo>
                    <a:pt x="0" y="515112"/>
                  </a:moveTo>
                  <a:lnTo>
                    <a:pt x="1926336" y="515112"/>
                  </a:lnTo>
                  <a:lnTo>
                    <a:pt x="1926336" y="0"/>
                  </a:lnTo>
                  <a:lnTo>
                    <a:pt x="0" y="0"/>
                  </a:lnTo>
                  <a:lnTo>
                    <a:pt x="0" y="515112"/>
                  </a:lnTo>
                  <a:close/>
                </a:path>
              </a:pathLst>
            </a:custGeom>
            <a:ln w="24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382001" y="588172"/>
              <a:ext cx="1996460" cy="57775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477511" y="588172"/>
              <a:ext cx="1997964" cy="57775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502897" y="600410"/>
              <a:ext cx="1996460" cy="5746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81000" y="657859"/>
            <a:ext cx="8194557" cy="2455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2115820" algn="l"/>
                <a:tab pos="4129404" algn="l"/>
                <a:tab pos="6489065" algn="l"/>
              </a:tabLst>
            </a:pPr>
            <a:r>
              <a:rPr sz="2250" b="1" spc="-97" baseline="3703" dirty="0">
                <a:solidFill>
                  <a:srgbClr val="FFFFFF"/>
                </a:solidFill>
                <a:latin typeface="Carlito"/>
                <a:cs typeface="Carlito"/>
              </a:rPr>
              <a:t>DATA</a:t>
            </a:r>
            <a:r>
              <a:rPr sz="2250" b="1" spc="-44" baseline="3703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2250" b="1" baseline="3703" dirty="0">
                <a:solidFill>
                  <a:srgbClr val="FFFFFF"/>
                </a:solidFill>
                <a:latin typeface="Carlito"/>
                <a:cs typeface="Carlito"/>
              </a:rPr>
              <a:t>PROGNOSA	</a:t>
            </a:r>
            <a:r>
              <a:rPr sz="2250" b="1" spc="-97" baseline="3703" dirty="0">
                <a:solidFill>
                  <a:srgbClr val="FFFFFF"/>
                </a:solidFill>
                <a:latin typeface="Carlito"/>
                <a:cs typeface="Carlito"/>
              </a:rPr>
              <a:t>DATA</a:t>
            </a:r>
            <a:r>
              <a:rPr sz="2250" b="1" spc="-30" baseline="3703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2250" b="1" spc="-7" baseline="3703" dirty="0">
                <a:solidFill>
                  <a:srgbClr val="FFFFFF"/>
                </a:solidFill>
                <a:latin typeface="Carlito"/>
                <a:cs typeface="Carlito"/>
              </a:rPr>
              <a:t>QUICKCOUNT	</a:t>
            </a:r>
            <a:r>
              <a:rPr sz="2250" b="1" spc="-97" baseline="3703" dirty="0">
                <a:solidFill>
                  <a:srgbClr val="FFFFFF"/>
                </a:solidFill>
                <a:latin typeface="Carlito"/>
                <a:cs typeface="Carlito"/>
              </a:rPr>
              <a:t>DATA</a:t>
            </a:r>
            <a:r>
              <a:rPr sz="2250" b="1" spc="-44" baseline="3703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2250" b="1" spc="7" baseline="3703" dirty="0">
                <a:solidFill>
                  <a:srgbClr val="FFFFFF"/>
                </a:solidFill>
                <a:latin typeface="Carlito"/>
                <a:cs typeface="Carlito"/>
              </a:rPr>
              <a:t>DINAS</a:t>
            </a:r>
            <a:r>
              <a:rPr sz="2250" b="1" spc="-67" baseline="3703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2250" b="1" spc="-15" baseline="3703" dirty="0">
                <a:solidFill>
                  <a:srgbClr val="FFFFFF"/>
                </a:solidFill>
                <a:latin typeface="Carlito"/>
                <a:cs typeface="Carlito"/>
              </a:rPr>
              <a:t>PANGAN	</a:t>
            </a:r>
            <a:r>
              <a:rPr sz="1500" b="1" spc="-65" dirty="0">
                <a:solidFill>
                  <a:srgbClr val="FFFFFF"/>
                </a:solidFill>
                <a:latin typeface="Carlito"/>
                <a:cs typeface="Carlito"/>
              </a:rPr>
              <a:t>DATA</a:t>
            </a:r>
            <a:r>
              <a:rPr sz="1500" b="1" spc="-8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500" b="1" dirty="0">
                <a:solidFill>
                  <a:srgbClr val="FFFFFF"/>
                </a:solidFill>
                <a:latin typeface="Carlito"/>
                <a:cs typeface="Carlito"/>
              </a:rPr>
              <a:t>HARGA</a:t>
            </a:r>
            <a:endParaRPr sz="1500" dirty="0">
              <a:latin typeface="Carlito"/>
              <a:cs typeface="Carlito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349561" y="1542097"/>
            <a:ext cx="2118995" cy="984885"/>
            <a:chOff x="3349561" y="1542097"/>
            <a:chExt cx="2118995" cy="984885"/>
          </a:xfrm>
        </p:grpSpPr>
        <p:sp>
          <p:nvSpPr>
            <p:cNvPr id="12" name="object 12"/>
            <p:cNvSpPr/>
            <p:nvPr/>
          </p:nvSpPr>
          <p:spPr>
            <a:xfrm>
              <a:off x="3361944" y="1554733"/>
              <a:ext cx="2094230" cy="960119"/>
            </a:xfrm>
            <a:custGeom>
              <a:avLst/>
              <a:gdLst/>
              <a:ahLst/>
              <a:cxnLst/>
              <a:rect l="l" t="t" r="r" b="b"/>
              <a:pathLst>
                <a:path w="2094229" h="960119">
                  <a:moveTo>
                    <a:pt x="2093976" y="0"/>
                  </a:moveTo>
                  <a:lnTo>
                    <a:pt x="0" y="0"/>
                  </a:lnTo>
                  <a:lnTo>
                    <a:pt x="0" y="119380"/>
                  </a:lnTo>
                  <a:lnTo>
                    <a:pt x="0" y="839470"/>
                  </a:lnTo>
                  <a:lnTo>
                    <a:pt x="0" y="960120"/>
                  </a:lnTo>
                  <a:lnTo>
                    <a:pt x="2093976" y="960120"/>
                  </a:lnTo>
                  <a:lnTo>
                    <a:pt x="2093976" y="839851"/>
                  </a:lnTo>
                  <a:lnTo>
                    <a:pt x="2093976" y="839470"/>
                  </a:lnTo>
                  <a:lnTo>
                    <a:pt x="2093976" y="119761"/>
                  </a:lnTo>
                  <a:lnTo>
                    <a:pt x="1973961" y="119761"/>
                  </a:lnTo>
                  <a:lnTo>
                    <a:pt x="1973961" y="839470"/>
                  </a:lnTo>
                  <a:lnTo>
                    <a:pt x="120015" y="839470"/>
                  </a:lnTo>
                  <a:lnTo>
                    <a:pt x="120015" y="119380"/>
                  </a:lnTo>
                  <a:lnTo>
                    <a:pt x="2093976" y="119380"/>
                  </a:lnTo>
                  <a:lnTo>
                    <a:pt x="2093976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361943" y="1554479"/>
              <a:ext cx="2094230" cy="960119"/>
            </a:xfrm>
            <a:custGeom>
              <a:avLst/>
              <a:gdLst/>
              <a:ahLst/>
              <a:cxnLst/>
              <a:rect l="l" t="t" r="r" b="b"/>
              <a:pathLst>
                <a:path w="2094229" h="960119">
                  <a:moveTo>
                    <a:pt x="0" y="0"/>
                  </a:moveTo>
                  <a:lnTo>
                    <a:pt x="2093976" y="0"/>
                  </a:lnTo>
                  <a:lnTo>
                    <a:pt x="2093976" y="960120"/>
                  </a:lnTo>
                  <a:lnTo>
                    <a:pt x="0" y="960120"/>
                  </a:lnTo>
                  <a:lnTo>
                    <a:pt x="0" y="0"/>
                  </a:lnTo>
                  <a:close/>
                </a:path>
                <a:path w="2094229" h="960119">
                  <a:moveTo>
                    <a:pt x="120014" y="120015"/>
                  </a:moveTo>
                  <a:lnTo>
                    <a:pt x="120014" y="840105"/>
                  </a:lnTo>
                  <a:lnTo>
                    <a:pt x="1973960" y="840105"/>
                  </a:lnTo>
                  <a:lnTo>
                    <a:pt x="1973960" y="120015"/>
                  </a:lnTo>
                  <a:lnTo>
                    <a:pt x="120014" y="120015"/>
                  </a:lnTo>
                  <a:close/>
                </a:path>
              </a:pathLst>
            </a:custGeom>
            <a:ln w="24384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481959" y="1674494"/>
            <a:ext cx="1854200" cy="720090"/>
          </a:xfrm>
          <a:prstGeom prst="rect">
            <a:avLst/>
          </a:prstGeom>
          <a:ln w="24383">
            <a:solidFill>
              <a:srgbClr val="385D89"/>
            </a:solidFill>
          </a:ln>
        </p:spPr>
        <p:txBody>
          <a:bodyPr vert="horz" wrap="square" lIns="0" tIns="144145" rIns="0" bIns="0" rtlCol="0">
            <a:spAutoFit/>
          </a:bodyPr>
          <a:lstStyle/>
          <a:p>
            <a:pPr algn="ctr">
              <a:lnSpc>
                <a:spcPts val="1614"/>
              </a:lnSpc>
              <a:spcBef>
                <a:spcPts val="1135"/>
              </a:spcBef>
            </a:pPr>
            <a:r>
              <a:rPr sz="1350" b="1" spc="-5" dirty="0">
                <a:latin typeface="Carlito"/>
                <a:cs typeface="Carlito"/>
              </a:rPr>
              <a:t>ANALISIS</a:t>
            </a:r>
            <a:r>
              <a:rPr sz="1350" b="1" spc="-25" dirty="0">
                <a:latin typeface="Carlito"/>
                <a:cs typeface="Carlito"/>
              </a:rPr>
              <a:t> </a:t>
            </a:r>
            <a:r>
              <a:rPr sz="1350" b="1" spc="-10" dirty="0">
                <a:latin typeface="Carlito"/>
                <a:cs typeface="Carlito"/>
              </a:rPr>
              <a:t>INTERVENSI</a:t>
            </a:r>
            <a:endParaRPr sz="1350">
              <a:latin typeface="Carlito"/>
              <a:cs typeface="Carlito"/>
            </a:endParaRPr>
          </a:p>
          <a:p>
            <a:pPr algn="ctr">
              <a:lnSpc>
                <a:spcPts val="1614"/>
              </a:lnSpc>
            </a:pPr>
            <a:r>
              <a:rPr sz="1350" b="1" spc="-5" dirty="0">
                <a:latin typeface="Carlito"/>
                <a:cs typeface="Carlito"/>
              </a:rPr>
              <a:t>JAMINAN</a:t>
            </a:r>
            <a:r>
              <a:rPr sz="1350" b="1" spc="-30" dirty="0">
                <a:latin typeface="Carlito"/>
                <a:cs typeface="Carlito"/>
              </a:rPr>
              <a:t> </a:t>
            </a:r>
            <a:r>
              <a:rPr sz="1350" b="1" spc="-20" dirty="0">
                <a:latin typeface="Carlito"/>
                <a:cs typeface="Carlito"/>
              </a:rPr>
              <a:t>PANGAN</a:t>
            </a:r>
            <a:endParaRPr sz="1350">
              <a:latin typeface="Carlito"/>
              <a:cs typeface="Carlito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996439" y="1088135"/>
            <a:ext cx="5575300" cy="2106295"/>
            <a:chOff x="1996439" y="1088135"/>
            <a:chExt cx="5575300" cy="2106295"/>
          </a:xfrm>
        </p:grpSpPr>
        <p:sp>
          <p:nvSpPr>
            <p:cNvPr id="16" name="object 16"/>
            <p:cNvSpPr/>
            <p:nvPr/>
          </p:nvSpPr>
          <p:spPr>
            <a:xfrm>
              <a:off x="1996439" y="2493263"/>
              <a:ext cx="2478024" cy="70104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103119" y="2516123"/>
              <a:ext cx="2327275" cy="490220"/>
            </a:xfrm>
            <a:custGeom>
              <a:avLst/>
              <a:gdLst/>
              <a:ahLst/>
              <a:cxnLst/>
              <a:rect l="l" t="t" r="r" b="b"/>
              <a:pathLst>
                <a:path w="2327275" h="490219">
                  <a:moveTo>
                    <a:pt x="39624" y="370839"/>
                  </a:moveTo>
                  <a:lnTo>
                    <a:pt x="0" y="370839"/>
                  </a:lnTo>
                  <a:lnTo>
                    <a:pt x="59436" y="489712"/>
                  </a:lnTo>
                  <a:lnTo>
                    <a:pt x="108966" y="390651"/>
                  </a:lnTo>
                  <a:lnTo>
                    <a:pt x="39624" y="390651"/>
                  </a:lnTo>
                  <a:lnTo>
                    <a:pt x="39624" y="370839"/>
                  </a:lnTo>
                  <a:close/>
                </a:path>
                <a:path w="2327275" h="490219">
                  <a:moveTo>
                    <a:pt x="2287524" y="225044"/>
                  </a:moveTo>
                  <a:lnTo>
                    <a:pt x="59436" y="225044"/>
                  </a:lnTo>
                  <a:lnTo>
                    <a:pt x="51732" y="226603"/>
                  </a:lnTo>
                  <a:lnTo>
                    <a:pt x="45434" y="230854"/>
                  </a:lnTo>
                  <a:lnTo>
                    <a:pt x="41183" y="237152"/>
                  </a:lnTo>
                  <a:lnTo>
                    <a:pt x="39624" y="244856"/>
                  </a:lnTo>
                  <a:lnTo>
                    <a:pt x="39624" y="390651"/>
                  </a:lnTo>
                  <a:lnTo>
                    <a:pt x="79248" y="390651"/>
                  </a:lnTo>
                  <a:lnTo>
                    <a:pt x="79248" y="264668"/>
                  </a:lnTo>
                  <a:lnTo>
                    <a:pt x="59436" y="264668"/>
                  </a:lnTo>
                  <a:lnTo>
                    <a:pt x="79248" y="244856"/>
                  </a:lnTo>
                  <a:lnTo>
                    <a:pt x="2287524" y="244856"/>
                  </a:lnTo>
                  <a:lnTo>
                    <a:pt x="2287524" y="225044"/>
                  </a:lnTo>
                  <a:close/>
                </a:path>
                <a:path w="2327275" h="490219">
                  <a:moveTo>
                    <a:pt x="118872" y="370839"/>
                  </a:moveTo>
                  <a:lnTo>
                    <a:pt x="79248" y="370839"/>
                  </a:lnTo>
                  <a:lnTo>
                    <a:pt x="79248" y="390651"/>
                  </a:lnTo>
                  <a:lnTo>
                    <a:pt x="108966" y="390651"/>
                  </a:lnTo>
                  <a:lnTo>
                    <a:pt x="118872" y="370839"/>
                  </a:lnTo>
                  <a:close/>
                </a:path>
                <a:path w="2327275" h="490219">
                  <a:moveTo>
                    <a:pt x="79248" y="244856"/>
                  </a:moveTo>
                  <a:lnTo>
                    <a:pt x="59436" y="264668"/>
                  </a:lnTo>
                  <a:lnTo>
                    <a:pt x="79248" y="264668"/>
                  </a:lnTo>
                  <a:lnTo>
                    <a:pt x="79248" y="244856"/>
                  </a:lnTo>
                  <a:close/>
                </a:path>
                <a:path w="2327275" h="490219">
                  <a:moveTo>
                    <a:pt x="2327147" y="225044"/>
                  </a:moveTo>
                  <a:lnTo>
                    <a:pt x="2307335" y="225044"/>
                  </a:lnTo>
                  <a:lnTo>
                    <a:pt x="2287524" y="244856"/>
                  </a:lnTo>
                  <a:lnTo>
                    <a:pt x="79248" y="244856"/>
                  </a:lnTo>
                  <a:lnTo>
                    <a:pt x="79248" y="264668"/>
                  </a:lnTo>
                  <a:lnTo>
                    <a:pt x="2307335" y="264668"/>
                  </a:lnTo>
                  <a:lnTo>
                    <a:pt x="2315039" y="263108"/>
                  </a:lnTo>
                  <a:lnTo>
                    <a:pt x="2321337" y="258857"/>
                  </a:lnTo>
                  <a:lnTo>
                    <a:pt x="2325588" y="252559"/>
                  </a:lnTo>
                  <a:lnTo>
                    <a:pt x="2327147" y="244856"/>
                  </a:lnTo>
                  <a:lnTo>
                    <a:pt x="2327147" y="225044"/>
                  </a:lnTo>
                  <a:close/>
                </a:path>
                <a:path w="2327275" h="490219">
                  <a:moveTo>
                    <a:pt x="2327147" y="0"/>
                  </a:moveTo>
                  <a:lnTo>
                    <a:pt x="2287524" y="0"/>
                  </a:lnTo>
                  <a:lnTo>
                    <a:pt x="2287524" y="244856"/>
                  </a:lnTo>
                  <a:lnTo>
                    <a:pt x="2307335" y="225044"/>
                  </a:lnTo>
                  <a:lnTo>
                    <a:pt x="2327147" y="225044"/>
                  </a:lnTo>
                  <a:lnTo>
                    <a:pt x="232714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291327" y="1097279"/>
              <a:ext cx="2279904" cy="112471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457443" y="1120139"/>
              <a:ext cx="2066925" cy="974725"/>
            </a:xfrm>
            <a:custGeom>
              <a:avLst/>
              <a:gdLst/>
              <a:ahLst/>
              <a:cxnLst/>
              <a:rect l="l" t="t" r="r" b="b"/>
              <a:pathLst>
                <a:path w="2066925" h="974725">
                  <a:moveTo>
                    <a:pt x="118871" y="855599"/>
                  </a:moveTo>
                  <a:lnTo>
                    <a:pt x="0" y="915035"/>
                  </a:lnTo>
                  <a:lnTo>
                    <a:pt x="118871" y="974471"/>
                  </a:lnTo>
                  <a:lnTo>
                    <a:pt x="118871" y="934847"/>
                  </a:lnTo>
                  <a:lnTo>
                    <a:pt x="99059" y="934847"/>
                  </a:lnTo>
                  <a:lnTo>
                    <a:pt x="99059" y="895223"/>
                  </a:lnTo>
                  <a:lnTo>
                    <a:pt x="118871" y="895223"/>
                  </a:lnTo>
                  <a:lnTo>
                    <a:pt x="118871" y="855599"/>
                  </a:lnTo>
                  <a:close/>
                </a:path>
                <a:path w="2066925" h="974725">
                  <a:moveTo>
                    <a:pt x="118871" y="895223"/>
                  </a:moveTo>
                  <a:lnTo>
                    <a:pt x="99059" y="895223"/>
                  </a:lnTo>
                  <a:lnTo>
                    <a:pt x="99059" y="934847"/>
                  </a:lnTo>
                  <a:lnTo>
                    <a:pt x="118871" y="934847"/>
                  </a:lnTo>
                  <a:lnTo>
                    <a:pt x="118871" y="895223"/>
                  </a:lnTo>
                  <a:close/>
                </a:path>
                <a:path w="2066925" h="974725">
                  <a:moveTo>
                    <a:pt x="2027174" y="895223"/>
                  </a:moveTo>
                  <a:lnTo>
                    <a:pt x="118871" y="895223"/>
                  </a:lnTo>
                  <a:lnTo>
                    <a:pt x="118871" y="934847"/>
                  </a:lnTo>
                  <a:lnTo>
                    <a:pt x="2046985" y="934847"/>
                  </a:lnTo>
                  <a:lnTo>
                    <a:pt x="2054689" y="933287"/>
                  </a:lnTo>
                  <a:lnTo>
                    <a:pt x="2060987" y="929036"/>
                  </a:lnTo>
                  <a:lnTo>
                    <a:pt x="2065238" y="922738"/>
                  </a:lnTo>
                  <a:lnTo>
                    <a:pt x="2066798" y="915035"/>
                  </a:lnTo>
                  <a:lnTo>
                    <a:pt x="2027174" y="915035"/>
                  </a:lnTo>
                  <a:lnTo>
                    <a:pt x="2027174" y="895223"/>
                  </a:lnTo>
                  <a:close/>
                </a:path>
                <a:path w="2066925" h="974725">
                  <a:moveTo>
                    <a:pt x="2066798" y="0"/>
                  </a:moveTo>
                  <a:lnTo>
                    <a:pt x="2027174" y="0"/>
                  </a:lnTo>
                  <a:lnTo>
                    <a:pt x="2027174" y="915035"/>
                  </a:lnTo>
                  <a:lnTo>
                    <a:pt x="2046985" y="895223"/>
                  </a:lnTo>
                  <a:lnTo>
                    <a:pt x="2066798" y="895223"/>
                  </a:lnTo>
                  <a:lnTo>
                    <a:pt x="2066798" y="0"/>
                  </a:lnTo>
                  <a:close/>
                </a:path>
                <a:path w="2066925" h="974725">
                  <a:moveTo>
                    <a:pt x="2066798" y="895223"/>
                  </a:moveTo>
                  <a:lnTo>
                    <a:pt x="2046985" y="895223"/>
                  </a:lnTo>
                  <a:lnTo>
                    <a:pt x="2027174" y="915035"/>
                  </a:lnTo>
                  <a:lnTo>
                    <a:pt x="2066798" y="915035"/>
                  </a:lnTo>
                  <a:lnTo>
                    <a:pt x="2066798" y="8952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316223" y="1088135"/>
              <a:ext cx="1258824" cy="65532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361943" y="1110995"/>
              <a:ext cx="1108075" cy="445134"/>
            </a:xfrm>
            <a:custGeom>
              <a:avLst/>
              <a:gdLst/>
              <a:ahLst/>
              <a:cxnLst/>
              <a:rect l="l" t="t" r="r" b="b"/>
              <a:pathLst>
                <a:path w="1108075" h="445134">
                  <a:moveTo>
                    <a:pt x="1028700" y="326263"/>
                  </a:moveTo>
                  <a:lnTo>
                    <a:pt x="989076" y="326263"/>
                  </a:lnTo>
                  <a:lnTo>
                    <a:pt x="1048511" y="445135"/>
                  </a:lnTo>
                  <a:lnTo>
                    <a:pt x="1098041" y="346075"/>
                  </a:lnTo>
                  <a:lnTo>
                    <a:pt x="1028700" y="346075"/>
                  </a:lnTo>
                  <a:lnTo>
                    <a:pt x="1028700" y="326263"/>
                  </a:lnTo>
                  <a:close/>
                </a:path>
                <a:path w="1108075" h="445134">
                  <a:moveTo>
                    <a:pt x="1028700" y="222503"/>
                  </a:moveTo>
                  <a:lnTo>
                    <a:pt x="1028700" y="346075"/>
                  </a:lnTo>
                  <a:lnTo>
                    <a:pt x="1068323" y="346075"/>
                  </a:lnTo>
                  <a:lnTo>
                    <a:pt x="1068323" y="242315"/>
                  </a:lnTo>
                  <a:lnTo>
                    <a:pt x="1048511" y="242315"/>
                  </a:lnTo>
                  <a:lnTo>
                    <a:pt x="1028700" y="222503"/>
                  </a:lnTo>
                  <a:close/>
                </a:path>
                <a:path w="1108075" h="445134">
                  <a:moveTo>
                    <a:pt x="1107947" y="326263"/>
                  </a:moveTo>
                  <a:lnTo>
                    <a:pt x="1068323" y="326263"/>
                  </a:lnTo>
                  <a:lnTo>
                    <a:pt x="1068323" y="346075"/>
                  </a:lnTo>
                  <a:lnTo>
                    <a:pt x="1098041" y="346075"/>
                  </a:lnTo>
                  <a:lnTo>
                    <a:pt x="1107947" y="326263"/>
                  </a:lnTo>
                  <a:close/>
                </a:path>
                <a:path w="1108075" h="445134">
                  <a:moveTo>
                    <a:pt x="39623" y="0"/>
                  </a:moveTo>
                  <a:lnTo>
                    <a:pt x="0" y="0"/>
                  </a:lnTo>
                  <a:lnTo>
                    <a:pt x="0" y="222503"/>
                  </a:lnTo>
                  <a:lnTo>
                    <a:pt x="1559" y="230207"/>
                  </a:lnTo>
                  <a:lnTo>
                    <a:pt x="5810" y="236505"/>
                  </a:lnTo>
                  <a:lnTo>
                    <a:pt x="12108" y="240756"/>
                  </a:lnTo>
                  <a:lnTo>
                    <a:pt x="19811" y="242315"/>
                  </a:lnTo>
                  <a:lnTo>
                    <a:pt x="1028700" y="242315"/>
                  </a:lnTo>
                  <a:lnTo>
                    <a:pt x="1028700" y="222503"/>
                  </a:lnTo>
                  <a:lnTo>
                    <a:pt x="39623" y="222503"/>
                  </a:lnTo>
                  <a:lnTo>
                    <a:pt x="19811" y="202691"/>
                  </a:lnTo>
                  <a:lnTo>
                    <a:pt x="39623" y="202691"/>
                  </a:lnTo>
                  <a:lnTo>
                    <a:pt x="39623" y="0"/>
                  </a:lnTo>
                  <a:close/>
                </a:path>
                <a:path w="1108075" h="445134">
                  <a:moveTo>
                    <a:pt x="1048511" y="202691"/>
                  </a:moveTo>
                  <a:lnTo>
                    <a:pt x="39623" y="202691"/>
                  </a:lnTo>
                  <a:lnTo>
                    <a:pt x="39623" y="222503"/>
                  </a:lnTo>
                  <a:lnTo>
                    <a:pt x="1028700" y="222503"/>
                  </a:lnTo>
                  <a:lnTo>
                    <a:pt x="1048511" y="242315"/>
                  </a:lnTo>
                  <a:lnTo>
                    <a:pt x="1068323" y="242315"/>
                  </a:lnTo>
                  <a:lnTo>
                    <a:pt x="1068323" y="222503"/>
                  </a:lnTo>
                  <a:lnTo>
                    <a:pt x="1066764" y="214800"/>
                  </a:lnTo>
                  <a:lnTo>
                    <a:pt x="1062513" y="208502"/>
                  </a:lnTo>
                  <a:lnTo>
                    <a:pt x="1056215" y="204251"/>
                  </a:lnTo>
                  <a:lnTo>
                    <a:pt x="1048511" y="202691"/>
                  </a:lnTo>
                  <a:close/>
                </a:path>
                <a:path w="1108075" h="445134">
                  <a:moveTo>
                    <a:pt x="39623" y="202691"/>
                  </a:moveTo>
                  <a:lnTo>
                    <a:pt x="19811" y="202691"/>
                  </a:lnTo>
                  <a:lnTo>
                    <a:pt x="39623" y="222503"/>
                  </a:lnTo>
                  <a:lnTo>
                    <a:pt x="39623" y="20269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245863" y="1088135"/>
              <a:ext cx="1298448" cy="65532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352544" y="1110995"/>
              <a:ext cx="1146175" cy="445134"/>
            </a:xfrm>
            <a:custGeom>
              <a:avLst/>
              <a:gdLst/>
              <a:ahLst/>
              <a:cxnLst/>
              <a:rect l="l" t="t" r="r" b="b"/>
              <a:pathLst>
                <a:path w="1146175" h="445134">
                  <a:moveTo>
                    <a:pt x="39623" y="326263"/>
                  </a:moveTo>
                  <a:lnTo>
                    <a:pt x="0" y="326263"/>
                  </a:lnTo>
                  <a:lnTo>
                    <a:pt x="59435" y="445135"/>
                  </a:lnTo>
                  <a:lnTo>
                    <a:pt x="108965" y="346075"/>
                  </a:lnTo>
                  <a:lnTo>
                    <a:pt x="39623" y="346075"/>
                  </a:lnTo>
                  <a:lnTo>
                    <a:pt x="39623" y="326263"/>
                  </a:lnTo>
                  <a:close/>
                </a:path>
                <a:path w="1146175" h="445134">
                  <a:moveTo>
                    <a:pt x="1106423" y="202691"/>
                  </a:moveTo>
                  <a:lnTo>
                    <a:pt x="59435" y="202691"/>
                  </a:lnTo>
                  <a:lnTo>
                    <a:pt x="51732" y="204251"/>
                  </a:lnTo>
                  <a:lnTo>
                    <a:pt x="45434" y="208502"/>
                  </a:lnTo>
                  <a:lnTo>
                    <a:pt x="41183" y="214800"/>
                  </a:lnTo>
                  <a:lnTo>
                    <a:pt x="39623" y="222503"/>
                  </a:lnTo>
                  <a:lnTo>
                    <a:pt x="39623" y="346075"/>
                  </a:lnTo>
                  <a:lnTo>
                    <a:pt x="79247" y="346075"/>
                  </a:lnTo>
                  <a:lnTo>
                    <a:pt x="79247" y="242315"/>
                  </a:lnTo>
                  <a:lnTo>
                    <a:pt x="59435" y="242315"/>
                  </a:lnTo>
                  <a:lnTo>
                    <a:pt x="79247" y="222503"/>
                  </a:lnTo>
                  <a:lnTo>
                    <a:pt x="1106423" y="222503"/>
                  </a:lnTo>
                  <a:lnTo>
                    <a:pt x="1106423" y="202691"/>
                  </a:lnTo>
                  <a:close/>
                </a:path>
                <a:path w="1146175" h="445134">
                  <a:moveTo>
                    <a:pt x="118871" y="326263"/>
                  </a:moveTo>
                  <a:lnTo>
                    <a:pt x="79247" y="326263"/>
                  </a:lnTo>
                  <a:lnTo>
                    <a:pt x="79247" y="346075"/>
                  </a:lnTo>
                  <a:lnTo>
                    <a:pt x="108965" y="346075"/>
                  </a:lnTo>
                  <a:lnTo>
                    <a:pt x="118871" y="326263"/>
                  </a:lnTo>
                  <a:close/>
                </a:path>
                <a:path w="1146175" h="445134">
                  <a:moveTo>
                    <a:pt x="79247" y="222503"/>
                  </a:moveTo>
                  <a:lnTo>
                    <a:pt x="59435" y="242315"/>
                  </a:lnTo>
                  <a:lnTo>
                    <a:pt x="79247" y="242315"/>
                  </a:lnTo>
                  <a:lnTo>
                    <a:pt x="79247" y="222503"/>
                  </a:lnTo>
                  <a:close/>
                </a:path>
                <a:path w="1146175" h="445134">
                  <a:moveTo>
                    <a:pt x="1146047" y="202691"/>
                  </a:moveTo>
                  <a:lnTo>
                    <a:pt x="1126235" y="202691"/>
                  </a:lnTo>
                  <a:lnTo>
                    <a:pt x="1106423" y="222503"/>
                  </a:lnTo>
                  <a:lnTo>
                    <a:pt x="79247" y="222503"/>
                  </a:lnTo>
                  <a:lnTo>
                    <a:pt x="79247" y="242315"/>
                  </a:lnTo>
                  <a:lnTo>
                    <a:pt x="1126235" y="242315"/>
                  </a:lnTo>
                  <a:lnTo>
                    <a:pt x="1133939" y="240756"/>
                  </a:lnTo>
                  <a:lnTo>
                    <a:pt x="1140237" y="236505"/>
                  </a:lnTo>
                  <a:lnTo>
                    <a:pt x="1144488" y="230207"/>
                  </a:lnTo>
                  <a:lnTo>
                    <a:pt x="1146047" y="222503"/>
                  </a:lnTo>
                  <a:lnTo>
                    <a:pt x="1146047" y="202691"/>
                  </a:lnTo>
                  <a:close/>
                </a:path>
                <a:path w="1146175" h="445134">
                  <a:moveTo>
                    <a:pt x="1146047" y="0"/>
                  </a:moveTo>
                  <a:lnTo>
                    <a:pt x="1106423" y="0"/>
                  </a:lnTo>
                  <a:lnTo>
                    <a:pt x="1106423" y="222503"/>
                  </a:lnTo>
                  <a:lnTo>
                    <a:pt x="1126235" y="202691"/>
                  </a:lnTo>
                  <a:lnTo>
                    <a:pt x="1146047" y="202691"/>
                  </a:lnTo>
                  <a:lnTo>
                    <a:pt x="114604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24" name="object 24"/>
          <p:cNvGraphicFramePr>
            <a:graphicFrameLocks noGrp="1"/>
          </p:cNvGraphicFramePr>
          <p:nvPr/>
        </p:nvGraphicFramePr>
        <p:xfrm>
          <a:off x="1005738" y="2997453"/>
          <a:ext cx="2298700" cy="125729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987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5145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PROVINSI</a:t>
                      </a:r>
                      <a:r>
                        <a:rPr sz="1200" b="1" spc="-2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SURPLUS</a:t>
                      </a:r>
                      <a:endParaRPr sz="1200">
                        <a:latin typeface="Carlito"/>
                        <a:cs typeface="Carlito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8063A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200" spc="-20" dirty="0">
                          <a:latin typeface="Carlito"/>
                          <a:cs typeface="Carlito"/>
                        </a:rPr>
                        <a:t>KOMODITAS</a:t>
                      </a:r>
                      <a:endParaRPr sz="1200">
                        <a:latin typeface="Carlito"/>
                        <a:cs typeface="Carlito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7D2D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51459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200" spc="-5" dirty="0">
                          <a:latin typeface="Carlito"/>
                          <a:cs typeface="Carlito"/>
                        </a:rPr>
                        <a:t>PEDAGANG</a:t>
                      </a:r>
                      <a:r>
                        <a:rPr sz="1200" spc="2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200" spc="-10" dirty="0">
                          <a:latin typeface="Carlito"/>
                          <a:cs typeface="Carlito"/>
                        </a:rPr>
                        <a:t>PENJUAL</a:t>
                      </a:r>
                      <a:endParaRPr sz="1200">
                        <a:latin typeface="Carlito"/>
                        <a:cs typeface="Carlito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AE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51459"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200" spc="-15" dirty="0">
                          <a:latin typeface="Carlito"/>
                          <a:cs typeface="Carlito"/>
                        </a:rPr>
                        <a:t>VOLUME</a:t>
                      </a:r>
                      <a:endParaRPr sz="1200">
                        <a:latin typeface="Carlito"/>
                        <a:cs typeface="Carlito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7D2D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200" dirty="0">
                          <a:latin typeface="Carlito"/>
                          <a:cs typeface="Carlito"/>
                        </a:rPr>
                        <a:t>HARGA</a:t>
                      </a:r>
                      <a:endParaRPr sz="1200">
                        <a:latin typeface="Carlito"/>
                        <a:cs typeface="Carlito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25" name="object 25"/>
          <p:cNvGrpSpPr/>
          <p:nvPr/>
        </p:nvGrpSpPr>
        <p:grpSpPr>
          <a:xfrm>
            <a:off x="1133855" y="1088135"/>
            <a:ext cx="7077709" cy="2167255"/>
            <a:chOff x="1133855" y="1088135"/>
            <a:chExt cx="7077709" cy="2167255"/>
          </a:xfrm>
        </p:grpSpPr>
        <p:sp>
          <p:nvSpPr>
            <p:cNvPr id="26" name="object 26"/>
            <p:cNvSpPr/>
            <p:nvPr/>
          </p:nvSpPr>
          <p:spPr>
            <a:xfrm>
              <a:off x="1133855" y="1088135"/>
              <a:ext cx="2395727" cy="1136904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179575" y="1110995"/>
              <a:ext cx="2185035" cy="984885"/>
            </a:xfrm>
            <a:custGeom>
              <a:avLst/>
              <a:gdLst/>
              <a:ahLst/>
              <a:cxnLst/>
              <a:rect l="l" t="t" r="r" b="b"/>
              <a:pathLst>
                <a:path w="2185035" h="984885">
                  <a:moveTo>
                    <a:pt x="2065655" y="866013"/>
                  </a:moveTo>
                  <a:lnTo>
                    <a:pt x="2065655" y="984884"/>
                  </a:lnTo>
                  <a:lnTo>
                    <a:pt x="2144903" y="945260"/>
                  </a:lnTo>
                  <a:lnTo>
                    <a:pt x="2085466" y="945260"/>
                  </a:lnTo>
                  <a:lnTo>
                    <a:pt x="2085466" y="905636"/>
                  </a:lnTo>
                  <a:lnTo>
                    <a:pt x="2144903" y="905636"/>
                  </a:lnTo>
                  <a:lnTo>
                    <a:pt x="2065655" y="866013"/>
                  </a:lnTo>
                  <a:close/>
                </a:path>
                <a:path w="2185035" h="984885">
                  <a:moveTo>
                    <a:pt x="39624" y="0"/>
                  </a:moveTo>
                  <a:lnTo>
                    <a:pt x="0" y="0"/>
                  </a:lnTo>
                  <a:lnTo>
                    <a:pt x="0" y="925448"/>
                  </a:lnTo>
                  <a:lnTo>
                    <a:pt x="1556" y="933152"/>
                  </a:lnTo>
                  <a:lnTo>
                    <a:pt x="5800" y="939450"/>
                  </a:lnTo>
                  <a:lnTo>
                    <a:pt x="12097" y="943701"/>
                  </a:lnTo>
                  <a:lnTo>
                    <a:pt x="19812" y="945260"/>
                  </a:lnTo>
                  <a:lnTo>
                    <a:pt x="2065655" y="945260"/>
                  </a:lnTo>
                  <a:lnTo>
                    <a:pt x="2065655" y="925448"/>
                  </a:lnTo>
                  <a:lnTo>
                    <a:pt x="39624" y="925448"/>
                  </a:lnTo>
                  <a:lnTo>
                    <a:pt x="19812" y="905636"/>
                  </a:lnTo>
                  <a:lnTo>
                    <a:pt x="39624" y="905636"/>
                  </a:lnTo>
                  <a:lnTo>
                    <a:pt x="39624" y="0"/>
                  </a:lnTo>
                  <a:close/>
                </a:path>
                <a:path w="2185035" h="984885">
                  <a:moveTo>
                    <a:pt x="2144903" y="905636"/>
                  </a:moveTo>
                  <a:lnTo>
                    <a:pt x="2085466" y="905636"/>
                  </a:lnTo>
                  <a:lnTo>
                    <a:pt x="2085466" y="945260"/>
                  </a:lnTo>
                  <a:lnTo>
                    <a:pt x="2144903" y="945260"/>
                  </a:lnTo>
                  <a:lnTo>
                    <a:pt x="2184527" y="925448"/>
                  </a:lnTo>
                  <a:lnTo>
                    <a:pt x="2144903" y="905636"/>
                  </a:lnTo>
                  <a:close/>
                </a:path>
                <a:path w="2185035" h="984885">
                  <a:moveTo>
                    <a:pt x="39624" y="905636"/>
                  </a:moveTo>
                  <a:lnTo>
                    <a:pt x="19812" y="905636"/>
                  </a:lnTo>
                  <a:lnTo>
                    <a:pt x="39624" y="925448"/>
                  </a:lnTo>
                  <a:lnTo>
                    <a:pt x="39624" y="905636"/>
                  </a:lnTo>
                  <a:close/>
                </a:path>
                <a:path w="2185035" h="984885">
                  <a:moveTo>
                    <a:pt x="2065655" y="905636"/>
                  </a:moveTo>
                  <a:lnTo>
                    <a:pt x="39624" y="905636"/>
                  </a:lnTo>
                  <a:lnTo>
                    <a:pt x="39624" y="925448"/>
                  </a:lnTo>
                  <a:lnTo>
                    <a:pt x="2065655" y="925448"/>
                  </a:lnTo>
                  <a:lnTo>
                    <a:pt x="2065655" y="90563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913120" y="3003803"/>
              <a:ext cx="2298700" cy="251460"/>
            </a:xfrm>
            <a:custGeom>
              <a:avLst/>
              <a:gdLst/>
              <a:ahLst/>
              <a:cxnLst/>
              <a:rect l="l" t="t" r="r" b="b"/>
              <a:pathLst>
                <a:path w="2298700" h="251460">
                  <a:moveTo>
                    <a:pt x="2298446" y="0"/>
                  </a:moveTo>
                  <a:lnTo>
                    <a:pt x="0" y="0"/>
                  </a:lnTo>
                  <a:lnTo>
                    <a:pt x="0" y="251460"/>
                  </a:lnTo>
                  <a:lnTo>
                    <a:pt x="2298446" y="251460"/>
                  </a:lnTo>
                  <a:lnTo>
                    <a:pt x="2298446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5913120" y="3506723"/>
            <a:ext cx="2298700" cy="754380"/>
            <a:chOff x="5913120" y="3506723"/>
            <a:chExt cx="2298700" cy="754380"/>
          </a:xfrm>
        </p:grpSpPr>
        <p:sp>
          <p:nvSpPr>
            <p:cNvPr id="30" name="object 30"/>
            <p:cNvSpPr/>
            <p:nvPr/>
          </p:nvSpPr>
          <p:spPr>
            <a:xfrm>
              <a:off x="5913120" y="3506723"/>
              <a:ext cx="2298700" cy="251460"/>
            </a:xfrm>
            <a:custGeom>
              <a:avLst/>
              <a:gdLst/>
              <a:ahLst/>
              <a:cxnLst/>
              <a:rect l="l" t="t" r="r" b="b"/>
              <a:pathLst>
                <a:path w="2298700" h="251460">
                  <a:moveTo>
                    <a:pt x="2298446" y="0"/>
                  </a:moveTo>
                  <a:lnTo>
                    <a:pt x="0" y="0"/>
                  </a:lnTo>
                  <a:lnTo>
                    <a:pt x="0" y="251459"/>
                  </a:lnTo>
                  <a:lnTo>
                    <a:pt x="2298446" y="251459"/>
                  </a:lnTo>
                  <a:lnTo>
                    <a:pt x="2298446" y="0"/>
                  </a:lnTo>
                  <a:close/>
                </a:path>
              </a:pathLst>
            </a:custGeom>
            <a:solidFill>
              <a:srgbClr val="E9EC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913120" y="3758183"/>
              <a:ext cx="2298700" cy="251460"/>
            </a:xfrm>
            <a:custGeom>
              <a:avLst/>
              <a:gdLst/>
              <a:ahLst/>
              <a:cxnLst/>
              <a:rect l="l" t="t" r="r" b="b"/>
              <a:pathLst>
                <a:path w="2298700" h="251460">
                  <a:moveTo>
                    <a:pt x="2298446" y="0"/>
                  </a:moveTo>
                  <a:lnTo>
                    <a:pt x="0" y="0"/>
                  </a:lnTo>
                  <a:lnTo>
                    <a:pt x="0" y="251459"/>
                  </a:lnTo>
                  <a:lnTo>
                    <a:pt x="2298446" y="251459"/>
                  </a:lnTo>
                  <a:lnTo>
                    <a:pt x="2298446" y="0"/>
                  </a:lnTo>
                  <a:close/>
                </a:path>
              </a:pathLst>
            </a:custGeom>
            <a:solidFill>
              <a:srgbClr val="D0D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913120" y="4009643"/>
              <a:ext cx="2298700" cy="251460"/>
            </a:xfrm>
            <a:custGeom>
              <a:avLst/>
              <a:gdLst/>
              <a:ahLst/>
              <a:cxnLst/>
              <a:rect l="l" t="t" r="r" b="b"/>
              <a:pathLst>
                <a:path w="2298700" h="251460">
                  <a:moveTo>
                    <a:pt x="2298446" y="0"/>
                  </a:moveTo>
                  <a:lnTo>
                    <a:pt x="0" y="0"/>
                  </a:lnTo>
                  <a:lnTo>
                    <a:pt x="0" y="251459"/>
                  </a:lnTo>
                  <a:lnTo>
                    <a:pt x="2298446" y="251459"/>
                  </a:lnTo>
                  <a:lnTo>
                    <a:pt x="2298446" y="0"/>
                  </a:lnTo>
                  <a:close/>
                </a:path>
              </a:pathLst>
            </a:custGeom>
            <a:solidFill>
              <a:srgbClr val="E9EC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33" name="object 33"/>
          <p:cNvGraphicFramePr>
            <a:graphicFrameLocks noGrp="1"/>
          </p:cNvGraphicFramePr>
          <p:nvPr/>
        </p:nvGraphicFramePr>
        <p:xfrm>
          <a:off x="5906770" y="2997453"/>
          <a:ext cx="2298700" cy="125729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987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51459"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PROVINSI</a:t>
                      </a:r>
                      <a:r>
                        <a:rPr sz="1200" b="1" spc="-1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MINUS</a:t>
                      </a:r>
                      <a:endParaRPr sz="1200">
                        <a:latin typeface="Carlito"/>
                        <a:cs typeface="Carlito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200" spc="-20" dirty="0">
                          <a:latin typeface="Carlito"/>
                          <a:cs typeface="Carlito"/>
                        </a:rPr>
                        <a:t>KOMODITAS</a:t>
                      </a:r>
                      <a:endParaRPr sz="1200">
                        <a:latin typeface="Carlito"/>
                        <a:cs typeface="Carlito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5145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200" spc="-5" dirty="0">
                          <a:latin typeface="Carlito"/>
                          <a:cs typeface="Carlito"/>
                        </a:rPr>
                        <a:t>PEDAGANG</a:t>
                      </a:r>
                      <a:r>
                        <a:rPr sz="1200" spc="1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200" spc="-10" dirty="0">
                          <a:latin typeface="Carlito"/>
                          <a:cs typeface="Carlito"/>
                        </a:rPr>
                        <a:t>PEMBELI</a:t>
                      </a:r>
                      <a:endParaRPr sz="1200">
                        <a:latin typeface="Carlito"/>
                        <a:cs typeface="Carlito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5145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200" spc="-10" dirty="0">
                          <a:latin typeface="Carlito"/>
                          <a:cs typeface="Carlito"/>
                        </a:rPr>
                        <a:t>VOLUME</a:t>
                      </a:r>
                      <a:endParaRPr sz="1200">
                        <a:latin typeface="Carlito"/>
                        <a:cs typeface="Carlito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200" spc="-5" dirty="0">
                          <a:latin typeface="Carlito"/>
                          <a:cs typeface="Carlito"/>
                        </a:rPr>
                        <a:t>HARGA</a:t>
                      </a:r>
                      <a:endParaRPr sz="1200">
                        <a:latin typeface="Carlito"/>
                        <a:cs typeface="Carlito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34" name="object 34"/>
          <p:cNvGrpSpPr/>
          <p:nvPr/>
        </p:nvGrpSpPr>
        <p:grpSpPr>
          <a:xfrm>
            <a:off x="3264408" y="3413125"/>
            <a:ext cx="2816860" cy="329565"/>
            <a:chOff x="3264408" y="3493008"/>
            <a:chExt cx="2816860" cy="329565"/>
          </a:xfrm>
        </p:grpSpPr>
        <p:sp>
          <p:nvSpPr>
            <p:cNvPr id="35" name="object 35"/>
            <p:cNvSpPr/>
            <p:nvPr/>
          </p:nvSpPr>
          <p:spPr>
            <a:xfrm>
              <a:off x="3264408" y="3493008"/>
              <a:ext cx="2816352" cy="329183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311652" y="3575304"/>
              <a:ext cx="2602865" cy="119380"/>
            </a:xfrm>
            <a:custGeom>
              <a:avLst/>
              <a:gdLst/>
              <a:ahLst/>
              <a:cxnLst/>
              <a:rect l="l" t="t" r="r" b="b"/>
              <a:pathLst>
                <a:path w="2602865" h="119379">
                  <a:moveTo>
                    <a:pt x="158496" y="39624"/>
                  </a:moveTo>
                  <a:lnTo>
                    <a:pt x="0" y="39624"/>
                  </a:lnTo>
                  <a:lnTo>
                    <a:pt x="0" y="79248"/>
                  </a:lnTo>
                  <a:lnTo>
                    <a:pt x="158496" y="79248"/>
                  </a:lnTo>
                  <a:lnTo>
                    <a:pt x="158496" y="39624"/>
                  </a:lnTo>
                  <a:close/>
                </a:path>
                <a:path w="2602865" h="119379">
                  <a:moveTo>
                    <a:pt x="316992" y="39624"/>
                  </a:moveTo>
                  <a:lnTo>
                    <a:pt x="277368" y="39624"/>
                  </a:lnTo>
                  <a:lnTo>
                    <a:pt x="277368" y="79248"/>
                  </a:lnTo>
                  <a:lnTo>
                    <a:pt x="316992" y="79248"/>
                  </a:lnTo>
                  <a:lnTo>
                    <a:pt x="316992" y="39624"/>
                  </a:lnTo>
                  <a:close/>
                </a:path>
                <a:path w="2602865" h="119379">
                  <a:moveTo>
                    <a:pt x="594360" y="39624"/>
                  </a:moveTo>
                  <a:lnTo>
                    <a:pt x="435863" y="39624"/>
                  </a:lnTo>
                  <a:lnTo>
                    <a:pt x="435863" y="79248"/>
                  </a:lnTo>
                  <a:lnTo>
                    <a:pt x="594360" y="79248"/>
                  </a:lnTo>
                  <a:lnTo>
                    <a:pt x="594360" y="39624"/>
                  </a:lnTo>
                  <a:close/>
                </a:path>
                <a:path w="2602865" h="119379">
                  <a:moveTo>
                    <a:pt x="752856" y="39624"/>
                  </a:moveTo>
                  <a:lnTo>
                    <a:pt x="713232" y="39624"/>
                  </a:lnTo>
                  <a:lnTo>
                    <a:pt x="713232" y="79248"/>
                  </a:lnTo>
                  <a:lnTo>
                    <a:pt x="752856" y="79248"/>
                  </a:lnTo>
                  <a:lnTo>
                    <a:pt x="752856" y="39624"/>
                  </a:lnTo>
                  <a:close/>
                </a:path>
                <a:path w="2602865" h="119379">
                  <a:moveTo>
                    <a:pt x="1030224" y="39624"/>
                  </a:moveTo>
                  <a:lnTo>
                    <a:pt x="871727" y="39624"/>
                  </a:lnTo>
                  <a:lnTo>
                    <a:pt x="871727" y="79248"/>
                  </a:lnTo>
                  <a:lnTo>
                    <a:pt x="1030224" y="79248"/>
                  </a:lnTo>
                  <a:lnTo>
                    <a:pt x="1030224" y="39624"/>
                  </a:lnTo>
                  <a:close/>
                </a:path>
                <a:path w="2602865" h="119379">
                  <a:moveTo>
                    <a:pt x="1188720" y="39624"/>
                  </a:moveTo>
                  <a:lnTo>
                    <a:pt x="1149096" y="39624"/>
                  </a:lnTo>
                  <a:lnTo>
                    <a:pt x="1149096" y="79248"/>
                  </a:lnTo>
                  <a:lnTo>
                    <a:pt x="1188720" y="79248"/>
                  </a:lnTo>
                  <a:lnTo>
                    <a:pt x="1188720" y="39624"/>
                  </a:lnTo>
                  <a:close/>
                </a:path>
                <a:path w="2602865" h="119379">
                  <a:moveTo>
                    <a:pt x="1466088" y="39624"/>
                  </a:moveTo>
                  <a:lnTo>
                    <a:pt x="1307592" y="39624"/>
                  </a:lnTo>
                  <a:lnTo>
                    <a:pt x="1307592" y="79248"/>
                  </a:lnTo>
                  <a:lnTo>
                    <a:pt x="1466088" y="79248"/>
                  </a:lnTo>
                  <a:lnTo>
                    <a:pt x="1466088" y="39624"/>
                  </a:lnTo>
                  <a:close/>
                </a:path>
                <a:path w="2602865" h="119379">
                  <a:moveTo>
                    <a:pt x="1624584" y="39624"/>
                  </a:moveTo>
                  <a:lnTo>
                    <a:pt x="1584960" y="39624"/>
                  </a:lnTo>
                  <a:lnTo>
                    <a:pt x="1584960" y="79248"/>
                  </a:lnTo>
                  <a:lnTo>
                    <a:pt x="1624584" y="79248"/>
                  </a:lnTo>
                  <a:lnTo>
                    <a:pt x="1624584" y="39624"/>
                  </a:lnTo>
                  <a:close/>
                </a:path>
                <a:path w="2602865" h="119379">
                  <a:moveTo>
                    <a:pt x="1901952" y="39624"/>
                  </a:moveTo>
                  <a:lnTo>
                    <a:pt x="1743456" y="39624"/>
                  </a:lnTo>
                  <a:lnTo>
                    <a:pt x="1743456" y="79248"/>
                  </a:lnTo>
                  <a:lnTo>
                    <a:pt x="1901952" y="79248"/>
                  </a:lnTo>
                  <a:lnTo>
                    <a:pt x="1901952" y="39624"/>
                  </a:lnTo>
                  <a:close/>
                </a:path>
                <a:path w="2602865" h="119379">
                  <a:moveTo>
                    <a:pt x="2060448" y="39624"/>
                  </a:moveTo>
                  <a:lnTo>
                    <a:pt x="2020824" y="39624"/>
                  </a:lnTo>
                  <a:lnTo>
                    <a:pt x="2020824" y="79248"/>
                  </a:lnTo>
                  <a:lnTo>
                    <a:pt x="2060448" y="79248"/>
                  </a:lnTo>
                  <a:lnTo>
                    <a:pt x="2060448" y="39624"/>
                  </a:lnTo>
                  <a:close/>
                </a:path>
                <a:path w="2602865" h="119379">
                  <a:moveTo>
                    <a:pt x="2337816" y="39624"/>
                  </a:moveTo>
                  <a:lnTo>
                    <a:pt x="2179320" y="39624"/>
                  </a:lnTo>
                  <a:lnTo>
                    <a:pt x="2179320" y="79248"/>
                  </a:lnTo>
                  <a:lnTo>
                    <a:pt x="2337816" y="79248"/>
                  </a:lnTo>
                  <a:lnTo>
                    <a:pt x="2337816" y="39624"/>
                  </a:lnTo>
                  <a:close/>
                </a:path>
                <a:path w="2602865" h="119379">
                  <a:moveTo>
                    <a:pt x="2483739" y="0"/>
                  </a:moveTo>
                  <a:lnTo>
                    <a:pt x="2483739" y="118872"/>
                  </a:lnTo>
                  <a:lnTo>
                    <a:pt x="2562987" y="79248"/>
                  </a:lnTo>
                  <a:lnTo>
                    <a:pt x="2496312" y="79248"/>
                  </a:lnTo>
                  <a:lnTo>
                    <a:pt x="2496312" y="39624"/>
                  </a:lnTo>
                  <a:lnTo>
                    <a:pt x="2562987" y="39624"/>
                  </a:lnTo>
                  <a:lnTo>
                    <a:pt x="2483739" y="0"/>
                  </a:lnTo>
                  <a:close/>
                </a:path>
                <a:path w="2602865" h="119379">
                  <a:moveTo>
                    <a:pt x="2483739" y="39624"/>
                  </a:moveTo>
                  <a:lnTo>
                    <a:pt x="2456688" y="39624"/>
                  </a:lnTo>
                  <a:lnTo>
                    <a:pt x="2456688" y="79248"/>
                  </a:lnTo>
                  <a:lnTo>
                    <a:pt x="2483739" y="79248"/>
                  </a:lnTo>
                  <a:lnTo>
                    <a:pt x="2483739" y="39624"/>
                  </a:lnTo>
                  <a:close/>
                </a:path>
                <a:path w="2602865" h="119379">
                  <a:moveTo>
                    <a:pt x="2562987" y="39624"/>
                  </a:moveTo>
                  <a:lnTo>
                    <a:pt x="2496312" y="39624"/>
                  </a:lnTo>
                  <a:lnTo>
                    <a:pt x="2496312" y="79248"/>
                  </a:lnTo>
                  <a:lnTo>
                    <a:pt x="2562987" y="79248"/>
                  </a:lnTo>
                  <a:lnTo>
                    <a:pt x="2602611" y="59436"/>
                  </a:lnTo>
                  <a:lnTo>
                    <a:pt x="2562987" y="396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57911" y="2133600"/>
            <a:ext cx="7171943" cy="1060703"/>
            <a:chOff x="57911" y="2133600"/>
            <a:chExt cx="7171943" cy="1060703"/>
          </a:xfrm>
        </p:grpSpPr>
        <p:sp>
          <p:nvSpPr>
            <p:cNvPr id="38" name="object 38"/>
            <p:cNvSpPr/>
            <p:nvPr/>
          </p:nvSpPr>
          <p:spPr>
            <a:xfrm>
              <a:off x="4346447" y="2493263"/>
              <a:ext cx="2883407" cy="701040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392167" y="2516124"/>
              <a:ext cx="2732405" cy="490220"/>
            </a:xfrm>
            <a:custGeom>
              <a:avLst/>
              <a:gdLst/>
              <a:ahLst/>
              <a:cxnLst/>
              <a:rect l="l" t="t" r="r" b="b"/>
              <a:pathLst>
                <a:path w="2732404" h="490219">
                  <a:moveTo>
                    <a:pt x="2653157" y="370839"/>
                  </a:moveTo>
                  <a:lnTo>
                    <a:pt x="2613533" y="370839"/>
                  </a:lnTo>
                  <a:lnTo>
                    <a:pt x="2672968" y="489712"/>
                  </a:lnTo>
                  <a:lnTo>
                    <a:pt x="2722499" y="390651"/>
                  </a:lnTo>
                  <a:lnTo>
                    <a:pt x="2653157" y="390651"/>
                  </a:lnTo>
                  <a:lnTo>
                    <a:pt x="2653157" y="370839"/>
                  </a:lnTo>
                  <a:close/>
                </a:path>
                <a:path w="2732404" h="490219">
                  <a:moveTo>
                    <a:pt x="2653157" y="244856"/>
                  </a:moveTo>
                  <a:lnTo>
                    <a:pt x="2653157" y="390651"/>
                  </a:lnTo>
                  <a:lnTo>
                    <a:pt x="2692781" y="390651"/>
                  </a:lnTo>
                  <a:lnTo>
                    <a:pt x="2692781" y="264668"/>
                  </a:lnTo>
                  <a:lnTo>
                    <a:pt x="2672968" y="264668"/>
                  </a:lnTo>
                  <a:lnTo>
                    <a:pt x="2653157" y="244856"/>
                  </a:lnTo>
                  <a:close/>
                </a:path>
                <a:path w="2732404" h="490219">
                  <a:moveTo>
                    <a:pt x="2732405" y="370839"/>
                  </a:moveTo>
                  <a:lnTo>
                    <a:pt x="2692781" y="370839"/>
                  </a:lnTo>
                  <a:lnTo>
                    <a:pt x="2692781" y="390651"/>
                  </a:lnTo>
                  <a:lnTo>
                    <a:pt x="2722499" y="390651"/>
                  </a:lnTo>
                  <a:lnTo>
                    <a:pt x="2732405" y="370839"/>
                  </a:lnTo>
                  <a:close/>
                </a:path>
                <a:path w="2732404" h="490219">
                  <a:moveTo>
                    <a:pt x="39624" y="0"/>
                  </a:moveTo>
                  <a:lnTo>
                    <a:pt x="0" y="0"/>
                  </a:lnTo>
                  <a:lnTo>
                    <a:pt x="0" y="244856"/>
                  </a:lnTo>
                  <a:lnTo>
                    <a:pt x="1559" y="252559"/>
                  </a:lnTo>
                  <a:lnTo>
                    <a:pt x="5810" y="258857"/>
                  </a:lnTo>
                  <a:lnTo>
                    <a:pt x="12108" y="263108"/>
                  </a:lnTo>
                  <a:lnTo>
                    <a:pt x="19812" y="264668"/>
                  </a:lnTo>
                  <a:lnTo>
                    <a:pt x="2653157" y="264668"/>
                  </a:lnTo>
                  <a:lnTo>
                    <a:pt x="2653157" y="244856"/>
                  </a:lnTo>
                  <a:lnTo>
                    <a:pt x="39624" y="244856"/>
                  </a:lnTo>
                  <a:lnTo>
                    <a:pt x="19812" y="225044"/>
                  </a:lnTo>
                  <a:lnTo>
                    <a:pt x="39624" y="225044"/>
                  </a:lnTo>
                  <a:lnTo>
                    <a:pt x="39624" y="0"/>
                  </a:lnTo>
                  <a:close/>
                </a:path>
                <a:path w="2732404" h="490219">
                  <a:moveTo>
                    <a:pt x="2672968" y="225044"/>
                  </a:moveTo>
                  <a:lnTo>
                    <a:pt x="39624" y="225044"/>
                  </a:lnTo>
                  <a:lnTo>
                    <a:pt x="39624" y="244856"/>
                  </a:lnTo>
                  <a:lnTo>
                    <a:pt x="2653157" y="244856"/>
                  </a:lnTo>
                  <a:lnTo>
                    <a:pt x="2672968" y="264668"/>
                  </a:lnTo>
                  <a:lnTo>
                    <a:pt x="2692781" y="264668"/>
                  </a:lnTo>
                  <a:lnTo>
                    <a:pt x="2692781" y="244856"/>
                  </a:lnTo>
                  <a:lnTo>
                    <a:pt x="2691221" y="237152"/>
                  </a:lnTo>
                  <a:lnTo>
                    <a:pt x="2686970" y="230854"/>
                  </a:lnTo>
                  <a:lnTo>
                    <a:pt x="2680672" y="226603"/>
                  </a:lnTo>
                  <a:lnTo>
                    <a:pt x="2672968" y="225044"/>
                  </a:lnTo>
                  <a:close/>
                </a:path>
                <a:path w="2732404" h="490219">
                  <a:moveTo>
                    <a:pt x="39624" y="225044"/>
                  </a:moveTo>
                  <a:lnTo>
                    <a:pt x="19812" y="225044"/>
                  </a:lnTo>
                  <a:lnTo>
                    <a:pt x="39624" y="244856"/>
                  </a:lnTo>
                  <a:lnTo>
                    <a:pt x="39624" y="2250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64007" y="2170176"/>
              <a:ext cx="1319784" cy="826008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7911" y="2133600"/>
              <a:ext cx="1362456" cy="954024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88390" y="2183866"/>
              <a:ext cx="1598664" cy="695325"/>
            </a:xfrm>
            <a:custGeom>
              <a:avLst/>
              <a:gdLst/>
              <a:ahLst/>
              <a:cxnLst/>
              <a:rect l="l" t="t" r="r" b="b"/>
              <a:pathLst>
                <a:path w="1188720" h="695325">
                  <a:moveTo>
                    <a:pt x="1188720" y="0"/>
                  </a:moveTo>
                  <a:lnTo>
                    <a:pt x="0" y="0"/>
                  </a:lnTo>
                  <a:lnTo>
                    <a:pt x="0" y="694944"/>
                  </a:lnTo>
                  <a:lnTo>
                    <a:pt x="1188720" y="694944"/>
                  </a:lnTo>
                  <a:lnTo>
                    <a:pt x="11887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29538" y="2214372"/>
              <a:ext cx="1563639" cy="695325"/>
            </a:xfrm>
            <a:custGeom>
              <a:avLst/>
              <a:gdLst/>
              <a:ahLst/>
              <a:cxnLst/>
              <a:rect l="l" t="t" r="r" b="b"/>
              <a:pathLst>
                <a:path w="1188720" h="695325">
                  <a:moveTo>
                    <a:pt x="0" y="694944"/>
                  </a:moveTo>
                  <a:lnTo>
                    <a:pt x="1188720" y="694944"/>
                  </a:lnTo>
                  <a:lnTo>
                    <a:pt x="1188720" y="0"/>
                  </a:lnTo>
                  <a:lnTo>
                    <a:pt x="0" y="0"/>
                  </a:lnTo>
                  <a:lnTo>
                    <a:pt x="0" y="694944"/>
                  </a:lnTo>
                  <a:close/>
                </a:path>
              </a:pathLst>
            </a:custGeom>
            <a:ln w="396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3668648" y="3314827"/>
            <a:ext cx="184785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dirty="0">
                <a:latin typeface="Carlito"/>
                <a:cs typeface="Carlito"/>
              </a:rPr>
              <a:t>INTERVENSI</a:t>
            </a:r>
            <a:r>
              <a:rPr sz="1500" spc="-125" dirty="0">
                <a:latin typeface="Carlito"/>
                <a:cs typeface="Carlito"/>
              </a:rPr>
              <a:t> </a:t>
            </a:r>
            <a:r>
              <a:rPr sz="1500" dirty="0">
                <a:latin typeface="Carlito"/>
                <a:cs typeface="Carlito"/>
              </a:rPr>
              <a:t>DISTRIBUSI</a:t>
            </a:r>
          </a:p>
        </p:txBody>
      </p:sp>
      <p:grpSp>
        <p:nvGrpSpPr>
          <p:cNvPr id="45" name="object 45"/>
          <p:cNvGrpSpPr/>
          <p:nvPr/>
        </p:nvGrpSpPr>
        <p:grpSpPr>
          <a:xfrm>
            <a:off x="2002535" y="4114800"/>
            <a:ext cx="5233670" cy="460375"/>
            <a:chOff x="2002535" y="4114800"/>
            <a:chExt cx="5233670" cy="460375"/>
          </a:xfrm>
        </p:grpSpPr>
        <p:sp>
          <p:nvSpPr>
            <p:cNvPr id="46" name="object 46"/>
            <p:cNvSpPr/>
            <p:nvPr/>
          </p:nvSpPr>
          <p:spPr>
            <a:xfrm>
              <a:off x="2002535" y="4114800"/>
              <a:ext cx="5233416" cy="460248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109215" y="4256531"/>
              <a:ext cx="5020310" cy="248920"/>
            </a:xfrm>
            <a:custGeom>
              <a:avLst/>
              <a:gdLst/>
              <a:ahLst/>
              <a:cxnLst/>
              <a:rect l="l" t="t" r="r" b="b"/>
              <a:pathLst>
                <a:path w="5020309" h="248920">
                  <a:moveTo>
                    <a:pt x="79247" y="99059"/>
                  </a:moveTo>
                  <a:lnTo>
                    <a:pt x="39623" y="99059"/>
                  </a:lnTo>
                  <a:lnTo>
                    <a:pt x="39623" y="228599"/>
                  </a:lnTo>
                  <a:lnTo>
                    <a:pt x="41183" y="236308"/>
                  </a:lnTo>
                  <a:lnTo>
                    <a:pt x="45434" y="242606"/>
                  </a:lnTo>
                  <a:lnTo>
                    <a:pt x="51732" y="246854"/>
                  </a:lnTo>
                  <a:lnTo>
                    <a:pt x="59435" y="248411"/>
                  </a:lnTo>
                  <a:lnTo>
                    <a:pt x="4960492" y="248411"/>
                  </a:lnTo>
                  <a:lnTo>
                    <a:pt x="4968196" y="246854"/>
                  </a:lnTo>
                  <a:lnTo>
                    <a:pt x="4974494" y="242606"/>
                  </a:lnTo>
                  <a:lnTo>
                    <a:pt x="4978745" y="236308"/>
                  </a:lnTo>
                  <a:lnTo>
                    <a:pt x="4980305" y="228599"/>
                  </a:lnTo>
                  <a:lnTo>
                    <a:pt x="79247" y="228599"/>
                  </a:lnTo>
                  <a:lnTo>
                    <a:pt x="59435" y="208787"/>
                  </a:lnTo>
                  <a:lnTo>
                    <a:pt x="79247" y="208787"/>
                  </a:lnTo>
                  <a:lnTo>
                    <a:pt x="79247" y="99059"/>
                  </a:lnTo>
                  <a:close/>
                </a:path>
                <a:path w="5020309" h="248920">
                  <a:moveTo>
                    <a:pt x="79247" y="208787"/>
                  </a:moveTo>
                  <a:lnTo>
                    <a:pt x="59435" y="208787"/>
                  </a:lnTo>
                  <a:lnTo>
                    <a:pt x="79247" y="228599"/>
                  </a:lnTo>
                  <a:lnTo>
                    <a:pt x="79247" y="208787"/>
                  </a:lnTo>
                  <a:close/>
                </a:path>
                <a:path w="5020309" h="248920">
                  <a:moveTo>
                    <a:pt x="4940681" y="208787"/>
                  </a:moveTo>
                  <a:lnTo>
                    <a:pt x="79247" y="208787"/>
                  </a:lnTo>
                  <a:lnTo>
                    <a:pt x="79247" y="228599"/>
                  </a:lnTo>
                  <a:lnTo>
                    <a:pt x="4940681" y="228599"/>
                  </a:lnTo>
                  <a:lnTo>
                    <a:pt x="4940681" y="208787"/>
                  </a:lnTo>
                  <a:close/>
                </a:path>
                <a:path w="5020309" h="248920">
                  <a:moveTo>
                    <a:pt x="4980305" y="111759"/>
                  </a:moveTo>
                  <a:lnTo>
                    <a:pt x="4940681" y="111759"/>
                  </a:lnTo>
                  <a:lnTo>
                    <a:pt x="4940681" y="228599"/>
                  </a:lnTo>
                  <a:lnTo>
                    <a:pt x="4960492" y="208787"/>
                  </a:lnTo>
                  <a:lnTo>
                    <a:pt x="4980305" y="208787"/>
                  </a:lnTo>
                  <a:lnTo>
                    <a:pt x="4980305" y="111759"/>
                  </a:lnTo>
                  <a:close/>
                </a:path>
                <a:path w="5020309" h="248920">
                  <a:moveTo>
                    <a:pt x="4980305" y="208787"/>
                  </a:moveTo>
                  <a:lnTo>
                    <a:pt x="4960492" y="208787"/>
                  </a:lnTo>
                  <a:lnTo>
                    <a:pt x="4940681" y="228599"/>
                  </a:lnTo>
                  <a:lnTo>
                    <a:pt x="4980305" y="228599"/>
                  </a:lnTo>
                  <a:lnTo>
                    <a:pt x="4980305" y="208787"/>
                  </a:lnTo>
                  <a:close/>
                </a:path>
                <a:path w="5020309" h="248920">
                  <a:moveTo>
                    <a:pt x="4960492" y="12699"/>
                  </a:moveTo>
                  <a:lnTo>
                    <a:pt x="4901057" y="131571"/>
                  </a:lnTo>
                  <a:lnTo>
                    <a:pt x="4940681" y="131571"/>
                  </a:lnTo>
                  <a:lnTo>
                    <a:pt x="4940681" y="111759"/>
                  </a:lnTo>
                  <a:lnTo>
                    <a:pt x="5010023" y="111759"/>
                  </a:lnTo>
                  <a:lnTo>
                    <a:pt x="4960492" y="12699"/>
                  </a:lnTo>
                  <a:close/>
                </a:path>
                <a:path w="5020309" h="248920">
                  <a:moveTo>
                    <a:pt x="5010023" y="111759"/>
                  </a:moveTo>
                  <a:lnTo>
                    <a:pt x="4980305" y="111759"/>
                  </a:lnTo>
                  <a:lnTo>
                    <a:pt x="4980305" y="131571"/>
                  </a:lnTo>
                  <a:lnTo>
                    <a:pt x="5019929" y="131571"/>
                  </a:lnTo>
                  <a:lnTo>
                    <a:pt x="5010023" y="111759"/>
                  </a:lnTo>
                  <a:close/>
                </a:path>
                <a:path w="5020309" h="248920">
                  <a:moveTo>
                    <a:pt x="59435" y="0"/>
                  </a:moveTo>
                  <a:lnTo>
                    <a:pt x="0" y="118871"/>
                  </a:lnTo>
                  <a:lnTo>
                    <a:pt x="39623" y="118871"/>
                  </a:lnTo>
                  <a:lnTo>
                    <a:pt x="39623" y="99059"/>
                  </a:lnTo>
                  <a:lnTo>
                    <a:pt x="108965" y="99059"/>
                  </a:lnTo>
                  <a:lnTo>
                    <a:pt x="59435" y="0"/>
                  </a:lnTo>
                  <a:close/>
                </a:path>
                <a:path w="5020309" h="248920">
                  <a:moveTo>
                    <a:pt x="108965" y="99059"/>
                  </a:moveTo>
                  <a:lnTo>
                    <a:pt x="79247" y="99059"/>
                  </a:lnTo>
                  <a:lnTo>
                    <a:pt x="79247" y="118871"/>
                  </a:lnTo>
                  <a:lnTo>
                    <a:pt x="118871" y="118871"/>
                  </a:lnTo>
                  <a:lnTo>
                    <a:pt x="108965" y="9905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2229602" y="4251325"/>
            <a:ext cx="5542798" cy="17504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dirty="0">
                <a:latin typeface="Carlito"/>
                <a:cs typeface="Carlito"/>
              </a:rPr>
              <a:t>JAMINAN</a:t>
            </a:r>
            <a:r>
              <a:rPr sz="1050" b="1" spc="-80" dirty="0">
                <a:latin typeface="Carlito"/>
                <a:cs typeface="Carlito"/>
              </a:rPr>
              <a:t> </a:t>
            </a:r>
            <a:r>
              <a:rPr sz="1050" b="1" dirty="0">
                <a:latin typeface="Carlito"/>
                <a:cs typeface="Carlito"/>
              </a:rPr>
              <a:t>PASOKAN</a:t>
            </a:r>
            <a:r>
              <a:rPr sz="1050" b="1" spc="-25" dirty="0">
                <a:latin typeface="Carlito"/>
                <a:cs typeface="Carlito"/>
              </a:rPr>
              <a:t> </a:t>
            </a:r>
            <a:r>
              <a:rPr sz="1050" b="1" spc="5" dirty="0">
                <a:latin typeface="Carlito"/>
                <a:cs typeface="Carlito"/>
              </a:rPr>
              <a:t>DAN</a:t>
            </a:r>
            <a:r>
              <a:rPr sz="1050" b="1" spc="-25" dirty="0">
                <a:latin typeface="Carlito"/>
                <a:cs typeface="Carlito"/>
              </a:rPr>
              <a:t> </a:t>
            </a:r>
            <a:r>
              <a:rPr sz="1050" b="1" spc="5" dirty="0">
                <a:latin typeface="Carlito"/>
                <a:cs typeface="Carlito"/>
              </a:rPr>
              <a:t>HARGA</a:t>
            </a:r>
            <a:r>
              <a:rPr sz="1050" b="1" spc="-45" dirty="0">
                <a:latin typeface="Carlito"/>
                <a:cs typeface="Carlito"/>
              </a:rPr>
              <a:t> </a:t>
            </a:r>
            <a:r>
              <a:rPr sz="1050" b="1" spc="5" dirty="0">
                <a:latin typeface="Carlito"/>
                <a:cs typeface="Carlito"/>
              </a:rPr>
              <a:t>STABIL</a:t>
            </a:r>
            <a:r>
              <a:rPr sz="1050" b="1" spc="-40" dirty="0">
                <a:latin typeface="Carlito"/>
                <a:cs typeface="Carlito"/>
              </a:rPr>
              <a:t> </a:t>
            </a:r>
            <a:r>
              <a:rPr sz="1050" b="1" dirty="0">
                <a:latin typeface="Carlito"/>
                <a:cs typeface="Carlito"/>
              </a:rPr>
              <a:t>DI</a:t>
            </a:r>
            <a:r>
              <a:rPr sz="1050" b="1" spc="-20" dirty="0">
                <a:latin typeface="Carlito"/>
                <a:cs typeface="Carlito"/>
              </a:rPr>
              <a:t> </a:t>
            </a:r>
            <a:r>
              <a:rPr sz="1050" b="1" dirty="0">
                <a:latin typeface="Carlito"/>
                <a:cs typeface="Carlito"/>
              </a:rPr>
              <a:t>PRODUSEN</a:t>
            </a:r>
            <a:r>
              <a:rPr sz="1050" b="1" spc="-50" dirty="0">
                <a:latin typeface="Carlito"/>
                <a:cs typeface="Carlito"/>
              </a:rPr>
              <a:t> </a:t>
            </a:r>
            <a:r>
              <a:rPr sz="1050" b="1" spc="5" dirty="0">
                <a:latin typeface="Carlito"/>
                <a:cs typeface="Carlito"/>
              </a:rPr>
              <a:t>DAN</a:t>
            </a:r>
            <a:r>
              <a:rPr sz="1050" b="1" spc="-25" dirty="0">
                <a:latin typeface="Carlito"/>
                <a:cs typeface="Carlito"/>
              </a:rPr>
              <a:t> </a:t>
            </a:r>
            <a:r>
              <a:rPr sz="1050" b="1" dirty="0">
                <a:latin typeface="Carlito"/>
                <a:cs typeface="Carlito"/>
              </a:rPr>
              <a:t>KONSUMEN</a:t>
            </a:r>
            <a:endParaRPr sz="1050" dirty="0">
              <a:latin typeface="Carlito"/>
              <a:cs typeface="Carlito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207059" y="2193417"/>
            <a:ext cx="1454097" cy="66043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indent="6350" algn="ctr">
              <a:lnSpc>
                <a:spcPct val="100000"/>
              </a:lnSpc>
              <a:spcBef>
                <a:spcPts val="110"/>
              </a:spcBef>
            </a:pPr>
            <a:r>
              <a:rPr sz="1400" b="1" spc="10" dirty="0">
                <a:solidFill>
                  <a:srgbClr val="FFFFFF"/>
                </a:solidFill>
                <a:latin typeface="Carlito"/>
                <a:cs typeface="Carlito"/>
              </a:rPr>
              <a:t>INDEK  </a:t>
            </a:r>
            <a:r>
              <a:rPr sz="1400" b="1" spc="-10" dirty="0">
                <a:solidFill>
                  <a:srgbClr val="FFFFFF"/>
                </a:solidFill>
                <a:latin typeface="Carlito"/>
                <a:cs typeface="Carlito"/>
              </a:rPr>
              <a:t>K</a:t>
            </a:r>
            <a:r>
              <a:rPr sz="1400" b="1" spc="5" dirty="0">
                <a:solidFill>
                  <a:srgbClr val="FFFFFF"/>
                </a:solidFill>
                <a:latin typeface="Carlito"/>
                <a:cs typeface="Carlito"/>
              </a:rPr>
              <a:t>E</a:t>
            </a:r>
            <a:r>
              <a:rPr sz="1400" b="1" spc="-125" dirty="0">
                <a:solidFill>
                  <a:srgbClr val="FFFFFF"/>
                </a:solidFill>
                <a:latin typeface="Carlito"/>
                <a:cs typeface="Carlito"/>
              </a:rPr>
              <a:t>T</a:t>
            </a:r>
            <a:r>
              <a:rPr sz="1400" b="1" spc="-5" dirty="0">
                <a:solidFill>
                  <a:srgbClr val="FFFFFF"/>
                </a:solidFill>
                <a:latin typeface="Carlito"/>
                <a:cs typeface="Carlito"/>
              </a:rPr>
              <a:t>A</a:t>
            </a:r>
            <a:r>
              <a:rPr sz="1400" b="1" spc="5" dirty="0">
                <a:solidFill>
                  <a:srgbClr val="FFFFFF"/>
                </a:solidFill>
                <a:latin typeface="Carlito"/>
                <a:cs typeface="Carlito"/>
              </a:rPr>
              <a:t>HA</a:t>
            </a:r>
            <a:r>
              <a:rPr sz="1400" b="1" spc="10" dirty="0">
                <a:solidFill>
                  <a:srgbClr val="FFFFFF"/>
                </a:solidFill>
                <a:latin typeface="Carlito"/>
                <a:cs typeface="Carlito"/>
              </a:rPr>
              <a:t>N</a:t>
            </a:r>
            <a:r>
              <a:rPr sz="1400" b="1" spc="-5" dirty="0">
                <a:solidFill>
                  <a:srgbClr val="FFFFFF"/>
                </a:solidFill>
                <a:latin typeface="Carlito"/>
                <a:cs typeface="Carlito"/>
              </a:rPr>
              <a:t>A</a:t>
            </a:r>
            <a:r>
              <a:rPr sz="1400" b="1" spc="5" dirty="0">
                <a:solidFill>
                  <a:srgbClr val="FFFFFF"/>
                </a:solidFill>
                <a:latin typeface="Carlito"/>
                <a:cs typeface="Carlito"/>
              </a:rPr>
              <a:t>N  </a:t>
            </a:r>
            <a:r>
              <a:rPr sz="1400" b="1" spc="-10" dirty="0">
                <a:solidFill>
                  <a:srgbClr val="FFFFFF"/>
                </a:solidFill>
                <a:latin typeface="Carlito"/>
                <a:cs typeface="Carlito"/>
              </a:rPr>
              <a:t>PANGAN</a:t>
            </a:r>
            <a:endParaRPr sz="1400" dirty="0">
              <a:latin typeface="Carlito"/>
              <a:cs typeface="Carlito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7639796" y="2133600"/>
            <a:ext cx="1292860" cy="954405"/>
            <a:chOff x="7639796" y="2133600"/>
            <a:chExt cx="1292860" cy="954405"/>
          </a:xfrm>
        </p:grpSpPr>
        <p:sp>
          <p:nvSpPr>
            <p:cNvPr id="51" name="object 51"/>
            <p:cNvSpPr/>
            <p:nvPr/>
          </p:nvSpPr>
          <p:spPr>
            <a:xfrm>
              <a:off x="7639796" y="2183866"/>
              <a:ext cx="1292383" cy="798626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7671816" y="2133600"/>
              <a:ext cx="1222248" cy="954024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7691628" y="2214372"/>
              <a:ext cx="1188720" cy="695325"/>
            </a:xfrm>
            <a:custGeom>
              <a:avLst/>
              <a:gdLst/>
              <a:ahLst/>
              <a:cxnLst/>
              <a:rect l="l" t="t" r="r" b="b"/>
              <a:pathLst>
                <a:path w="1188720" h="695325">
                  <a:moveTo>
                    <a:pt x="1188720" y="0"/>
                  </a:moveTo>
                  <a:lnTo>
                    <a:pt x="0" y="0"/>
                  </a:lnTo>
                  <a:lnTo>
                    <a:pt x="0" y="694944"/>
                  </a:lnTo>
                  <a:lnTo>
                    <a:pt x="1188720" y="694944"/>
                  </a:lnTo>
                  <a:lnTo>
                    <a:pt x="1188720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7691628" y="2214372"/>
            <a:ext cx="1188720" cy="695325"/>
          </a:xfrm>
          <a:prstGeom prst="rect">
            <a:avLst/>
          </a:prstGeom>
          <a:ln w="39623">
            <a:solidFill>
              <a:srgbClr val="FFFF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5080" algn="ctr">
              <a:lnSpc>
                <a:spcPts val="1745"/>
              </a:lnSpc>
            </a:pPr>
            <a:r>
              <a:rPr sz="1500" b="1" dirty="0">
                <a:solidFill>
                  <a:srgbClr val="FFFFFF"/>
                </a:solidFill>
                <a:latin typeface="Carlito"/>
                <a:cs typeface="Carlito"/>
              </a:rPr>
              <a:t>SKPG,</a:t>
            </a:r>
            <a:endParaRPr sz="1500">
              <a:latin typeface="Carlito"/>
              <a:cs typeface="Carlito"/>
            </a:endParaRPr>
          </a:p>
          <a:p>
            <a:pPr algn="ctr">
              <a:lnSpc>
                <a:spcPct val="100000"/>
              </a:lnSpc>
            </a:pPr>
            <a:r>
              <a:rPr sz="1500" b="1" spc="5" dirty="0">
                <a:solidFill>
                  <a:srgbClr val="FFFFFF"/>
                </a:solidFill>
                <a:latin typeface="Carlito"/>
                <a:cs typeface="Carlito"/>
              </a:rPr>
              <a:t>LAPORAN</a:t>
            </a:r>
            <a:endParaRPr sz="1500">
              <a:latin typeface="Carlito"/>
              <a:cs typeface="Carlito"/>
            </a:endParaRPr>
          </a:p>
          <a:p>
            <a:pPr algn="ctr">
              <a:lnSpc>
                <a:spcPct val="100000"/>
              </a:lnSpc>
            </a:pPr>
            <a:r>
              <a:rPr sz="1500" b="1" spc="-5" dirty="0">
                <a:solidFill>
                  <a:srgbClr val="FFFFFF"/>
                </a:solidFill>
                <a:latin typeface="Carlito"/>
                <a:cs typeface="Carlito"/>
              </a:rPr>
              <a:t>LAPANGAN</a:t>
            </a:r>
            <a:endParaRPr sz="1500">
              <a:latin typeface="Carlito"/>
              <a:cs typeface="Carlito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658368" y="1892807"/>
            <a:ext cx="7693659" cy="387350"/>
            <a:chOff x="658368" y="1892807"/>
            <a:chExt cx="7693659" cy="387350"/>
          </a:xfrm>
        </p:grpSpPr>
        <p:sp>
          <p:nvSpPr>
            <p:cNvPr id="56" name="object 56"/>
            <p:cNvSpPr/>
            <p:nvPr/>
          </p:nvSpPr>
          <p:spPr>
            <a:xfrm>
              <a:off x="658368" y="1892807"/>
              <a:ext cx="2871216" cy="387095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704088" y="1975103"/>
              <a:ext cx="2661285" cy="237490"/>
            </a:xfrm>
            <a:custGeom>
              <a:avLst/>
              <a:gdLst/>
              <a:ahLst/>
              <a:cxnLst/>
              <a:rect l="l" t="t" r="r" b="b"/>
              <a:pathLst>
                <a:path w="2661285" h="237489">
                  <a:moveTo>
                    <a:pt x="2541905" y="39624"/>
                  </a:moveTo>
                  <a:lnTo>
                    <a:pt x="19812" y="39624"/>
                  </a:lnTo>
                  <a:lnTo>
                    <a:pt x="12097" y="41183"/>
                  </a:lnTo>
                  <a:lnTo>
                    <a:pt x="5800" y="45434"/>
                  </a:lnTo>
                  <a:lnTo>
                    <a:pt x="1556" y="51732"/>
                  </a:lnTo>
                  <a:lnTo>
                    <a:pt x="0" y="59436"/>
                  </a:lnTo>
                  <a:lnTo>
                    <a:pt x="0" y="237362"/>
                  </a:lnTo>
                  <a:lnTo>
                    <a:pt x="39624" y="237362"/>
                  </a:lnTo>
                  <a:lnTo>
                    <a:pt x="39624" y="79247"/>
                  </a:lnTo>
                  <a:lnTo>
                    <a:pt x="19812" y="79247"/>
                  </a:lnTo>
                  <a:lnTo>
                    <a:pt x="39624" y="59436"/>
                  </a:lnTo>
                  <a:lnTo>
                    <a:pt x="2541905" y="59436"/>
                  </a:lnTo>
                  <a:lnTo>
                    <a:pt x="2541905" y="39624"/>
                  </a:lnTo>
                  <a:close/>
                </a:path>
                <a:path w="2661285" h="237489">
                  <a:moveTo>
                    <a:pt x="2541905" y="0"/>
                  </a:moveTo>
                  <a:lnTo>
                    <a:pt x="2541905" y="118871"/>
                  </a:lnTo>
                  <a:lnTo>
                    <a:pt x="2621153" y="79247"/>
                  </a:lnTo>
                  <a:lnTo>
                    <a:pt x="2561716" y="79247"/>
                  </a:lnTo>
                  <a:lnTo>
                    <a:pt x="2561716" y="39624"/>
                  </a:lnTo>
                  <a:lnTo>
                    <a:pt x="2621153" y="39624"/>
                  </a:lnTo>
                  <a:lnTo>
                    <a:pt x="2541905" y="0"/>
                  </a:lnTo>
                  <a:close/>
                </a:path>
                <a:path w="2661285" h="237489">
                  <a:moveTo>
                    <a:pt x="39624" y="59436"/>
                  </a:moveTo>
                  <a:lnTo>
                    <a:pt x="19812" y="79247"/>
                  </a:lnTo>
                  <a:lnTo>
                    <a:pt x="39624" y="79247"/>
                  </a:lnTo>
                  <a:lnTo>
                    <a:pt x="39624" y="59436"/>
                  </a:lnTo>
                  <a:close/>
                </a:path>
                <a:path w="2661285" h="237489">
                  <a:moveTo>
                    <a:pt x="2541905" y="59436"/>
                  </a:moveTo>
                  <a:lnTo>
                    <a:pt x="39624" y="59436"/>
                  </a:lnTo>
                  <a:lnTo>
                    <a:pt x="39624" y="79247"/>
                  </a:lnTo>
                  <a:lnTo>
                    <a:pt x="2541905" y="79247"/>
                  </a:lnTo>
                  <a:lnTo>
                    <a:pt x="2541905" y="59436"/>
                  </a:lnTo>
                  <a:close/>
                </a:path>
                <a:path w="2661285" h="237489">
                  <a:moveTo>
                    <a:pt x="2621153" y="39624"/>
                  </a:moveTo>
                  <a:lnTo>
                    <a:pt x="2561716" y="39624"/>
                  </a:lnTo>
                  <a:lnTo>
                    <a:pt x="2561716" y="79247"/>
                  </a:lnTo>
                  <a:lnTo>
                    <a:pt x="2621153" y="79247"/>
                  </a:lnTo>
                  <a:lnTo>
                    <a:pt x="2660777" y="59436"/>
                  </a:lnTo>
                  <a:lnTo>
                    <a:pt x="2621153" y="396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291327" y="1892807"/>
              <a:ext cx="3060192" cy="387095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457444" y="1975103"/>
              <a:ext cx="2849880" cy="237490"/>
            </a:xfrm>
            <a:custGeom>
              <a:avLst/>
              <a:gdLst/>
              <a:ahLst/>
              <a:cxnLst/>
              <a:rect l="l" t="t" r="r" b="b"/>
              <a:pathLst>
                <a:path w="2849879" h="237489">
                  <a:moveTo>
                    <a:pt x="2810002" y="59436"/>
                  </a:moveTo>
                  <a:lnTo>
                    <a:pt x="2810002" y="237362"/>
                  </a:lnTo>
                  <a:lnTo>
                    <a:pt x="2849626" y="237362"/>
                  </a:lnTo>
                  <a:lnTo>
                    <a:pt x="2849626" y="79247"/>
                  </a:lnTo>
                  <a:lnTo>
                    <a:pt x="2829813" y="79247"/>
                  </a:lnTo>
                  <a:lnTo>
                    <a:pt x="2810002" y="59436"/>
                  </a:lnTo>
                  <a:close/>
                </a:path>
                <a:path w="2849879" h="237489">
                  <a:moveTo>
                    <a:pt x="118871" y="0"/>
                  </a:moveTo>
                  <a:lnTo>
                    <a:pt x="0" y="59436"/>
                  </a:lnTo>
                  <a:lnTo>
                    <a:pt x="118871" y="118871"/>
                  </a:lnTo>
                  <a:lnTo>
                    <a:pt x="118871" y="79247"/>
                  </a:lnTo>
                  <a:lnTo>
                    <a:pt x="99059" y="79247"/>
                  </a:lnTo>
                  <a:lnTo>
                    <a:pt x="99059" y="39624"/>
                  </a:lnTo>
                  <a:lnTo>
                    <a:pt x="118871" y="39624"/>
                  </a:lnTo>
                  <a:lnTo>
                    <a:pt x="118871" y="0"/>
                  </a:lnTo>
                  <a:close/>
                </a:path>
                <a:path w="2849879" h="237489">
                  <a:moveTo>
                    <a:pt x="118871" y="39624"/>
                  </a:moveTo>
                  <a:lnTo>
                    <a:pt x="99059" y="39624"/>
                  </a:lnTo>
                  <a:lnTo>
                    <a:pt x="99059" y="79247"/>
                  </a:lnTo>
                  <a:lnTo>
                    <a:pt x="118871" y="79247"/>
                  </a:lnTo>
                  <a:lnTo>
                    <a:pt x="118871" y="39624"/>
                  </a:lnTo>
                  <a:close/>
                </a:path>
                <a:path w="2849879" h="237489">
                  <a:moveTo>
                    <a:pt x="2829813" y="39624"/>
                  </a:moveTo>
                  <a:lnTo>
                    <a:pt x="118871" y="39624"/>
                  </a:lnTo>
                  <a:lnTo>
                    <a:pt x="118871" y="79247"/>
                  </a:lnTo>
                  <a:lnTo>
                    <a:pt x="2810002" y="79247"/>
                  </a:lnTo>
                  <a:lnTo>
                    <a:pt x="2810002" y="59436"/>
                  </a:lnTo>
                  <a:lnTo>
                    <a:pt x="2849626" y="59436"/>
                  </a:lnTo>
                  <a:lnTo>
                    <a:pt x="2848066" y="51732"/>
                  </a:lnTo>
                  <a:lnTo>
                    <a:pt x="2843815" y="45434"/>
                  </a:lnTo>
                  <a:lnTo>
                    <a:pt x="2837517" y="41183"/>
                  </a:lnTo>
                  <a:lnTo>
                    <a:pt x="2829813" y="39624"/>
                  </a:lnTo>
                  <a:close/>
                </a:path>
                <a:path w="2849879" h="237489">
                  <a:moveTo>
                    <a:pt x="2849626" y="59436"/>
                  </a:moveTo>
                  <a:lnTo>
                    <a:pt x="2810002" y="59436"/>
                  </a:lnTo>
                  <a:lnTo>
                    <a:pt x="2829813" y="79247"/>
                  </a:lnTo>
                  <a:lnTo>
                    <a:pt x="2849626" y="79247"/>
                  </a:lnTo>
                  <a:lnTo>
                    <a:pt x="2849626" y="5943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0" name="Slide Number Placeholder 59"/>
          <p:cNvSpPr>
            <a:spLocks noGrp="1"/>
          </p:cNvSpPr>
          <p:nvPr>
            <p:ph type="sldNum" sz="quarter" idx="7"/>
          </p:nvPr>
        </p:nvSpPr>
        <p:spPr>
          <a:xfrm>
            <a:off x="2897881" y="4758941"/>
            <a:ext cx="2103120" cy="215444"/>
          </a:xfrm>
        </p:spPr>
        <p:txBody>
          <a:bodyPr/>
          <a:lstStyle/>
          <a:p>
            <a:fld id="{B6F15528-21DE-4FAA-801E-634DDDAF4B2B}" type="slidenum">
              <a:rPr lang="id-ID" sz="1400" smtClean="0">
                <a:solidFill>
                  <a:schemeClr val="bg1"/>
                </a:solidFill>
              </a:rPr>
              <a:t>5</a:t>
            </a:fld>
            <a:endParaRPr lang="id-ID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8385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96129"/>
            <a:ext cx="8686800" cy="677108"/>
          </a:xfrm>
        </p:spPr>
        <p:txBody>
          <a:bodyPr/>
          <a:lstStyle/>
          <a:p>
            <a:r>
              <a:rPr lang="id-ID" dirty="0" smtClean="0"/>
              <a:t>REALISASI INTERVENSI DISTRIBUSI BAHAN PANGAN POKOK</a:t>
            </a:r>
            <a:endParaRPr lang="id-ID" dirty="0"/>
          </a:p>
        </p:txBody>
      </p:sp>
      <p:sp>
        <p:nvSpPr>
          <p:cNvPr id="5" name="Rectangle 4"/>
          <p:cNvSpPr/>
          <p:nvPr/>
        </p:nvSpPr>
        <p:spPr>
          <a:xfrm>
            <a:off x="283675" y="1023749"/>
            <a:ext cx="7391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b="1" dirty="0" smtClean="0"/>
              <a:t>REKAP REALISASI DISTRIBUSI </a:t>
            </a:r>
            <a:r>
              <a:rPr lang="id-ID" b="1" dirty="0"/>
              <a:t>BAHAN POKOK PERIODE </a:t>
            </a:r>
            <a:r>
              <a:rPr lang="en-US" b="1" dirty="0"/>
              <a:t> </a:t>
            </a:r>
            <a:r>
              <a:rPr lang="en-US" b="1" dirty="0" smtClean="0"/>
              <a:t>JAN </a:t>
            </a:r>
            <a:r>
              <a:rPr lang="id-ID" b="1" dirty="0" smtClean="0"/>
              <a:t>S/D </a:t>
            </a:r>
            <a:r>
              <a:rPr lang="id-ID" b="1" dirty="0"/>
              <a:t>JUNI 2020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7"/>
          </p:nvPr>
        </p:nvSpPr>
        <p:spPr>
          <a:xfrm>
            <a:off x="3048000" y="4708525"/>
            <a:ext cx="2103120" cy="215444"/>
          </a:xfrm>
        </p:spPr>
        <p:txBody>
          <a:bodyPr/>
          <a:lstStyle/>
          <a:p>
            <a:fld id="{B6F15528-21DE-4FAA-801E-634DDDAF4B2B}" type="slidenum">
              <a:rPr lang="id-ID" sz="1400" smtClean="0">
                <a:solidFill>
                  <a:schemeClr val="bg1"/>
                </a:solidFill>
              </a:rPr>
              <a:t>6</a:t>
            </a:fld>
            <a:endParaRPr lang="id-ID" sz="140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11829"/>
            <a:ext cx="8001000" cy="2286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05316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7970" y="212725"/>
            <a:ext cx="8375650" cy="307777"/>
          </a:xfrm>
        </p:spPr>
        <p:txBody>
          <a:bodyPr/>
          <a:lstStyle/>
          <a:p>
            <a:r>
              <a:rPr lang="id-ID" sz="2000" dirty="0" smtClean="0"/>
              <a:t>1. Realisasi Intervensi Distribusi Bawang Merah (</a:t>
            </a:r>
            <a:r>
              <a:rPr lang="en-US" sz="2000" dirty="0" smtClean="0"/>
              <a:t>Jan</a:t>
            </a:r>
            <a:r>
              <a:rPr lang="id-ID" sz="2000" dirty="0" smtClean="0"/>
              <a:t> s/d Juni)</a:t>
            </a:r>
            <a:endParaRPr lang="id-ID" sz="20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12" y="669925"/>
            <a:ext cx="8288617" cy="3740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7"/>
          </p:nvPr>
        </p:nvSpPr>
        <p:spPr>
          <a:xfrm>
            <a:off x="3124200" y="4708525"/>
            <a:ext cx="2103120" cy="215444"/>
          </a:xfrm>
        </p:spPr>
        <p:txBody>
          <a:bodyPr/>
          <a:lstStyle/>
          <a:p>
            <a:fld id="{B6F15528-21DE-4FAA-801E-634DDDAF4B2B}" type="slidenum">
              <a:rPr lang="id-ID" sz="1400" smtClean="0">
                <a:solidFill>
                  <a:schemeClr val="bg1"/>
                </a:solidFill>
              </a:rPr>
              <a:t>7</a:t>
            </a:fld>
            <a:endParaRPr lang="id-ID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6299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7970" y="60325"/>
            <a:ext cx="8375650" cy="307777"/>
          </a:xfrm>
        </p:spPr>
        <p:txBody>
          <a:bodyPr/>
          <a:lstStyle/>
          <a:p>
            <a:r>
              <a:rPr lang="id-ID" sz="2000" dirty="0"/>
              <a:t>2</a:t>
            </a:r>
            <a:r>
              <a:rPr lang="id-ID" sz="2000" dirty="0" smtClean="0"/>
              <a:t>. </a:t>
            </a:r>
            <a:r>
              <a:rPr lang="en-US" sz="2000" dirty="0" err="1" smtClean="0"/>
              <a:t>Realisasi</a:t>
            </a:r>
            <a:r>
              <a:rPr lang="en-US" sz="2000" dirty="0" smtClean="0"/>
              <a:t> </a:t>
            </a:r>
            <a:r>
              <a:rPr lang="id-ID" sz="2000" dirty="0" smtClean="0"/>
              <a:t>Intervensi </a:t>
            </a:r>
            <a:r>
              <a:rPr lang="en-US" sz="2000" dirty="0" err="1" smtClean="0"/>
              <a:t>Distribusi</a:t>
            </a:r>
            <a:r>
              <a:rPr lang="en-US" sz="2000" dirty="0" smtClean="0"/>
              <a:t> </a:t>
            </a:r>
            <a:r>
              <a:rPr lang="id-ID" sz="2000" dirty="0" smtClean="0"/>
              <a:t>Cabe Merah Keriting (</a:t>
            </a:r>
            <a:r>
              <a:rPr lang="en-US" sz="2000" dirty="0" smtClean="0"/>
              <a:t>Jan</a:t>
            </a:r>
            <a:r>
              <a:rPr lang="id-ID" sz="2000" dirty="0" smtClean="0"/>
              <a:t> s/d Juni)</a:t>
            </a:r>
            <a:endParaRPr lang="id-ID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7"/>
          </p:nvPr>
        </p:nvSpPr>
        <p:spPr>
          <a:xfrm>
            <a:off x="3200400" y="4708525"/>
            <a:ext cx="2103120" cy="215444"/>
          </a:xfrm>
        </p:spPr>
        <p:txBody>
          <a:bodyPr/>
          <a:lstStyle/>
          <a:p>
            <a:fld id="{B6F15528-21DE-4FAA-801E-634DDDAF4B2B}" type="slidenum">
              <a:rPr lang="id-ID" sz="1400" smtClean="0">
                <a:solidFill>
                  <a:schemeClr val="bg1"/>
                </a:solidFill>
              </a:rPr>
              <a:t>8</a:t>
            </a:fld>
            <a:endParaRPr lang="id-ID" sz="1400" dirty="0">
              <a:solidFill>
                <a:schemeClr val="bg1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34596" y="2340389"/>
            <a:ext cx="837565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chemeClr val="tx1"/>
                </a:solidFill>
                <a:latin typeface="Carlito"/>
                <a:ea typeface="+mj-ea"/>
                <a:cs typeface="Carlito"/>
              </a:defRPr>
            </a:lvl1pPr>
          </a:lstStyle>
          <a:p>
            <a:r>
              <a:rPr lang="en-US" sz="2000" kern="0" dirty="0"/>
              <a:t>3</a:t>
            </a:r>
            <a:r>
              <a:rPr lang="id-ID" sz="2000" kern="0" dirty="0" smtClean="0"/>
              <a:t>. </a:t>
            </a:r>
            <a:r>
              <a:rPr lang="en-US" sz="2000" kern="0" dirty="0" err="1" smtClean="0"/>
              <a:t>Realisasi</a:t>
            </a:r>
            <a:r>
              <a:rPr lang="en-US" sz="2000" kern="0" dirty="0" smtClean="0"/>
              <a:t> </a:t>
            </a:r>
            <a:r>
              <a:rPr lang="id-ID" sz="2000" kern="0" dirty="0" smtClean="0"/>
              <a:t>Intervensi </a:t>
            </a:r>
            <a:r>
              <a:rPr lang="en-US" sz="2000" kern="0" dirty="0" err="1" smtClean="0"/>
              <a:t>Distribusi</a:t>
            </a:r>
            <a:r>
              <a:rPr lang="en-US" sz="2000" kern="0" dirty="0" smtClean="0"/>
              <a:t> </a:t>
            </a:r>
            <a:r>
              <a:rPr lang="id-ID" sz="2000" kern="0" dirty="0" smtClean="0"/>
              <a:t>Cabe </a:t>
            </a:r>
            <a:r>
              <a:rPr lang="en-US" sz="2000" kern="0" dirty="0" err="1" smtClean="0"/>
              <a:t>Rawit</a:t>
            </a:r>
            <a:r>
              <a:rPr lang="en-US" sz="2000" kern="0" dirty="0" smtClean="0"/>
              <a:t> </a:t>
            </a:r>
            <a:r>
              <a:rPr lang="id-ID" sz="2000" kern="0" dirty="0" smtClean="0"/>
              <a:t>Merah (</a:t>
            </a:r>
            <a:r>
              <a:rPr lang="en-US" sz="2000" kern="0" dirty="0" smtClean="0"/>
              <a:t>Jan</a:t>
            </a:r>
            <a:r>
              <a:rPr lang="id-ID" sz="2000" kern="0" dirty="0" smtClean="0"/>
              <a:t> s/d Juni)</a:t>
            </a:r>
            <a:endParaRPr lang="id-ID" sz="2000" kern="0" dirty="0"/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65125"/>
            <a:ext cx="8324194" cy="1975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487" y="2648166"/>
            <a:ext cx="8327507" cy="1907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48646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7970" y="212725"/>
            <a:ext cx="8375650" cy="307777"/>
          </a:xfrm>
        </p:spPr>
        <p:txBody>
          <a:bodyPr/>
          <a:lstStyle/>
          <a:p>
            <a:r>
              <a:rPr lang="id-ID" sz="2000" dirty="0"/>
              <a:t>4</a:t>
            </a:r>
            <a:r>
              <a:rPr lang="id-ID" sz="2000" dirty="0" smtClean="0"/>
              <a:t>. </a:t>
            </a:r>
            <a:r>
              <a:rPr lang="en-US" sz="2000" dirty="0" err="1" smtClean="0"/>
              <a:t>Realisasi</a:t>
            </a:r>
            <a:r>
              <a:rPr lang="en-US" sz="2000" dirty="0" smtClean="0"/>
              <a:t> </a:t>
            </a:r>
            <a:r>
              <a:rPr lang="id-ID" sz="2000" dirty="0" smtClean="0"/>
              <a:t>Intervensi Distribusi Telur Ayam (</a:t>
            </a:r>
            <a:r>
              <a:rPr lang="en-US" sz="2000" dirty="0" smtClean="0"/>
              <a:t>Jan </a:t>
            </a:r>
            <a:r>
              <a:rPr lang="id-ID" sz="2000" dirty="0" smtClean="0"/>
              <a:t>s/d Juni)</a:t>
            </a:r>
            <a:endParaRPr lang="id-ID" sz="20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443" y="669925"/>
            <a:ext cx="8201025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7"/>
          </p:nvPr>
        </p:nvSpPr>
        <p:spPr>
          <a:xfrm>
            <a:off x="3200400" y="4708525"/>
            <a:ext cx="2103120" cy="215444"/>
          </a:xfrm>
        </p:spPr>
        <p:txBody>
          <a:bodyPr/>
          <a:lstStyle/>
          <a:p>
            <a:fld id="{B6F15528-21DE-4FAA-801E-634DDDAF4B2B}" type="slidenum">
              <a:rPr lang="id-ID" sz="1400" smtClean="0">
                <a:solidFill>
                  <a:schemeClr val="bg1"/>
                </a:solidFill>
              </a:rPr>
              <a:t>9</a:t>
            </a:fld>
            <a:endParaRPr lang="id-ID" sz="1400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443" y="2879726"/>
            <a:ext cx="8227529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00252" y="2474912"/>
            <a:ext cx="837565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chemeClr val="tx1"/>
                </a:solidFill>
                <a:latin typeface="Carlito"/>
                <a:ea typeface="+mj-ea"/>
                <a:cs typeface="Carlito"/>
              </a:defRPr>
            </a:lvl1pPr>
          </a:lstStyle>
          <a:p>
            <a:r>
              <a:rPr lang="id-ID" sz="2000" kern="0" dirty="0" smtClean="0"/>
              <a:t>5. </a:t>
            </a:r>
            <a:r>
              <a:rPr lang="en-US" sz="2000" kern="0" dirty="0" err="1" smtClean="0"/>
              <a:t>Realisasi</a:t>
            </a:r>
            <a:r>
              <a:rPr lang="en-US" sz="2000" kern="0" dirty="0" smtClean="0"/>
              <a:t> </a:t>
            </a:r>
            <a:r>
              <a:rPr lang="id-ID" sz="2000" kern="0" dirty="0" smtClean="0"/>
              <a:t>Intervensi Distribusi Daging Ayam (</a:t>
            </a:r>
            <a:r>
              <a:rPr lang="en-US" sz="2000" kern="0" dirty="0" smtClean="0"/>
              <a:t>Jan</a:t>
            </a:r>
            <a:r>
              <a:rPr lang="id-ID" sz="2000" kern="0" dirty="0" smtClean="0"/>
              <a:t> s/d Juni)</a:t>
            </a:r>
            <a:endParaRPr lang="id-ID" sz="2000" kern="0" dirty="0"/>
          </a:p>
        </p:txBody>
      </p:sp>
    </p:spTree>
    <p:extLst>
      <p:ext uri="{BB962C8B-B14F-4D97-AF65-F5344CB8AC3E}">
        <p14:creationId xmlns:p14="http://schemas.microsoft.com/office/powerpoint/2010/main" val="14009036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866" y="365125"/>
            <a:ext cx="8375650" cy="307777"/>
          </a:xfrm>
        </p:spPr>
        <p:txBody>
          <a:bodyPr/>
          <a:lstStyle/>
          <a:p>
            <a:r>
              <a:rPr lang="id-ID" sz="2000" dirty="0"/>
              <a:t>6</a:t>
            </a:r>
            <a:r>
              <a:rPr lang="id-ID" sz="2000" dirty="0" smtClean="0"/>
              <a:t>. </a:t>
            </a:r>
            <a:r>
              <a:rPr lang="en-US" sz="2000" dirty="0" err="1" smtClean="0"/>
              <a:t>Realisasi</a:t>
            </a:r>
            <a:r>
              <a:rPr lang="en-US" sz="2000" dirty="0" smtClean="0"/>
              <a:t> </a:t>
            </a:r>
            <a:r>
              <a:rPr lang="id-ID" sz="2000" dirty="0" smtClean="0"/>
              <a:t>Intervensi Distribusi Bawang Putih (</a:t>
            </a:r>
            <a:r>
              <a:rPr lang="en-US" sz="2000" dirty="0" smtClean="0"/>
              <a:t>Jan </a:t>
            </a:r>
            <a:r>
              <a:rPr lang="id-ID" sz="2000" dirty="0" smtClean="0"/>
              <a:t>s/d Juni)</a:t>
            </a:r>
            <a:endParaRPr lang="id-ID" sz="20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866" y="822325"/>
            <a:ext cx="7776733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7"/>
          </p:nvPr>
        </p:nvSpPr>
        <p:spPr>
          <a:xfrm>
            <a:off x="3175374" y="4708525"/>
            <a:ext cx="2103120" cy="215444"/>
          </a:xfrm>
        </p:spPr>
        <p:txBody>
          <a:bodyPr/>
          <a:lstStyle/>
          <a:p>
            <a:fld id="{B6F15528-21DE-4FAA-801E-634DDDAF4B2B}" type="slidenum">
              <a:rPr lang="id-ID" sz="1400" smtClean="0">
                <a:solidFill>
                  <a:schemeClr val="bg1"/>
                </a:solidFill>
              </a:rPr>
              <a:t>10</a:t>
            </a:fld>
            <a:endParaRPr lang="id-ID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0230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99BAE321-8F5A-48DB-BE6B-18F75C5DC2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54" y="-1163893"/>
            <a:ext cx="8934093" cy="6316218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="" xmlns:a16="http://schemas.microsoft.com/office/drawing/2014/main" id="{986DA56F-9F07-4060-86B2-3992BE12EA08}"/>
              </a:ext>
            </a:extLst>
          </p:cNvPr>
          <p:cNvSpPr txBox="1">
            <a:spLocks/>
          </p:cNvSpPr>
          <p:nvPr/>
        </p:nvSpPr>
        <p:spPr>
          <a:xfrm>
            <a:off x="49933" y="63101"/>
            <a:ext cx="8553331" cy="389168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defTabSz="342900"/>
            <a:r>
              <a:rPr lang="id-ID" sz="1650" b="1" dirty="0" smtClean="0">
                <a:solidFill>
                  <a:prstClr val="white"/>
                </a:solidFill>
                <a:latin typeface="Arial Black" panose="020B0A04020102020204" pitchFamily="34" charset="0"/>
              </a:rPr>
              <a:t>PETA </a:t>
            </a:r>
            <a:r>
              <a:rPr lang="en-ID" sz="1650" b="1" dirty="0" smtClean="0">
                <a:solidFill>
                  <a:prstClr val="white"/>
                </a:solidFill>
                <a:latin typeface="Arial Black" panose="020B0A04020102020204" pitchFamily="34" charset="0"/>
              </a:rPr>
              <a:t>INTERVENSI </a:t>
            </a:r>
            <a:r>
              <a:rPr lang="id-ID" sz="1650" b="1" dirty="0" smtClean="0">
                <a:solidFill>
                  <a:prstClr val="white"/>
                </a:solidFill>
                <a:latin typeface="Arial Black" panose="020B0A04020102020204" pitchFamily="34" charset="0"/>
              </a:rPr>
              <a:t>DISTRIBUSI P</a:t>
            </a:r>
            <a:r>
              <a:rPr lang="en-ID" sz="1650" b="1" dirty="0" smtClean="0">
                <a:solidFill>
                  <a:prstClr val="white"/>
                </a:solidFill>
                <a:latin typeface="Arial Black" panose="020B0A04020102020204" pitchFamily="34" charset="0"/>
              </a:rPr>
              <a:t>ASOKAN </a:t>
            </a:r>
            <a:r>
              <a:rPr lang="en-ID" sz="2100" b="1" dirty="0">
                <a:solidFill>
                  <a:srgbClr val="FFFF00"/>
                </a:solidFill>
                <a:latin typeface="Arial Black" panose="020B0A04020102020204" pitchFamily="34" charset="0"/>
              </a:rPr>
              <a:t>CABE BESAR </a:t>
            </a:r>
            <a:r>
              <a:rPr lang="en-ID" sz="21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(JUNI</a:t>
            </a:r>
            <a:r>
              <a:rPr lang="en-ID" sz="2100" b="1" dirty="0">
                <a:solidFill>
                  <a:srgbClr val="002060"/>
                </a:solidFill>
                <a:latin typeface="Arial Black" panose="020B0A04020102020204" pitchFamily="34" charset="0"/>
              </a:rPr>
              <a:t>)</a:t>
            </a:r>
            <a:endParaRPr lang="en-US" sz="1650" b="1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48F4889B-706D-4A01-A068-EA56525C6DE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000" r="76506" b="7689"/>
          <a:stretch/>
        </p:blipFill>
        <p:spPr>
          <a:xfrm>
            <a:off x="-118711" y="2819323"/>
            <a:ext cx="2070310" cy="1078477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B9D67FED-D77D-4241-BC83-4B3AFC86848E}"/>
              </a:ext>
            </a:extLst>
          </p:cNvPr>
          <p:cNvSpPr/>
          <p:nvPr/>
        </p:nvSpPr>
        <p:spPr>
          <a:xfrm>
            <a:off x="-4410" y="4185607"/>
            <a:ext cx="9148410" cy="610910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105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</a:rPr>
              <a:t>HARGA DI TINGKAT PRODUSEN (JAWA TENGAH, DIY, JAWA TIMUR, JAWA BARAT, BALI DAN SULAWESI SELATAN) MASIH CUKUP RENDAH (&lt; Rp. 10.000/Kg)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6263D665-6244-4B9E-9D69-6D673B8DB641}"/>
              </a:ext>
            </a:extLst>
          </p:cNvPr>
          <p:cNvSpPr txBox="1"/>
          <p:nvPr/>
        </p:nvSpPr>
        <p:spPr>
          <a:xfrm>
            <a:off x="7464526" y="575910"/>
            <a:ext cx="172740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lnSpc>
                <a:spcPct val="150000"/>
              </a:lnSpc>
            </a:pPr>
            <a:r>
              <a:rPr lang="en-US" sz="900" b="1" dirty="0">
                <a:solidFill>
                  <a:prstClr val="black"/>
                </a:solidFill>
                <a:latin typeface="Calibri"/>
              </a:rPr>
              <a:t>Harga </a:t>
            </a:r>
            <a:r>
              <a:rPr lang="en-US" sz="900" b="1" dirty="0" err="1">
                <a:solidFill>
                  <a:prstClr val="black"/>
                </a:solidFill>
                <a:latin typeface="Calibri"/>
              </a:rPr>
              <a:t>Eceran</a:t>
            </a:r>
            <a:r>
              <a:rPr lang="en-US" sz="900" b="1" dirty="0">
                <a:solidFill>
                  <a:prstClr val="black"/>
                </a:solidFill>
                <a:latin typeface="Calibri"/>
              </a:rPr>
              <a:t> (</a:t>
            </a:r>
            <a:r>
              <a:rPr lang="en-US" sz="1050" b="1" dirty="0">
                <a:solidFill>
                  <a:prstClr val="black"/>
                </a:solidFill>
                <a:latin typeface="Calibri"/>
              </a:rPr>
              <a:t>Rp/kg</a:t>
            </a:r>
            <a:r>
              <a:rPr lang="en-US" sz="900" b="1" dirty="0">
                <a:solidFill>
                  <a:prstClr val="black"/>
                </a:solidFill>
                <a:latin typeface="Calibri"/>
              </a:rPr>
              <a:t>)</a:t>
            </a:r>
            <a:br>
              <a:rPr lang="en-US" sz="900" b="1" dirty="0">
                <a:solidFill>
                  <a:prstClr val="black"/>
                </a:solidFill>
                <a:latin typeface="Calibri"/>
              </a:rPr>
            </a:br>
            <a:r>
              <a:rPr lang="en-US" sz="900" b="1" dirty="0">
                <a:solidFill>
                  <a:prstClr val="black"/>
                </a:solidFill>
                <a:latin typeface="Calibri"/>
              </a:rPr>
              <a:t>Harga </a:t>
            </a:r>
            <a:r>
              <a:rPr lang="en-US" sz="900" b="1" dirty="0" err="1">
                <a:solidFill>
                  <a:prstClr val="black"/>
                </a:solidFill>
                <a:latin typeface="Calibri"/>
              </a:rPr>
              <a:t>Produsen</a:t>
            </a:r>
            <a:r>
              <a:rPr lang="en-US" sz="900" b="1" dirty="0">
                <a:solidFill>
                  <a:prstClr val="black"/>
                </a:solidFill>
                <a:latin typeface="Calibri"/>
              </a:rPr>
              <a:t> (</a:t>
            </a:r>
            <a:r>
              <a:rPr lang="en-US" sz="1050" b="1" dirty="0">
                <a:solidFill>
                  <a:prstClr val="black"/>
                </a:solidFill>
                <a:latin typeface="Calibri"/>
              </a:rPr>
              <a:t>Rp/kg</a:t>
            </a:r>
            <a:r>
              <a:rPr lang="en-US" sz="900" b="1" dirty="0">
                <a:solidFill>
                  <a:prstClr val="black"/>
                </a:solidFill>
                <a:latin typeface="Calibri"/>
              </a:rPr>
              <a:t>)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B96CAED8-9093-453D-8893-945E0C10F639}"/>
              </a:ext>
            </a:extLst>
          </p:cNvPr>
          <p:cNvSpPr/>
          <p:nvPr/>
        </p:nvSpPr>
        <p:spPr>
          <a:xfrm>
            <a:off x="7112411" y="665251"/>
            <a:ext cx="352115" cy="168373"/>
          </a:xfrm>
          <a:prstGeom prst="rect">
            <a:avLst/>
          </a:prstGeom>
          <a:solidFill>
            <a:srgbClr val="FF9933"/>
          </a:solidFill>
          <a:ln w="25400" cap="flat" cmpd="sng" algn="ctr">
            <a:noFill/>
            <a:prstDash val="solid"/>
          </a:ln>
          <a:effectLst/>
        </p:spPr>
        <p:txBody>
          <a:bodyPr rtlCol="0" anchor="t"/>
          <a:lstStyle/>
          <a:p>
            <a:pPr algn="ctr" defTabSz="685800"/>
            <a:endParaRPr lang="en-ID" sz="1350"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90A7D610-724E-462B-A211-4AF6330DA911}"/>
              </a:ext>
            </a:extLst>
          </p:cNvPr>
          <p:cNvSpPr/>
          <p:nvPr/>
        </p:nvSpPr>
        <p:spPr>
          <a:xfrm>
            <a:off x="7112411" y="889476"/>
            <a:ext cx="352115" cy="168373"/>
          </a:xfrm>
          <a:prstGeom prst="rect">
            <a:avLst/>
          </a:prstGeom>
          <a:solidFill>
            <a:srgbClr val="00FFCC"/>
          </a:solidFill>
          <a:ln w="25400" cap="flat" cmpd="sng" algn="ctr">
            <a:noFill/>
            <a:prstDash val="solid"/>
          </a:ln>
          <a:effectLst/>
        </p:spPr>
        <p:txBody>
          <a:bodyPr rtlCol="0" anchor="t"/>
          <a:lstStyle/>
          <a:p>
            <a:pPr algn="ctr" defTabSz="685800"/>
            <a:endParaRPr lang="en-ID" sz="1350"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="" xmlns:a16="http://schemas.microsoft.com/office/drawing/2014/main" id="{3FDBAB1E-F697-4F5E-AF03-5D85DA9117A4}"/>
              </a:ext>
            </a:extLst>
          </p:cNvPr>
          <p:cNvSpPr/>
          <p:nvPr/>
        </p:nvSpPr>
        <p:spPr>
          <a:xfrm>
            <a:off x="4935682" y="2715202"/>
            <a:ext cx="3522518" cy="488411"/>
          </a:xfrm>
          <a:custGeom>
            <a:avLst/>
            <a:gdLst>
              <a:gd name="connsiteX0" fmla="*/ 0 w 4696691"/>
              <a:gd name="connsiteY0" fmla="*/ 27709 h 651214"/>
              <a:gd name="connsiteX1" fmla="*/ 2743200 w 4696691"/>
              <a:gd name="connsiteY1" fmla="*/ 651164 h 651214"/>
              <a:gd name="connsiteX2" fmla="*/ 4696691 w 4696691"/>
              <a:gd name="connsiteY2" fmla="*/ 0 h 651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6691" h="651214">
                <a:moveTo>
                  <a:pt x="0" y="27709"/>
                </a:moveTo>
                <a:cubicBezTo>
                  <a:pt x="980209" y="341745"/>
                  <a:pt x="1960418" y="655782"/>
                  <a:pt x="2743200" y="651164"/>
                </a:cubicBezTo>
                <a:cubicBezTo>
                  <a:pt x="3525982" y="646546"/>
                  <a:pt x="4111336" y="323273"/>
                  <a:pt x="4696691" y="0"/>
                </a:cubicBezTo>
              </a:path>
            </a:pathLst>
          </a:custGeom>
          <a:noFill/>
          <a:ln w="38100">
            <a:solidFill>
              <a:srgbClr val="002060"/>
            </a:solidFill>
            <a:headEnd type="oval"/>
            <a:tail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ID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E235DF80-03DE-4201-9999-C01B6A9217EE}"/>
              </a:ext>
            </a:extLst>
          </p:cNvPr>
          <p:cNvSpPr txBox="1"/>
          <p:nvPr/>
        </p:nvSpPr>
        <p:spPr>
          <a:xfrm>
            <a:off x="4276268" y="2689278"/>
            <a:ext cx="514350" cy="230832"/>
          </a:xfrm>
          <a:prstGeom prst="rect">
            <a:avLst/>
          </a:prstGeom>
          <a:solidFill>
            <a:srgbClr val="00FFCC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9.800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44A65110-0A05-4A44-A92B-98265C9BC023}"/>
              </a:ext>
            </a:extLst>
          </p:cNvPr>
          <p:cNvSpPr txBox="1"/>
          <p:nvPr/>
        </p:nvSpPr>
        <p:spPr>
          <a:xfrm>
            <a:off x="4271858" y="2885372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13.675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77DF92E5-A166-44BD-AE2E-C4BB075985F9}"/>
              </a:ext>
            </a:extLst>
          </p:cNvPr>
          <p:cNvSpPr txBox="1"/>
          <p:nvPr/>
        </p:nvSpPr>
        <p:spPr>
          <a:xfrm>
            <a:off x="8088914" y="2981526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52.675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="" xmlns:a16="http://schemas.microsoft.com/office/drawing/2014/main" id="{CA396972-13F4-4816-9612-169B0BC257AB}"/>
              </a:ext>
            </a:extLst>
          </p:cNvPr>
          <p:cNvSpPr/>
          <p:nvPr/>
        </p:nvSpPr>
        <p:spPr>
          <a:xfrm rot="20796978">
            <a:off x="4943490" y="2434800"/>
            <a:ext cx="2504765" cy="399461"/>
          </a:xfrm>
          <a:custGeom>
            <a:avLst/>
            <a:gdLst>
              <a:gd name="connsiteX0" fmla="*/ 0 w 4696691"/>
              <a:gd name="connsiteY0" fmla="*/ 27709 h 651214"/>
              <a:gd name="connsiteX1" fmla="*/ 2743200 w 4696691"/>
              <a:gd name="connsiteY1" fmla="*/ 651164 h 651214"/>
              <a:gd name="connsiteX2" fmla="*/ 4696691 w 4696691"/>
              <a:gd name="connsiteY2" fmla="*/ 0 h 651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6691" h="651214">
                <a:moveTo>
                  <a:pt x="0" y="27709"/>
                </a:moveTo>
                <a:cubicBezTo>
                  <a:pt x="980209" y="341745"/>
                  <a:pt x="1960418" y="655782"/>
                  <a:pt x="2743200" y="651164"/>
                </a:cubicBezTo>
                <a:cubicBezTo>
                  <a:pt x="3525982" y="646546"/>
                  <a:pt x="4111336" y="323273"/>
                  <a:pt x="4696691" y="0"/>
                </a:cubicBezTo>
              </a:path>
            </a:pathLst>
          </a:custGeom>
          <a:noFill/>
          <a:ln w="38100">
            <a:solidFill>
              <a:srgbClr val="002060"/>
            </a:solidFill>
            <a:headEnd type="oval"/>
            <a:tail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ID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639941B7-7C01-49D2-965F-FE18526C6724}"/>
              </a:ext>
            </a:extLst>
          </p:cNvPr>
          <p:cNvSpPr txBox="1"/>
          <p:nvPr/>
        </p:nvSpPr>
        <p:spPr>
          <a:xfrm>
            <a:off x="7203299" y="1733208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ID" sz="900" b="1" dirty="0">
                <a:solidFill>
                  <a:prstClr val="black"/>
                </a:solidFill>
                <a:latin typeface="Calibri"/>
              </a:rPr>
              <a:t>48.975</a:t>
            </a:r>
          </a:p>
        </p:txBody>
      </p:sp>
    </p:spTree>
    <p:extLst>
      <p:ext uri="{BB962C8B-B14F-4D97-AF65-F5344CB8AC3E}">
        <p14:creationId xmlns:p14="http://schemas.microsoft.com/office/powerpoint/2010/main" val="34782943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22F7A542-A00F-4B41-B6F2-CDA15531EF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12" y="-1155689"/>
            <a:ext cx="8934093" cy="6316218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="" xmlns:a16="http://schemas.microsoft.com/office/drawing/2014/main" id="{F9C4EC90-8950-4538-9A5F-622753782A3B}"/>
              </a:ext>
            </a:extLst>
          </p:cNvPr>
          <p:cNvSpPr txBox="1">
            <a:spLocks/>
          </p:cNvSpPr>
          <p:nvPr/>
        </p:nvSpPr>
        <p:spPr>
          <a:xfrm>
            <a:off x="49933" y="63101"/>
            <a:ext cx="8808307" cy="389168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defTabSz="342900"/>
            <a:r>
              <a:rPr lang="id-ID" sz="1650" b="1" dirty="0" smtClean="0">
                <a:solidFill>
                  <a:prstClr val="white"/>
                </a:solidFill>
                <a:latin typeface="Arial Black" panose="020B0A04020102020204" pitchFamily="34" charset="0"/>
              </a:rPr>
              <a:t>PETA </a:t>
            </a:r>
            <a:r>
              <a:rPr lang="en-ID" sz="1650" b="1" dirty="0" smtClean="0">
                <a:solidFill>
                  <a:prstClr val="white"/>
                </a:solidFill>
                <a:latin typeface="Arial Black" panose="020B0A04020102020204" pitchFamily="34" charset="0"/>
              </a:rPr>
              <a:t>INTERVENSI </a:t>
            </a:r>
            <a:r>
              <a:rPr lang="en-ID" sz="1650" b="1" dirty="0">
                <a:solidFill>
                  <a:prstClr val="white"/>
                </a:solidFill>
                <a:latin typeface="Arial Black" panose="020B0A04020102020204" pitchFamily="34" charset="0"/>
              </a:rPr>
              <a:t>JAMINAN PASOKAN </a:t>
            </a:r>
            <a:r>
              <a:rPr lang="en-ID" sz="2100" b="1" dirty="0">
                <a:solidFill>
                  <a:srgbClr val="FFFF00"/>
                </a:solidFill>
                <a:latin typeface="Arial Black" panose="020B0A04020102020204" pitchFamily="34" charset="0"/>
              </a:rPr>
              <a:t>CABE RAWIT </a:t>
            </a:r>
            <a:r>
              <a:rPr lang="en-ID" sz="21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(JUNI</a:t>
            </a:r>
            <a:r>
              <a:rPr lang="en-ID" sz="2100" b="1" dirty="0">
                <a:solidFill>
                  <a:srgbClr val="002060"/>
                </a:solidFill>
                <a:latin typeface="Arial Black" panose="020B0A04020102020204" pitchFamily="34" charset="0"/>
              </a:rPr>
              <a:t>)</a:t>
            </a:r>
            <a:endParaRPr lang="en-US" sz="1650" b="1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18F215F7-4E62-45DB-9286-81AD05782E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000" r="76506" b="7689"/>
          <a:stretch/>
        </p:blipFill>
        <p:spPr>
          <a:xfrm>
            <a:off x="-118711" y="2819323"/>
            <a:ext cx="2070310" cy="107847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010C8740-6A42-4173-BC13-58A0DF8E1184}"/>
              </a:ext>
            </a:extLst>
          </p:cNvPr>
          <p:cNvSpPr/>
          <p:nvPr/>
        </p:nvSpPr>
        <p:spPr>
          <a:xfrm>
            <a:off x="-4410" y="4185607"/>
            <a:ext cx="9148410" cy="610910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57175" indent="-257175" defTabSz="685800">
              <a:buFont typeface="Arial" panose="020B0604020202020204" pitchFamily="34" charset="0"/>
              <a:buChar char="•"/>
            </a:pPr>
            <a:r>
              <a:rPr lang="en-US" sz="105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</a:rPr>
              <a:t>HARGA DI TINGKAT PRODUSEN DI JATENG, JATIM, BALI, NTB DAN SULSEL TURUN DIBANDINGKAN RERATA HARGA 3 TAHUN TERAKHIR. HARGA DI TINGKAT PRODUSEN DI JATIM DAN SULSEL &lt;Rp. 10.000/Kg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4A50ACCB-8CBF-48C0-B2D5-78A836F2CF10}"/>
              </a:ext>
            </a:extLst>
          </p:cNvPr>
          <p:cNvSpPr txBox="1"/>
          <p:nvPr/>
        </p:nvSpPr>
        <p:spPr>
          <a:xfrm>
            <a:off x="7464526" y="575910"/>
            <a:ext cx="172740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lnSpc>
                <a:spcPct val="150000"/>
              </a:lnSpc>
            </a:pPr>
            <a:r>
              <a:rPr lang="en-US" sz="900" b="1" dirty="0">
                <a:solidFill>
                  <a:prstClr val="black"/>
                </a:solidFill>
                <a:latin typeface="Calibri"/>
              </a:rPr>
              <a:t>Harga </a:t>
            </a:r>
            <a:r>
              <a:rPr lang="en-US" sz="900" b="1" dirty="0" err="1">
                <a:solidFill>
                  <a:prstClr val="black"/>
                </a:solidFill>
                <a:latin typeface="Calibri"/>
              </a:rPr>
              <a:t>Eceran</a:t>
            </a:r>
            <a:r>
              <a:rPr lang="en-US" sz="900" b="1" dirty="0">
                <a:solidFill>
                  <a:prstClr val="black"/>
                </a:solidFill>
                <a:latin typeface="Calibri"/>
              </a:rPr>
              <a:t> (</a:t>
            </a:r>
            <a:r>
              <a:rPr lang="en-US" sz="1050" b="1" dirty="0">
                <a:solidFill>
                  <a:prstClr val="black"/>
                </a:solidFill>
                <a:latin typeface="Calibri"/>
              </a:rPr>
              <a:t>Rp/kg</a:t>
            </a:r>
            <a:r>
              <a:rPr lang="en-US" sz="900" b="1" dirty="0">
                <a:solidFill>
                  <a:prstClr val="black"/>
                </a:solidFill>
                <a:latin typeface="Calibri"/>
              </a:rPr>
              <a:t>)</a:t>
            </a:r>
            <a:br>
              <a:rPr lang="en-US" sz="900" b="1" dirty="0">
                <a:solidFill>
                  <a:prstClr val="black"/>
                </a:solidFill>
                <a:latin typeface="Calibri"/>
              </a:rPr>
            </a:br>
            <a:r>
              <a:rPr lang="en-US" sz="900" b="1" dirty="0">
                <a:solidFill>
                  <a:prstClr val="black"/>
                </a:solidFill>
                <a:latin typeface="Calibri"/>
              </a:rPr>
              <a:t>Harga </a:t>
            </a:r>
            <a:r>
              <a:rPr lang="en-US" sz="900" b="1" dirty="0" err="1">
                <a:solidFill>
                  <a:prstClr val="black"/>
                </a:solidFill>
                <a:latin typeface="Calibri"/>
              </a:rPr>
              <a:t>Produsen</a:t>
            </a:r>
            <a:r>
              <a:rPr lang="en-US" sz="900" b="1" dirty="0">
                <a:solidFill>
                  <a:prstClr val="black"/>
                </a:solidFill>
                <a:latin typeface="Calibri"/>
              </a:rPr>
              <a:t> (</a:t>
            </a:r>
            <a:r>
              <a:rPr lang="en-US" sz="1050" b="1" dirty="0">
                <a:solidFill>
                  <a:prstClr val="black"/>
                </a:solidFill>
                <a:latin typeface="Calibri"/>
              </a:rPr>
              <a:t>Rp/kg</a:t>
            </a:r>
            <a:r>
              <a:rPr lang="en-US" sz="900" b="1" dirty="0">
                <a:solidFill>
                  <a:prstClr val="black"/>
                </a:solidFill>
                <a:latin typeface="Calibri"/>
              </a:rPr>
              <a:t>)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F86016AB-5CC3-4546-B7D3-9042D1B045BC}"/>
              </a:ext>
            </a:extLst>
          </p:cNvPr>
          <p:cNvSpPr/>
          <p:nvPr/>
        </p:nvSpPr>
        <p:spPr>
          <a:xfrm>
            <a:off x="7112411" y="665251"/>
            <a:ext cx="352115" cy="168373"/>
          </a:xfrm>
          <a:prstGeom prst="rect">
            <a:avLst/>
          </a:prstGeom>
          <a:solidFill>
            <a:srgbClr val="FF9933"/>
          </a:solidFill>
          <a:ln w="25400" cap="flat" cmpd="sng" algn="ctr">
            <a:noFill/>
            <a:prstDash val="solid"/>
          </a:ln>
          <a:effectLst/>
        </p:spPr>
        <p:txBody>
          <a:bodyPr rtlCol="0" anchor="t"/>
          <a:lstStyle/>
          <a:p>
            <a:pPr algn="ctr" defTabSz="685800"/>
            <a:endParaRPr lang="en-ID" sz="1350"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98117374-BB8E-496A-9BD2-7E64394383F0}"/>
              </a:ext>
            </a:extLst>
          </p:cNvPr>
          <p:cNvSpPr/>
          <p:nvPr/>
        </p:nvSpPr>
        <p:spPr>
          <a:xfrm>
            <a:off x="7112411" y="889476"/>
            <a:ext cx="352115" cy="168373"/>
          </a:xfrm>
          <a:prstGeom prst="rect">
            <a:avLst/>
          </a:prstGeom>
          <a:solidFill>
            <a:srgbClr val="00FFCC"/>
          </a:solidFill>
          <a:ln w="25400" cap="flat" cmpd="sng" algn="ctr">
            <a:noFill/>
            <a:prstDash val="solid"/>
          </a:ln>
          <a:effectLst/>
        </p:spPr>
        <p:txBody>
          <a:bodyPr rtlCol="0" anchor="t"/>
          <a:lstStyle/>
          <a:p>
            <a:pPr algn="ctr" defTabSz="685800"/>
            <a:endParaRPr lang="en-ID" sz="1350"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="" xmlns:a16="http://schemas.microsoft.com/office/drawing/2014/main" id="{9D78F698-5DC5-438A-B748-E8C31702BFA2}"/>
              </a:ext>
            </a:extLst>
          </p:cNvPr>
          <p:cNvSpPr/>
          <p:nvPr/>
        </p:nvSpPr>
        <p:spPr>
          <a:xfrm>
            <a:off x="3782292" y="2850284"/>
            <a:ext cx="4748645" cy="1210491"/>
          </a:xfrm>
          <a:custGeom>
            <a:avLst/>
            <a:gdLst>
              <a:gd name="connsiteX0" fmla="*/ 0 w 6331527"/>
              <a:gd name="connsiteY0" fmla="*/ 762000 h 1613988"/>
              <a:gd name="connsiteX1" fmla="*/ 3865418 w 6331527"/>
              <a:gd name="connsiteY1" fmla="*/ 1593273 h 1613988"/>
              <a:gd name="connsiteX2" fmla="*/ 6331527 w 6331527"/>
              <a:gd name="connsiteY2" fmla="*/ 0 h 1613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31527" h="1613988">
                <a:moveTo>
                  <a:pt x="0" y="762000"/>
                </a:moveTo>
                <a:cubicBezTo>
                  <a:pt x="1405082" y="1241136"/>
                  <a:pt x="2810164" y="1720273"/>
                  <a:pt x="3865418" y="1593273"/>
                </a:cubicBezTo>
                <a:cubicBezTo>
                  <a:pt x="4920672" y="1466273"/>
                  <a:pt x="5626099" y="733136"/>
                  <a:pt x="6331527" y="0"/>
                </a:cubicBezTo>
              </a:path>
            </a:pathLst>
          </a:custGeom>
          <a:noFill/>
          <a:ln w="38100">
            <a:solidFill>
              <a:srgbClr val="0070C0"/>
            </a:solidFill>
            <a:headEnd type="oval"/>
            <a:tail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ID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="" xmlns:a16="http://schemas.microsoft.com/office/drawing/2014/main" id="{C5B41CD3-783B-4610-A7D5-5773EF6B37CE}"/>
              </a:ext>
            </a:extLst>
          </p:cNvPr>
          <p:cNvSpPr/>
          <p:nvPr/>
        </p:nvSpPr>
        <p:spPr>
          <a:xfrm>
            <a:off x="3400425" y="2215063"/>
            <a:ext cx="288348" cy="957339"/>
          </a:xfrm>
          <a:custGeom>
            <a:avLst/>
            <a:gdLst>
              <a:gd name="connsiteX0" fmla="*/ 1691419 w 1691419"/>
              <a:gd name="connsiteY0" fmla="*/ 2673927 h 2673927"/>
              <a:gd name="connsiteX1" fmla="*/ 125855 w 1691419"/>
              <a:gd name="connsiteY1" fmla="*/ 1108364 h 2673927"/>
              <a:gd name="connsiteX2" fmla="*/ 208982 w 1691419"/>
              <a:gd name="connsiteY2" fmla="*/ 0 h 2673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91419" h="2673927">
                <a:moveTo>
                  <a:pt x="1691419" y="2673927"/>
                </a:moveTo>
                <a:cubicBezTo>
                  <a:pt x="1032173" y="2113972"/>
                  <a:pt x="372928" y="1554018"/>
                  <a:pt x="125855" y="1108364"/>
                </a:cubicBezTo>
                <a:cubicBezTo>
                  <a:pt x="-121218" y="662710"/>
                  <a:pt x="43882" y="331355"/>
                  <a:pt x="208982" y="0"/>
                </a:cubicBezTo>
              </a:path>
            </a:pathLst>
          </a:custGeom>
          <a:noFill/>
          <a:ln w="38100">
            <a:solidFill>
              <a:srgbClr val="0070C0"/>
            </a:solidFill>
            <a:headEnd type="oval"/>
            <a:tail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ID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A27BEC5A-D660-4A28-9C5C-B377B1BC04A2}"/>
              </a:ext>
            </a:extLst>
          </p:cNvPr>
          <p:cNvSpPr txBox="1"/>
          <p:nvPr/>
        </p:nvSpPr>
        <p:spPr>
          <a:xfrm>
            <a:off x="3483553" y="2435028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45.775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F51A4D6B-4BD2-4D64-A435-98EE88151E1C}"/>
              </a:ext>
            </a:extLst>
          </p:cNvPr>
          <p:cNvSpPr txBox="1"/>
          <p:nvPr/>
        </p:nvSpPr>
        <p:spPr>
          <a:xfrm>
            <a:off x="5011994" y="1339773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41.750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976AF413-7CE7-4CFE-A575-0F45C440D0AA}"/>
              </a:ext>
            </a:extLst>
          </p:cNvPr>
          <p:cNvSpPr txBox="1"/>
          <p:nvPr/>
        </p:nvSpPr>
        <p:spPr>
          <a:xfrm>
            <a:off x="8343890" y="2215063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70.450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1CC2C6EA-E6D8-49C2-AD0B-7B4968E51FD6}"/>
              </a:ext>
            </a:extLst>
          </p:cNvPr>
          <p:cNvSpPr txBox="1"/>
          <p:nvPr/>
        </p:nvSpPr>
        <p:spPr>
          <a:xfrm>
            <a:off x="3289133" y="3483246"/>
            <a:ext cx="514350" cy="230832"/>
          </a:xfrm>
          <a:prstGeom prst="rect">
            <a:avLst/>
          </a:prstGeom>
          <a:solidFill>
            <a:srgbClr val="00FFCC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8.411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03BE67C3-4FB9-4ED0-8536-1EEEC9C9B223}"/>
              </a:ext>
            </a:extLst>
          </p:cNvPr>
          <p:cNvSpPr txBox="1"/>
          <p:nvPr/>
        </p:nvSpPr>
        <p:spPr>
          <a:xfrm>
            <a:off x="3284723" y="3679341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14.400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B94ADAEF-2E20-47BC-BCDC-0FF446C6A74B}"/>
              </a:ext>
            </a:extLst>
          </p:cNvPr>
          <p:cNvSpPr txBox="1"/>
          <p:nvPr/>
        </p:nvSpPr>
        <p:spPr>
          <a:xfrm>
            <a:off x="5538355" y="3113102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47.000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="" xmlns:a16="http://schemas.microsoft.com/office/drawing/2014/main" id="{5F7CEDA5-C40B-4DC7-B139-7E97FD421ED4}"/>
              </a:ext>
            </a:extLst>
          </p:cNvPr>
          <p:cNvSpPr/>
          <p:nvPr/>
        </p:nvSpPr>
        <p:spPr>
          <a:xfrm rot="3652018">
            <a:off x="4216221" y="1789155"/>
            <a:ext cx="290677" cy="1668207"/>
          </a:xfrm>
          <a:custGeom>
            <a:avLst/>
            <a:gdLst>
              <a:gd name="connsiteX0" fmla="*/ 1691419 w 1691419"/>
              <a:gd name="connsiteY0" fmla="*/ 2673927 h 2673927"/>
              <a:gd name="connsiteX1" fmla="*/ 125855 w 1691419"/>
              <a:gd name="connsiteY1" fmla="*/ 1108364 h 2673927"/>
              <a:gd name="connsiteX2" fmla="*/ 208982 w 1691419"/>
              <a:gd name="connsiteY2" fmla="*/ 0 h 2673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91419" h="2673927">
                <a:moveTo>
                  <a:pt x="1691419" y="2673927"/>
                </a:moveTo>
                <a:cubicBezTo>
                  <a:pt x="1032173" y="2113972"/>
                  <a:pt x="372928" y="1554018"/>
                  <a:pt x="125855" y="1108364"/>
                </a:cubicBezTo>
                <a:cubicBezTo>
                  <a:pt x="-121218" y="662710"/>
                  <a:pt x="43882" y="331355"/>
                  <a:pt x="208982" y="0"/>
                </a:cubicBezTo>
              </a:path>
            </a:pathLst>
          </a:custGeom>
          <a:noFill/>
          <a:ln w="38100">
            <a:solidFill>
              <a:srgbClr val="0070C0"/>
            </a:solidFill>
            <a:headEnd type="oval"/>
            <a:tail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ID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="" xmlns:a16="http://schemas.microsoft.com/office/drawing/2014/main" id="{8C6B6C91-D0CC-4686-91D1-D7F1321B566B}"/>
              </a:ext>
            </a:extLst>
          </p:cNvPr>
          <p:cNvSpPr/>
          <p:nvPr/>
        </p:nvSpPr>
        <p:spPr>
          <a:xfrm rot="784326">
            <a:off x="3794661" y="3405160"/>
            <a:ext cx="1460187" cy="474334"/>
          </a:xfrm>
          <a:custGeom>
            <a:avLst/>
            <a:gdLst>
              <a:gd name="connsiteX0" fmla="*/ 0 w 6331527"/>
              <a:gd name="connsiteY0" fmla="*/ 762000 h 1613988"/>
              <a:gd name="connsiteX1" fmla="*/ 3865418 w 6331527"/>
              <a:gd name="connsiteY1" fmla="*/ 1593273 h 1613988"/>
              <a:gd name="connsiteX2" fmla="*/ 6331527 w 6331527"/>
              <a:gd name="connsiteY2" fmla="*/ 0 h 1613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31527" h="1613988">
                <a:moveTo>
                  <a:pt x="0" y="762000"/>
                </a:moveTo>
                <a:cubicBezTo>
                  <a:pt x="1405082" y="1241136"/>
                  <a:pt x="2810164" y="1720273"/>
                  <a:pt x="3865418" y="1593273"/>
                </a:cubicBezTo>
                <a:cubicBezTo>
                  <a:pt x="4920672" y="1466273"/>
                  <a:pt x="5626099" y="733136"/>
                  <a:pt x="6331527" y="0"/>
                </a:cubicBezTo>
              </a:path>
            </a:pathLst>
          </a:custGeom>
          <a:noFill/>
          <a:ln w="38100">
            <a:solidFill>
              <a:srgbClr val="0070C0"/>
            </a:solidFill>
            <a:headEnd type="oval"/>
            <a:tail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ID" sz="135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60489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B475DA8B-DC7B-4236-AF58-BCEE555709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05" y="-1166704"/>
            <a:ext cx="8934093" cy="6316218"/>
          </a:xfrm>
          <a:prstGeom prst="rect">
            <a:avLst/>
          </a:prstGeom>
        </p:spPr>
      </p:pic>
      <p:sp>
        <p:nvSpPr>
          <p:cNvPr id="20" name="Title 1">
            <a:extLst>
              <a:ext uri="{FF2B5EF4-FFF2-40B4-BE49-F238E27FC236}">
                <a16:creationId xmlns="" xmlns:a16="http://schemas.microsoft.com/office/drawing/2014/main" id="{986DA56F-9F07-4060-86B2-3992BE12EA08}"/>
              </a:ext>
            </a:extLst>
          </p:cNvPr>
          <p:cNvSpPr txBox="1">
            <a:spLocks/>
          </p:cNvSpPr>
          <p:nvPr/>
        </p:nvSpPr>
        <p:spPr>
          <a:xfrm>
            <a:off x="49933" y="63101"/>
            <a:ext cx="8692285" cy="389168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defTabSz="342900"/>
            <a:r>
              <a:rPr lang="id-ID" sz="1800" b="1" dirty="0" smtClean="0">
                <a:solidFill>
                  <a:prstClr val="white"/>
                </a:solidFill>
                <a:latin typeface="Arial Black" panose="020B0A04020102020204" pitchFamily="34" charset="0"/>
              </a:rPr>
              <a:t>PETA </a:t>
            </a:r>
            <a:r>
              <a:rPr lang="en-ID" sz="1800" b="1" dirty="0" smtClean="0">
                <a:solidFill>
                  <a:prstClr val="white"/>
                </a:solidFill>
                <a:latin typeface="Arial Black" panose="020B0A04020102020204" pitchFamily="34" charset="0"/>
              </a:rPr>
              <a:t>INTERVENSI </a:t>
            </a:r>
            <a:r>
              <a:rPr lang="en-ID" sz="1800" b="1" dirty="0">
                <a:solidFill>
                  <a:prstClr val="white"/>
                </a:solidFill>
                <a:latin typeface="Arial Black" panose="020B0A04020102020204" pitchFamily="34" charset="0"/>
              </a:rPr>
              <a:t>PASOKAN </a:t>
            </a:r>
            <a:r>
              <a:rPr lang="en-ID" sz="1800" b="1" dirty="0">
                <a:solidFill>
                  <a:srgbClr val="FFFF00"/>
                </a:solidFill>
                <a:latin typeface="Arial Black" panose="020B0A04020102020204" pitchFamily="34" charset="0"/>
              </a:rPr>
              <a:t>BAWANG MERAH </a:t>
            </a:r>
            <a:r>
              <a:rPr lang="en-ID" sz="1800" b="1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(JUNI</a:t>
            </a:r>
            <a:r>
              <a:rPr lang="en-ID" sz="1800" b="1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)</a:t>
            </a:r>
            <a:endParaRPr lang="en-US" sz="1800" b="1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="" xmlns:a16="http://schemas.microsoft.com/office/drawing/2014/main" id="{2F53C4FA-2FBA-4C76-A8E7-F74E9CD2E9E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000" r="76506" b="7689"/>
          <a:stretch/>
        </p:blipFill>
        <p:spPr>
          <a:xfrm>
            <a:off x="-118711" y="2819323"/>
            <a:ext cx="2070310" cy="1078477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7D5BF018-43B1-4090-9879-72F01520D78C}"/>
              </a:ext>
            </a:extLst>
          </p:cNvPr>
          <p:cNvSpPr/>
          <p:nvPr/>
        </p:nvSpPr>
        <p:spPr>
          <a:xfrm>
            <a:off x="-4410" y="4185607"/>
            <a:ext cx="9148410" cy="610910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nn-NO" sz="1050" b="1" dirty="0">
                <a:solidFill>
                  <a:srgbClr val="FF0000"/>
                </a:solidFill>
                <a:latin typeface="Calibri"/>
              </a:rPr>
              <a:t>HAP Bawang Merah = Rp. 32.000/Kg ; Harga eceran di provinsi defisit TERINDIKASI meningkat &gt; 25 % dari harga HAP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3A76E52A-8F5F-4A45-830D-31992AC613F9}"/>
              </a:ext>
            </a:extLst>
          </p:cNvPr>
          <p:cNvSpPr txBox="1"/>
          <p:nvPr/>
        </p:nvSpPr>
        <p:spPr>
          <a:xfrm>
            <a:off x="7464526" y="575910"/>
            <a:ext cx="172740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lnSpc>
                <a:spcPct val="150000"/>
              </a:lnSpc>
            </a:pPr>
            <a:r>
              <a:rPr lang="en-US" sz="900" b="1" dirty="0">
                <a:solidFill>
                  <a:prstClr val="black"/>
                </a:solidFill>
                <a:latin typeface="Calibri"/>
              </a:rPr>
              <a:t>Harga </a:t>
            </a:r>
            <a:r>
              <a:rPr lang="en-US" sz="900" b="1" dirty="0" err="1">
                <a:solidFill>
                  <a:prstClr val="black"/>
                </a:solidFill>
                <a:latin typeface="Calibri"/>
              </a:rPr>
              <a:t>Eceran</a:t>
            </a:r>
            <a:r>
              <a:rPr lang="en-US" sz="900" b="1" dirty="0">
                <a:solidFill>
                  <a:prstClr val="black"/>
                </a:solidFill>
                <a:latin typeface="Calibri"/>
              </a:rPr>
              <a:t> (</a:t>
            </a:r>
            <a:r>
              <a:rPr lang="en-US" sz="1050" b="1" dirty="0">
                <a:solidFill>
                  <a:prstClr val="black"/>
                </a:solidFill>
                <a:latin typeface="Calibri"/>
              </a:rPr>
              <a:t>Rp/kg</a:t>
            </a:r>
            <a:r>
              <a:rPr lang="en-US" sz="900" b="1" dirty="0">
                <a:solidFill>
                  <a:prstClr val="black"/>
                </a:solidFill>
                <a:latin typeface="Calibri"/>
              </a:rPr>
              <a:t>)</a:t>
            </a:r>
            <a:br>
              <a:rPr lang="en-US" sz="900" b="1" dirty="0">
                <a:solidFill>
                  <a:prstClr val="black"/>
                </a:solidFill>
                <a:latin typeface="Calibri"/>
              </a:rPr>
            </a:br>
            <a:r>
              <a:rPr lang="en-US" sz="900" b="1" dirty="0">
                <a:solidFill>
                  <a:prstClr val="black"/>
                </a:solidFill>
                <a:latin typeface="Calibri"/>
              </a:rPr>
              <a:t>Harga </a:t>
            </a:r>
            <a:r>
              <a:rPr lang="en-US" sz="900" b="1" dirty="0" err="1">
                <a:solidFill>
                  <a:prstClr val="black"/>
                </a:solidFill>
                <a:latin typeface="Calibri"/>
              </a:rPr>
              <a:t>Produsen</a:t>
            </a:r>
            <a:r>
              <a:rPr lang="en-US" sz="900" b="1" dirty="0">
                <a:solidFill>
                  <a:prstClr val="black"/>
                </a:solidFill>
                <a:latin typeface="Calibri"/>
              </a:rPr>
              <a:t> (</a:t>
            </a:r>
            <a:r>
              <a:rPr lang="en-US" sz="1050" b="1" dirty="0">
                <a:solidFill>
                  <a:prstClr val="black"/>
                </a:solidFill>
                <a:latin typeface="Calibri"/>
              </a:rPr>
              <a:t>Rp/kg</a:t>
            </a:r>
            <a:r>
              <a:rPr lang="en-US" sz="900" b="1" dirty="0">
                <a:solidFill>
                  <a:prstClr val="black"/>
                </a:solidFill>
                <a:latin typeface="Calibri"/>
              </a:rPr>
              <a:t>)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="" xmlns:a16="http://schemas.microsoft.com/office/drawing/2014/main" id="{B42E49BE-EA64-473E-B603-274989B2A44A}"/>
              </a:ext>
            </a:extLst>
          </p:cNvPr>
          <p:cNvSpPr/>
          <p:nvPr/>
        </p:nvSpPr>
        <p:spPr>
          <a:xfrm>
            <a:off x="7112411" y="665251"/>
            <a:ext cx="352115" cy="168373"/>
          </a:xfrm>
          <a:prstGeom prst="rect">
            <a:avLst/>
          </a:prstGeom>
          <a:solidFill>
            <a:srgbClr val="FF9933"/>
          </a:solidFill>
          <a:ln w="25400" cap="flat" cmpd="sng" algn="ctr">
            <a:noFill/>
            <a:prstDash val="solid"/>
          </a:ln>
          <a:effectLst/>
        </p:spPr>
        <p:txBody>
          <a:bodyPr rtlCol="0" anchor="t"/>
          <a:lstStyle/>
          <a:p>
            <a:pPr algn="ctr" defTabSz="685800"/>
            <a:endParaRPr lang="en-ID" sz="1350"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="" xmlns:a16="http://schemas.microsoft.com/office/drawing/2014/main" id="{0EFF2E27-95E5-43C0-8F05-C9F7EE0A2356}"/>
              </a:ext>
            </a:extLst>
          </p:cNvPr>
          <p:cNvSpPr/>
          <p:nvPr/>
        </p:nvSpPr>
        <p:spPr>
          <a:xfrm>
            <a:off x="7112411" y="889476"/>
            <a:ext cx="352115" cy="168373"/>
          </a:xfrm>
          <a:prstGeom prst="rect">
            <a:avLst/>
          </a:prstGeom>
          <a:solidFill>
            <a:srgbClr val="00FFCC"/>
          </a:solidFill>
          <a:ln w="25400" cap="flat" cmpd="sng" algn="ctr">
            <a:noFill/>
            <a:prstDash val="solid"/>
          </a:ln>
          <a:effectLst/>
        </p:spPr>
        <p:txBody>
          <a:bodyPr rtlCol="0" anchor="t"/>
          <a:lstStyle/>
          <a:p>
            <a:pPr algn="ctr" defTabSz="685800"/>
            <a:endParaRPr lang="en-ID" sz="1350"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="" xmlns:a16="http://schemas.microsoft.com/office/drawing/2014/main" id="{C9E92AED-8380-4510-9C7F-1C9A4530E665}"/>
              </a:ext>
            </a:extLst>
          </p:cNvPr>
          <p:cNvSpPr/>
          <p:nvPr/>
        </p:nvSpPr>
        <p:spPr>
          <a:xfrm>
            <a:off x="706582" y="855230"/>
            <a:ext cx="2504210" cy="2213264"/>
          </a:xfrm>
          <a:custGeom>
            <a:avLst/>
            <a:gdLst>
              <a:gd name="connsiteX0" fmla="*/ 3338946 w 3338946"/>
              <a:gd name="connsiteY0" fmla="*/ 2951018 h 2951018"/>
              <a:gd name="connsiteX1" fmla="*/ 1953491 w 3338946"/>
              <a:gd name="connsiteY1" fmla="*/ 595745 h 2951018"/>
              <a:gd name="connsiteX2" fmla="*/ 0 w 3338946"/>
              <a:gd name="connsiteY2" fmla="*/ 0 h 2951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8946" h="2951018">
                <a:moveTo>
                  <a:pt x="3338946" y="2951018"/>
                </a:moveTo>
                <a:cubicBezTo>
                  <a:pt x="2924464" y="2019299"/>
                  <a:pt x="2509982" y="1087581"/>
                  <a:pt x="1953491" y="595745"/>
                </a:cubicBezTo>
                <a:cubicBezTo>
                  <a:pt x="1397000" y="103909"/>
                  <a:pt x="698500" y="51954"/>
                  <a:pt x="0" y="0"/>
                </a:cubicBezTo>
              </a:path>
            </a:pathLst>
          </a:custGeom>
          <a:noFill/>
          <a:ln w="38100">
            <a:solidFill>
              <a:srgbClr val="002060"/>
            </a:solidFill>
            <a:headEnd type="oval"/>
            <a:tail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ID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="" xmlns:a16="http://schemas.microsoft.com/office/drawing/2014/main" id="{947670ED-C737-4C49-AB9C-AA05E872C8B7}"/>
              </a:ext>
            </a:extLst>
          </p:cNvPr>
          <p:cNvSpPr/>
          <p:nvPr/>
        </p:nvSpPr>
        <p:spPr>
          <a:xfrm>
            <a:off x="1111828" y="1239693"/>
            <a:ext cx="2098964" cy="1828800"/>
          </a:xfrm>
          <a:custGeom>
            <a:avLst/>
            <a:gdLst>
              <a:gd name="connsiteX0" fmla="*/ 2798619 w 2798619"/>
              <a:gd name="connsiteY0" fmla="*/ 2438400 h 2438400"/>
              <a:gd name="connsiteX1" fmla="*/ 1593273 w 2798619"/>
              <a:gd name="connsiteY1" fmla="*/ 443345 h 2438400"/>
              <a:gd name="connsiteX2" fmla="*/ 0 w 2798619"/>
              <a:gd name="connsiteY2" fmla="*/ 0 h 243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98619" h="2438400">
                <a:moveTo>
                  <a:pt x="2798619" y="2438400"/>
                </a:moveTo>
                <a:cubicBezTo>
                  <a:pt x="2429164" y="1644072"/>
                  <a:pt x="2059709" y="849745"/>
                  <a:pt x="1593273" y="443345"/>
                </a:cubicBezTo>
                <a:cubicBezTo>
                  <a:pt x="1126837" y="36945"/>
                  <a:pt x="563418" y="18472"/>
                  <a:pt x="0" y="0"/>
                </a:cubicBezTo>
              </a:path>
            </a:pathLst>
          </a:custGeom>
          <a:noFill/>
          <a:ln w="38100">
            <a:solidFill>
              <a:srgbClr val="002060"/>
            </a:solidFill>
            <a:headEnd type="oval"/>
            <a:tail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ID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="" xmlns:a16="http://schemas.microsoft.com/office/drawing/2014/main" id="{3819B4D9-7847-4D61-9095-F02AF57218C6}"/>
              </a:ext>
            </a:extLst>
          </p:cNvPr>
          <p:cNvSpPr/>
          <p:nvPr/>
        </p:nvSpPr>
        <p:spPr>
          <a:xfrm>
            <a:off x="2348345" y="2171286"/>
            <a:ext cx="862446" cy="907598"/>
          </a:xfrm>
          <a:custGeom>
            <a:avLst/>
            <a:gdLst>
              <a:gd name="connsiteX0" fmla="*/ 1149928 w 1149928"/>
              <a:gd name="connsiteY0" fmla="*/ 1210131 h 1210131"/>
              <a:gd name="connsiteX1" fmla="*/ 568037 w 1149928"/>
              <a:gd name="connsiteY1" fmla="*/ 129477 h 1210131"/>
              <a:gd name="connsiteX2" fmla="*/ 0 w 1149928"/>
              <a:gd name="connsiteY2" fmla="*/ 60204 h 1210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49928" h="1210131">
                <a:moveTo>
                  <a:pt x="1149928" y="1210131"/>
                </a:moveTo>
                <a:cubicBezTo>
                  <a:pt x="954810" y="765631"/>
                  <a:pt x="759692" y="321131"/>
                  <a:pt x="568037" y="129477"/>
                </a:cubicBezTo>
                <a:cubicBezTo>
                  <a:pt x="376382" y="-62177"/>
                  <a:pt x="188191" y="-987"/>
                  <a:pt x="0" y="60204"/>
                </a:cubicBezTo>
              </a:path>
            </a:pathLst>
          </a:custGeom>
          <a:noFill/>
          <a:ln w="38100">
            <a:solidFill>
              <a:srgbClr val="002060"/>
            </a:solidFill>
            <a:headEnd type="oval"/>
            <a:tail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ID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="" xmlns:a16="http://schemas.microsoft.com/office/drawing/2014/main" id="{CCB36936-FF66-468B-8919-7366DE5812EA}"/>
              </a:ext>
            </a:extLst>
          </p:cNvPr>
          <p:cNvSpPr/>
          <p:nvPr/>
        </p:nvSpPr>
        <p:spPr>
          <a:xfrm>
            <a:off x="1381992" y="2590511"/>
            <a:ext cx="1558636" cy="724805"/>
          </a:xfrm>
          <a:custGeom>
            <a:avLst/>
            <a:gdLst>
              <a:gd name="connsiteX0" fmla="*/ 2078181 w 2078181"/>
              <a:gd name="connsiteY0" fmla="*/ 900545 h 966406"/>
              <a:gd name="connsiteX1" fmla="*/ 346363 w 2078181"/>
              <a:gd name="connsiteY1" fmla="*/ 872836 h 966406"/>
              <a:gd name="connsiteX2" fmla="*/ 0 w 2078181"/>
              <a:gd name="connsiteY2" fmla="*/ 0 h 966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78181" h="966406">
                <a:moveTo>
                  <a:pt x="2078181" y="900545"/>
                </a:moveTo>
                <a:cubicBezTo>
                  <a:pt x="1385453" y="961736"/>
                  <a:pt x="692726" y="1022927"/>
                  <a:pt x="346363" y="872836"/>
                </a:cubicBezTo>
                <a:cubicBezTo>
                  <a:pt x="0" y="722745"/>
                  <a:pt x="0" y="361372"/>
                  <a:pt x="0" y="0"/>
                </a:cubicBezTo>
              </a:path>
            </a:pathLst>
          </a:custGeom>
          <a:noFill/>
          <a:ln w="38100">
            <a:solidFill>
              <a:srgbClr val="002060"/>
            </a:solidFill>
            <a:headEnd type="oval"/>
            <a:tail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ID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6" name="Freeform: Shape 35">
            <a:extLst>
              <a:ext uri="{FF2B5EF4-FFF2-40B4-BE49-F238E27FC236}">
                <a16:creationId xmlns="" xmlns:a16="http://schemas.microsoft.com/office/drawing/2014/main" id="{BD17DF14-0932-4B4E-9BB3-A6250EC2B434}"/>
              </a:ext>
            </a:extLst>
          </p:cNvPr>
          <p:cNvSpPr/>
          <p:nvPr/>
        </p:nvSpPr>
        <p:spPr>
          <a:xfrm>
            <a:off x="1686957" y="2548949"/>
            <a:ext cx="1243280" cy="781727"/>
          </a:xfrm>
          <a:custGeom>
            <a:avLst/>
            <a:gdLst>
              <a:gd name="connsiteX0" fmla="*/ 1657706 w 1657706"/>
              <a:gd name="connsiteY0" fmla="*/ 969818 h 1042303"/>
              <a:gd name="connsiteX1" fmla="*/ 133706 w 1657706"/>
              <a:gd name="connsiteY1" fmla="*/ 942109 h 1042303"/>
              <a:gd name="connsiteX2" fmla="*/ 175269 w 1657706"/>
              <a:gd name="connsiteY2" fmla="*/ 0 h 1042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7706" h="1042303">
                <a:moveTo>
                  <a:pt x="1657706" y="969818"/>
                </a:moveTo>
                <a:cubicBezTo>
                  <a:pt x="1019242" y="1036781"/>
                  <a:pt x="380779" y="1103745"/>
                  <a:pt x="133706" y="942109"/>
                </a:cubicBezTo>
                <a:cubicBezTo>
                  <a:pt x="-113367" y="780473"/>
                  <a:pt x="30951" y="390236"/>
                  <a:pt x="175269" y="0"/>
                </a:cubicBezTo>
              </a:path>
            </a:pathLst>
          </a:custGeom>
          <a:noFill/>
          <a:ln w="38100">
            <a:solidFill>
              <a:srgbClr val="002060"/>
            </a:solidFill>
            <a:headEnd type="oval"/>
            <a:tail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ID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="" xmlns:a16="http://schemas.microsoft.com/office/drawing/2014/main" id="{8822089A-97BE-4D3B-9CC5-612399E0A5BC}"/>
              </a:ext>
            </a:extLst>
          </p:cNvPr>
          <p:cNvSpPr/>
          <p:nvPr/>
        </p:nvSpPr>
        <p:spPr>
          <a:xfrm>
            <a:off x="1954944" y="3110057"/>
            <a:ext cx="975293" cy="190573"/>
          </a:xfrm>
          <a:custGeom>
            <a:avLst/>
            <a:gdLst>
              <a:gd name="connsiteX0" fmla="*/ 1300391 w 1300391"/>
              <a:gd name="connsiteY0" fmla="*/ 221673 h 254097"/>
              <a:gd name="connsiteX1" fmla="*/ 122754 w 1300391"/>
              <a:gd name="connsiteY1" fmla="*/ 235527 h 254097"/>
              <a:gd name="connsiteX2" fmla="*/ 95045 w 1300391"/>
              <a:gd name="connsiteY2" fmla="*/ 0 h 254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00391" h="254097">
                <a:moveTo>
                  <a:pt x="1300391" y="221673"/>
                </a:moveTo>
                <a:cubicBezTo>
                  <a:pt x="812018" y="247073"/>
                  <a:pt x="323645" y="272473"/>
                  <a:pt x="122754" y="235527"/>
                </a:cubicBezTo>
                <a:cubicBezTo>
                  <a:pt x="-78137" y="198581"/>
                  <a:pt x="8454" y="99290"/>
                  <a:pt x="95045" y="0"/>
                </a:cubicBezTo>
              </a:path>
            </a:pathLst>
          </a:custGeom>
          <a:noFill/>
          <a:ln w="38100">
            <a:solidFill>
              <a:srgbClr val="002060"/>
            </a:solidFill>
            <a:headEnd type="oval"/>
            <a:tail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ID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="" xmlns:a16="http://schemas.microsoft.com/office/drawing/2014/main" id="{589CB780-A49F-4EDF-A8DA-5C527B0FB2BE}"/>
              </a:ext>
            </a:extLst>
          </p:cNvPr>
          <p:cNvSpPr/>
          <p:nvPr/>
        </p:nvSpPr>
        <p:spPr>
          <a:xfrm>
            <a:off x="2379518" y="2584955"/>
            <a:ext cx="831273" cy="483539"/>
          </a:xfrm>
          <a:custGeom>
            <a:avLst/>
            <a:gdLst>
              <a:gd name="connsiteX0" fmla="*/ 1108364 w 1108364"/>
              <a:gd name="connsiteY0" fmla="*/ 644718 h 644718"/>
              <a:gd name="connsiteX1" fmla="*/ 665018 w 1108364"/>
              <a:gd name="connsiteY1" fmla="*/ 48972 h 644718"/>
              <a:gd name="connsiteX2" fmla="*/ 0 w 1108364"/>
              <a:gd name="connsiteY2" fmla="*/ 76682 h 644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08364" h="644718">
                <a:moveTo>
                  <a:pt x="1108364" y="644718"/>
                </a:moveTo>
                <a:cubicBezTo>
                  <a:pt x="979054" y="394181"/>
                  <a:pt x="849745" y="143645"/>
                  <a:pt x="665018" y="48972"/>
                </a:cubicBezTo>
                <a:cubicBezTo>
                  <a:pt x="480291" y="-45701"/>
                  <a:pt x="240145" y="15490"/>
                  <a:pt x="0" y="76682"/>
                </a:cubicBezTo>
              </a:path>
            </a:pathLst>
          </a:custGeom>
          <a:noFill/>
          <a:ln w="38100">
            <a:solidFill>
              <a:srgbClr val="002060"/>
            </a:solidFill>
            <a:headEnd type="oval"/>
            <a:tail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ID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="" xmlns:a16="http://schemas.microsoft.com/office/drawing/2014/main" id="{5BAAC096-F392-4142-9738-49A9BC9F5690}"/>
              </a:ext>
            </a:extLst>
          </p:cNvPr>
          <p:cNvSpPr/>
          <p:nvPr/>
        </p:nvSpPr>
        <p:spPr>
          <a:xfrm>
            <a:off x="4946073" y="1199789"/>
            <a:ext cx="852054" cy="1234859"/>
          </a:xfrm>
          <a:custGeom>
            <a:avLst/>
            <a:gdLst>
              <a:gd name="connsiteX0" fmla="*/ 0 w 1136072"/>
              <a:gd name="connsiteY0" fmla="*/ 1646479 h 1646479"/>
              <a:gd name="connsiteX1" fmla="*/ 207818 w 1136072"/>
              <a:gd name="connsiteY1" fmla="*/ 67060 h 1646479"/>
              <a:gd name="connsiteX2" fmla="*/ 1136072 w 1136072"/>
              <a:gd name="connsiteY2" fmla="*/ 441133 h 1646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36072" h="1646479">
                <a:moveTo>
                  <a:pt x="0" y="1646479"/>
                </a:moveTo>
                <a:cubicBezTo>
                  <a:pt x="9236" y="957215"/>
                  <a:pt x="18473" y="267951"/>
                  <a:pt x="207818" y="67060"/>
                </a:cubicBezTo>
                <a:cubicBezTo>
                  <a:pt x="397163" y="-133831"/>
                  <a:pt x="766617" y="153651"/>
                  <a:pt x="1136072" y="441133"/>
                </a:cubicBezTo>
              </a:path>
            </a:pathLst>
          </a:custGeom>
          <a:noFill/>
          <a:ln w="38100">
            <a:solidFill>
              <a:srgbClr val="0070C0"/>
            </a:solidFill>
            <a:headEnd type="oval"/>
            <a:tail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ID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5" name="Freeform: Shape 44">
            <a:extLst>
              <a:ext uri="{FF2B5EF4-FFF2-40B4-BE49-F238E27FC236}">
                <a16:creationId xmlns="" xmlns:a16="http://schemas.microsoft.com/office/drawing/2014/main" id="{099322C5-087A-4EA9-B14B-7FF95F580BB7}"/>
              </a:ext>
            </a:extLst>
          </p:cNvPr>
          <p:cNvSpPr/>
          <p:nvPr/>
        </p:nvSpPr>
        <p:spPr>
          <a:xfrm>
            <a:off x="4956464" y="1372558"/>
            <a:ext cx="488373" cy="1072481"/>
          </a:xfrm>
          <a:custGeom>
            <a:avLst/>
            <a:gdLst>
              <a:gd name="connsiteX0" fmla="*/ 0 w 651164"/>
              <a:gd name="connsiteY0" fmla="*/ 1429974 h 1429974"/>
              <a:gd name="connsiteX1" fmla="*/ 180109 w 651164"/>
              <a:gd name="connsiteY1" fmla="*/ 72229 h 1429974"/>
              <a:gd name="connsiteX2" fmla="*/ 651164 w 651164"/>
              <a:gd name="connsiteY2" fmla="*/ 307756 h 1429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1164" h="1429974">
                <a:moveTo>
                  <a:pt x="0" y="1429974"/>
                </a:moveTo>
                <a:cubicBezTo>
                  <a:pt x="35791" y="844619"/>
                  <a:pt x="71582" y="259265"/>
                  <a:pt x="180109" y="72229"/>
                </a:cubicBezTo>
                <a:cubicBezTo>
                  <a:pt x="288636" y="-114807"/>
                  <a:pt x="469900" y="96474"/>
                  <a:pt x="651164" y="307756"/>
                </a:cubicBezTo>
              </a:path>
            </a:pathLst>
          </a:custGeom>
          <a:noFill/>
          <a:ln w="38100">
            <a:solidFill>
              <a:srgbClr val="0070C0"/>
            </a:solidFill>
            <a:headEnd type="oval"/>
            <a:tail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ID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7" name="Freeform: Shape 46">
            <a:extLst>
              <a:ext uri="{FF2B5EF4-FFF2-40B4-BE49-F238E27FC236}">
                <a16:creationId xmlns="" xmlns:a16="http://schemas.microsoft.com/office/drawing/2014/main" id="{2A1DBC50-A4C7-44E7-AB27-8FA6922BF902}"/>
              </a:ext>
            </a:extLst>
          </p:cNvPr>
          <p:cNvSpPr/>
          <p:nvPr/>
        </p:nvSpPr>
        <p:spPr>
          <a:xfrm rot="5222813" flipV="1">
            <a:off x="4699111" y="2475004"/>
            <a:ext cx="320828" cy="109861"/>
          </a:xfrm>
          <a:custGeom>
            <a:avLst/>
            <a:gdLst>
              <a:gd name="connsiteX0" fmla="*/ 374072 w 374072"/>
              <a:gd name="connsiteY0" fmla="*/ 525934 h 525934"/>
              <a:gd name="connsiteX1" fmla="*/ 207818 w 374072"/>
              <a:gd name="connsiteY1" fmla="*/ 27171 h 525934"/>
              <a:gd name="connsiteX2" fmla="*/ 0 w 374072"/>
              <a:gd name="connsiteY2" fmla="*/ 110298 h 525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4072" h="525934">
                <a:moveTo>
                  <a:pt x="374072" y="525934"/>
                </a:moveTo>
                <a:cubicBezTo>
                  <a:pt x="322117" y="311189"/>
                  <a:pt x="270163" y="96444"/>
                  <a:pt x="207818" y="27171"/>
                </a:cubicBezTo>
                <a:cubicBezTo>
                  <a:pt x="145473" y="-42102"/>
                  <a:pt x="72736" y="34098"/>
                  <a:pt x="0" y="110298"/>
                </a:cubicBezTo>
              </a:path>
            </a:pathLst>
          </a:custGeom>
          <a:noFill/>
          <a:ln w="38100">
            <a:solidFill>
              <a:srgbClr val="0070C0"/>
            </a:solidFill>
            <a:headEnd type="oval"/>
            <a:tail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ID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8" name="Freeform: Shape 47">
            <a:extLst>
              <a:ext uri="{FF2B5EF4-FFF2-40B4-BE49-F238E27FC236}">
                <a16:creationId xmlns="" xmlns:a16="http://schemas.microsoft.com/office/drawing/2014/main" id="{FF97A1CC-FD7C-44EF-B5AD-55B0AA552A09}"/>
              </a:ext>
            </a:extLst>
          </p:cNvPr>
          <p:cNvSpPr/>
          <p:nvPr/>
        </p:nvSpPr>
        <p:spPr>
          <a:xfrm>
            <a:off x="4956464" y="2081357"/>
            <a:ext cx="374073" cy="342900"/>
          </a:xfrm>
          <a:custGeom>
            <a:avLst/>
            <a:gdLst>
              <a:gd name="connsiteX0" fmla="*/ 0 w 498764"/>
              <a:gd name="connsiteY0" fmla="*/ 457200 h 457200"/>
              <a:gd name="connsiteX1" fmla="*/ 180109 w 498764"/>
              <a:gd name="connsiteY1" fmla="*/ 221673 h 457200"/>
              <a:gd name="connsiteX2" fmla="*/ 498764 w 498764"/>
              <a:gd name="connsiteY2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98764" h="457200">
                <a:moveTo>
                  <a:pt x="0" y="457200"/>
                </a:moveTo>
                <a:cubicBezTo>
                  <a:pt x="48491" y="377536"/>
                  <a:pt x="96982" y="297873"/>
                  <a:pt x="180109" y="221673"/>
                </a:cubicBezTo>
                <a:cubicBezTo>
                  <a:pt x="263236" y="145473"/>
                  <a:pt x="381000" y="72736"/>
                  <a:pt x="498764" y="0"/>
                </a:cubicBezTo>
              </a:path>
            </a:pathLst>
          </a:custGeom>
          <a:noFill/>
          <a:ln w="38100">
            <a:solidFill>
              <a:srgbClr val="0070C0"/>
            </a:solidFill>
            <a:headEnd type="oval"/>
            <a:tail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ID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9" name="Freeform: Shape 48">
            <a:extLst>
              <a:ext uri="{FF2B5EF4-FFF2-40B4-BE49-F238E27FC236}">
                <a16:creationId xmlns="" xmlns:a16="http://schemas.microsoft.com/office/drawing/2014/main" id="{78A1C4ED-2FE3-4730-9981-EB977E985FA3}"/>
              </a:ext>
            </a:extLst>
          </p:cNvPr>
          <p:cNvSpPr/>
          <p:nvPr/>
        </p:nvSpPr>
        <p:spPr>
          <a:xfrm>
            <a:off x="4977245" y="2288240"/>
            <a:ext cx="613064" cy="208754"/>
          </a:xfrm>
          <a:custGeom>
            <a:avLst/>
            <a:gdLst>
              <a:gd name="connsiteX0" fmla="*/ 0 w 817418"/>
              <a:gd name="connsiteY0" fmla="*/ 195211 h 278338"/>
              <a:gd name="connsiteX1" fmla="*/ 374073 w 817418"/>
              <a:gd name="connsiteY1" fmla="*/ 1247 h 278338"/>
              <a:gd name="connsiteX2" fmla="*/ 817418 w 817418"/>
              <a:gd name="connsiteY2" fmla="*/ 278338 h 278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17418" h="278338">
                <a:moveTo>
                  <a:pt x="0" y="195211"/>
                </a:moveTo>
                <a:cubicBezTo>
                  <a:pt x="118918" y="91302"/>
                  <a:pt x="237837" y="-12607"/>
                  <a:pt x="374073" y="1247"/>
                </a:cubicBezTo>
                <a:cubicBezTo>
                  <a:pt x="510309" y="15101"/>
                  <a:pt x="663863" y="146719"/>
                  <a:pt x="817418" y="278338"/>
                </a:cubicBezTo>
              </a:path>
            </a:pathLst>
          </a:custGeom>
          <a:noFill/>
          <a:ln w="38100">
            <a:solidFill>
              <a:srgbClr val="0070C0"/>
            </a:solidFill>
            <a:headEnd type="oval"/>
            <a:tail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ID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0" name="Freeform: Shape 49">
            <a:extLst>
              <a:ext uri="{FF2B5EF4-FFF2-40B4-BE49-F238E27FC236}">
                <a16:creationId xmlns="" xmlns:a16="http://schemas.microsoft.com/office/drawing/2014/main" id="{BB1C87C5-F1C8-414C-BFB5-82F6D3E6560D}"/>
              </a:ext>
            </a:extLst>
          </p:cNvPr>
          <p:cNvSpPr/>
          <p:nvPr/>
        </p:nvSpPr>
        <p:spPr>
          <a:xfrm>
            <a:off x="4925292" y="2715203"/>
            <a:ext cx="3532909" cy="488729"/>
          </a:xfrm>
          <a:custGeom>
            <a:avLst/>
            <a:gdLst>
              <a:gd name="connsiteX0" fmla="*/ 0 w 4710545"/>
              <a:gd name="connsiteY0" fmla="*/ 0 h 651639"/>
              <a:gd name="connsiteX1" fmla="*/ 2286000 w 4710545"/>
              <a:gd name="connsiteY1" fmla="*/ 651164 h 651639"/>
              <a:gd name="connsiteX2" fmla="*/ 4710545 w 4710545"/>
              <a:gd name="connsiteY2" fmla="*/ 83128 h 65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0545" h="651639">
                <a:moveTo>
                  <a:pt x="0" y="0"/>
                </a:moveTo>
                <a:cubicBezTo>
                  <a:pt x="750454" y="318654"/>
                  <a:pt x="1500909" y="637309"/>
                  <a:pt x="2286000" y="651164"/>
                </a:cubicBezTo>
                <a:cubicBezTo>
                  <a:pt x="3071091" y="665019"/>
                  <a:pt x="3890818" y="374073"/>
                  <a:pt x="4710545" y="83128"/>
                </a:cubicBezTo>
              </a:path>
            </a:pathLst>
          </a:custGeom>
          <a:noFill/>
          <a:ln w="38100">
            <a:solidFill>
              <a:srgbClr val="0070C0"/>
            </a:solidFill>
            <a:headEnd type="oval"/>
            <a:tail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ID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1" name="Freeform: Shape 50">
            <a:extLst>
              <a:ext uri="{FF2B5EF4-FFF2-40B4-BE49-F238E27FC236}">
                <a16:creationId xmlns="" xmlns:a16="http://schemas.microsoft.com/office/drawing/2014/main" id="{0D45CCE7-BC34-451D-99E5-3B364718043C}"/>
              </a:ext>
            </a:extLst>
          </p:cNvPr>
          <p:cNvSpPr/>
          <p:nvPr/>
        </p:nvSpPr>
        <p:spPr>
          <a:xfrm>
            <a:off x="4935682" y="2341130"/>
            <a:ext cx="2597727" cy="758957"/>
          </a:xfrm>
          <a:custGeom>
            <a:avLst/>
            <a:gdLst>
              <a:gd name="connsiteX0" fmla="*/ 0 w 3463636"/>
              <a:gd name="connsiteY0" fmla="*/ 498763 h 1011942"/>
              <a:gd name="connsiteX1" fmla="*/ 1925782 w 3463636"/>
              <a:gd name="connsiteY1" fmla="*/ 997527 h 1011942"/>
              <a:gd name="connsiteX2" fmla="*/ 3463636 w 3463636"/>
              <a:gd name="connsiteY2" fmla="*/ 0 h 1011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63636" h="1011942">
                <a:moveTo>
                  <a:pt x="0" y="498763"/>
                </a:moveTo>
                <a:cubicBezTo>
                  <a:pt x="674254" y="789708"/>
                  <a:pt x="1348509" y="1080654"/>
                  <a:pt x="1925782" y="997527"/>
                </a:cubicBezTo>
                <a:cubicBezTo>
                  <a:pt x="2503055" y="914400"/>
                  <a:pt x="2983345" y="457200"/>
                  <a:pt x="3463636" y="0"/>
                </a:cubicBezTo>
              </a:path>
            </a:pathLst>
          </a:custGeom>
          <a:noFill/>
          <a:ln w="38100">
            <a:solidFill>
              <a:srgbClr val="0070C0"/>
            </a:solidFill>
            <a:headEnd type="oval"/>
            <a:tail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ID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2" name="Freeform: Shape 51">
            <a:extLst>
              <a:ext uri="{FF2B5EF4-FFF2-40B4-BE49-F238E27FC236}">
                <a16:creationId xmlns="" xmlns:a16="http://schemas.microsoft.com/office/drawing/2014/main" id="{AAE9A533-6BD3-4598-A169-A42B15DFA266}"/>
              </a:ext>
            </a:extLst>
          </p:cNvPr>
          <p:cNvSpPr/>
          <p:nvPr/>
        </p:nvSpPr>
        <p:spPr>
          <a:xfrm>
            <a:off x="4935682" y="2538557"/>
            <a:ext cx="1808018" cy="491283"/>
          </a:xfrm>
          <a:custGeom>
            <a:avLst/>
            <a:gdLst>
              <a:gd name="connsiteX0" fmla="*/ 0 w 2410691"/>
              <a:gd name="connsiteY0" fmla="*/ 221673 h 655044"/>
              <a:gd name="connsiteX1" fmla="*/ 1440873 w 2410691"/>
              <a:gd name="connsiteY1" fmla="*/ 651164 h 655044"/>
              <a:gd name="connsiteX2" fmla="*/ 2410691 w 2410691"/>
              <a:gd name="connsiteY2" fmla="*/ 0 h 655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10691" h="655044">
                <a:moveTo>
                  <a:pt x="0" y="221673"/>
                </a:moveTo>
                <a:cubicBezTo>
                  <a:pt x="519545" y="454891"/>
                  <a:pt x="1039091" y="688110"/>
                  <a:pt x="1440873" y="651164"/>
                </a:cubicBezTo>
                <a:cubicBezTo>
                  <a:pt x="1842655" y="614219"/>
                  <a:pt x="2126673" y="307109"/>
                  <a:pt x="2410691" y="0"/>
                </a:cubicBezTo>
              </a:path>
            </a:pathLst>
          </a:custGeom>
          <a:noFill/>
          <a:ln w="38100">
            <a:solidFill>
              <a:srgbClr val="0070C0"/>
            </a:solidFill>
            <a:headEnd type="oval"/>
            <a:tail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ID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3" name="Freeform: Shape 52">
            <a:extLst>
              <a:ext uri="{FF2B5EF4-FFF2-40B4-BE49-F238E27FC236}">
                <a16:creationId xmlns="" xmlns:a16="http://schemas.microsoft.com/office/drawing/2014/main" id="{BFF3AD8A-8E1B-49E4-AD76-5317DF98365B}"/>
              </a:ext>
            </a:extLst>
          </p:cNvPr>
          <p:cNvSpPr/>
          <p:nvPr/>
        </p:nvSpPr>
        <p:spPr>
          <a:xfrm>
            <a:off x="4935682" y="1780020"/>
            <a:ext cx="1589810" cy="1209633"/>
          </a:xfrm>
          <a:custGeom>
            <a:avLst/>
            <a:gdLst>
              <a:gd name="connsiteX0" fmla="*/ 0 w 2119746"/>
              <a:gd name="connsiteY0" fmla="*/ 1233055 h 1612844"/>
              <a:gd name="connsiteX1" fmla="*/ 1246909 w 2119746"/>
              <a:gd name="connsiteY1" fmla="*/ 1537855 h 1612844"/>
              <a:gd name="connsiteX2" fmla="*/ 2119746 w 2119746"/>
              <a:gd name="connsiteY2" fmla="*/ 0 h 1612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19746" h="1612844">
                <a:moveTo>
                  <a:pt x="0" y="1233055"/>
                </a:moveTo>
                <a:cubicBezTo>
                  <a:pt x="446809" y="1488209"/>
                  <a:pt x="893618" y="1743364"/>
                  <a:pt x="1246909" y="1537855"/>
                </a:cubicBezTo>
                <a:cubicBezTo>
                  <a:pt x="1600200" y="1332346"/>
                  <a:pt x="1859973" y="666173"/>
                  <a:pt x="2119746" y="0"/>
                </a:cubicBezTo>
              </a:path>
            </a:pathLst>
          </a:custGeom>
          <a:noFill/>
          <a:ln w="38100">
            <a:solidFill>
              <a:srgbClr val="0070C0"/>
            </a:solidFill>
            <a:headEnd type="oval"/>
            <a:tail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ID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5" name="Freeform: Shape 54">
            <a:extLst>
              <a:ext uri="{FF2B5EF4-FFF2-40B4-BE49-F238E27FC236}">
                <a16:creationId xmlns="" xmlns:a16="http://schemas.microsoft.com/office/drawing/2014/main" id="{DBB2DCB9-5667-44CD-87B8-C23C9DB1E067}"/>
              </a:ext>
            </a:extLst>
          </p:cNvPr>
          <p:cNvSpPr/>
          <p:nvPr/>
        </p:nvSpPr>
        <p:spPr>
          <a:xfrm>
            <a:off x="3803016" y="2183930"/>
            <a:ext cx="592320" cy="1257300"/>
          </a:xfrm>
          <a:custGeom>
            <a:avLst/>
            <a:gdLst>
              <a:gd name="connsiteX0" fmla="*/ 789760 w 789760"/>
              <a:gd name="connsiteY0" fmla="*/ 1676400 h 1676400"/>
              <a:gd name="connsiteX1" fmla="*/ 69324 w 789760"/>
              <a:gd name="connsiteY1" fmla="*/ 581891 h 1676400"/>
              <a:gd name="connsiteX2" fmla="*/ 69324 w 789760"/>
              <a:gd name="connsiteY2" fmla="*/ 0 h 167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9760" h="1676400">
                <a:moveTo>
                  <a:pt x="789760" y="1676400"/>
                </a:moveTo>
                <a:cubicBezTo>
                  <a:pt x="489578" y="1268845"/>
                  <a:pt x="189397" y="861291"/>
                  <a:pt x="69324" y="581891"/>
                </a:cubicBezTo>
                <a:cubicBezTo>
                  <a:pt x="-50749" y="302491"/>
                  <a:pt x="9287" y="151245"/>
                  <a:pt x="69324" y="0"/>
                </a:cubicBezTo>
              </a:path>
            </a:pathLst>
          </a:custGeom>
          <a:noFill/>
          <a:ln w="38100">
            <a:solidFill>
              <a:srgbClr val="FFC000"/>
            </a:solidFill>
            <a:headEnd type="oval"/>
            <a:tail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ID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="" xmlns:a16="http://schemas.microsoft.com/office/drawing/2014/main" id="{68A96309-9CAC-4FEC-A2E2-659C4DFA8659}"/>
              </a:ext>
            </a:extLst>
          </p:cNvPr>
          <p:cNvSpPr txBox="1"/>
          <p:nvPr/>
        </p:nvSpPr>
        <p:spPr>
          <a:xfrm>
            <a:off x="2770444" y="3484628"/>
            <a:ext cx="514350" cy="230832"/>
          </a:xfrm>
          <a:prstGeom prst="rect">
            <a:avLst/>
          </a:prstGeom>
          <a:solidFill>
            <a:srgbClr val="00FFCC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30.622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="" xmlns:a16="http://schemas.microsoft.com/office/drawing/2014/main" id="{6F79D50E-269C-4596-9511-13CEFD389642}"/>
              </a:ext>
            </a:extLst>
          </p:cNvPr>
          <p:cNvSpPr txBox="1"/>
          <p:nvPr/>
        </p:nvSpPr>
        <p:spPr>
          <a:xfrm>
            <a:off x="2766034" y="3680722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43.925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="" xmlns:a16="http://schemas.microsoft.com/office/drawing/2014/main" id="{9DC2834B-5AD8-48DC-8370-4FC798C18245}"/>
              </a:ext>
            </a:extLst>
          </p:cNvPr>
          <p:cNvSpPr txBox="1"/>
          <p:nvPr/>
        </p:nvSpPr>
        <p:spPr>
          <a:xfrm>
            <a:off x="4243035" y="3652034"/>
            <a:ext cx="514350" cy="230832"/>
          </a:xfrm>
          <a:prstGeom prst="rect">
            <a:avLst/>
          </a:prstGeom>
          <a:solidFill>
            <a:srgbClr val="00FFCC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26.360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="" xmlns:a16="http://schemas.microsoft.com/office/drawing/2014/main" id="{1FE844AA-E26C-418D-B6F3-B0FAA2E72F7C}"/>
              </a:ext>
            </a:extLst>
          </p:cNvPr>
          <p:cNvSpPr txBox="1"/>
          <p:nvPr/>
        </p:nvSpPr>
        <p:spPr>
          <a:xfrm>
            <a:off x="4238625" y="3848128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32.800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="" xmlns:a16="http://schemas.microsoft.com/office/drawing/2014/main" id="{54BA04D1-AA89-4193-980B-AE906311925D}"/>
              </a:ext>
            </a:extLst>
          </p:cNvPr>
          <p:cNvSpPr txBox="1"/>
          <p:nvPr/>
        </p:nvSpPr>
        <p:spPr>
          <a:xfrm>
            <a:off x="854652" y="775877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46.450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="" xmlns:a16="http://schemas.microsoft.com/office/drawing/2014/main" id="{9590F324-4BB8-4485-BB33-2FB420D12CF1}"/>
              </a:ext>
            </a:extLst>
          </p:cNvPr>
          <p:cNvSpPr txBox="1"/>
          <p:nvPr/>
        </p:nvSpPr>
        <p:spPr>
          <a:xfrm>
            <a:off x="659268" y="1452404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43.875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="" xmlns:a16="http://schemas.microsoft.com/office/drawing/2014/main" id="{D5DDA11B-B952-43A6-8BF2-96EA4D01D16C}"/>
              </a:ext>
            </a:extLst>
          </p:cNvPr>
          <p:cNvSpPr txBox="1"/>
          <p:nvPr/>
        </p:nvSpPr>
        <p:spPr>
          <a:xfrm>
            <a:off x="2480146" y="2032413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56.975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="" xmlns:a16="http://schemas.microsoft.com/office/drawing/2014/main" id="{4532763A-E549-41C7-8BD2-E4897F832C01}"/>
              </a:ext>
            </a:extLst>
          </p:cNvPr>
          <p:cNvSpPr txBox="1"/>
          <p:nvPr/>
        </p:nvSpPr>
        <p:spPr>
          <a:xfrm>
            <a:off x="922163" y="2703693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50.825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="" xmlns:a16="http://schemas.microsoft.com/office/drawing/2014/main" id="{B6A29605-6089-473B-ACEB-CF3F71FA41A5}"/>
              </a:ext>
            </a:extLst>
          </p:cNvPr>
          <p:cNvSpPr txBox="1"/>
          <p:nvPr/>
        </p:nvSpPr>
        <p:spPr>
          <a:xfrm>
            <a:off x="1461881" y="2703693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51.525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="" xmlns:a16="http://schemas.microsoft.com/office/drawing/2014/main" id="{A8B5F15E-43C7-4CEC-BCEF-BB664CEEF6D5}"/>
              </a:ext>
            </a:extLst>
          </p:cNvPr>
          <p:cNvSpPr txBox="1"/>
          <p:nvPr/>
        </p:nvSpPr>
        <p:spPr>
          <a:xfrm>
            <a:off x="2052342" y="3228182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49.450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="" xmlns:a16="http://schemas.microsoft.com/office/drawing/2014/main" id="{F8F226B8-E61C-4114-8FB7-24A4F3E1BA18}"/>
              </a:ext>
            </a:extLst>
          </p:cNvPr>
          <p:cNvSpPr txBox="1"/>
          <p:nvPr/>
        </p:nvSpPr>
        <p:spPr>
          <a:xfrm>
            <a:off x="4320020" y="967247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63.700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="" xmlns:a16="http://schemas.microsoft.com/office/drawing/2014/main" id="{470F6A9A-D37D-4628-B9F4-69CDEEC581C1}"/>
              </a:ext>
            </a:extLst>
          </p:cNvPr>
          <p:cNvSpPr txBox="1"/>
          <p:nvPr/>
        </p:nvSpPr>
        <p:spPr>
          <a:xfrm>
            <a:off x="4321300" y="1409479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56.275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="" xmlns:a16="http://schemas.microsoft.com/office/drawing/2014/main" id="{87FA07E3-12C3-424D-876A-618EA97E2BB4}"/>
              </a:ext>
            </a:extLst>
          </p:cNvPr>
          <p:cNvSpPr txBox="1"/>
          <p:nvPr/>
        </p:nvSpPr>
        <p:spPr>
          <a:xfrm>
            <a:off x="2876825" y="1468224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53.700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="" xmlns:a16="http://schemas.microsoft.com/office/drawing/2014/main" id="{1F1AE5AD-3C48-41BA-BEAC-BD0F94E89778}"/>
              </a:ext>
            </a:extLst>
          </p:cNvPr>
          <p:cNvSpPr txBox="1"/>
          <p:nvPr/>
        </p:nvSpPr>
        <p:spPr>
          <a:xfrm>
            <a:off x="3280384" y="2327394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57.025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="" xmlns:a16="http://schemas.microsoft.com/office/drawing/2014/main" id="{233A9A50-0900-4751-8098-A1D0EAD08F35}"/>
              </a:ext>
            </a:extLst>
          </p:cNvPr>
          <p:cNvSpPr txBox="1"/>
          <p:nvPr/>
        </p:nvSpPr>
        <p:spPr>
          <a:xfrm>
            <a:off x="5473412" y="1199789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59.100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="" xmlns:a16="http://schemas.microsoft.com/office/drawing/2014/main" id="{7CE920B7-970D-4997-8888-DEDE8B49B8FF}"/>
              </a:ext>
            </a:extLst>
          </p:cNvPr>
          <p:cNvSpPr txBox="1"/>
          <p:nvPr/>
        </p:nvSpPr>
        <p:spPr>
          <a:xfrm>
            <a:off x="4946073" y="1282155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56.250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="" xmlns:a16="http://schemas.microsoft.com/office/drawing/2014/main" id="{254EF05E-1A1A-4C6B-B37A-6C197E4197F1}"/>
              </a:ext>
            </a:extLst>
          </p:cNvPr>
          <p:cNvSpPr txBox="1"/>
          <p:nvPr/>
        </p:nvSpPr>
        <p:spPr>
          <a:xfrm flipH="1">
            <a:off x="4447310" y="1988415"/>
            <a:ext cx="592758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51.050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="" xmlns:a16="http://schemas.microsoft.com/office/drawing/2014/main" id="{FF023F2B-C8DB-4FD1-BF60-3A212E555655}"/>
              </a:ext>
            </a:extLst>
          </p:cNvPr>
          <p:cNvSpPr txBox="1"/>
          <p:nvPr/>
        </p:nvSpPr>
        <p:spPr>
          <a:xfrm>
            <a:off x="5460423" y="2036307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59.167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="" xmlns:a16="http://schemas.microsoft.com/office/drawing/2014/main" id="{1463D9D2-9419-4B38-8800-ED817410C81C}"/>
              </a:ext>
            </a:extLst>
          </p:cNvPr>
          <p:cNvSpPr txBox="1"/>
          <p:nvPr/>
        </p:nvSpPr>
        <p:spPr>
          <a:xfrm>
            <a:off x="5372100" y="2653689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58.200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="" xmlns:a16="http://schemas.microsoft.com/office/drawing/2014/main" id="{E9496264-B42C-491F-8773-A426B646A2D0}"/>
              </a:ext>
            </a:extLst>
          </p:cNvPr>
          <p:cNvSpPr txBox="1"/>
          <p:nvPr/>
        </p:nvSpPr>
        <p:spPr>
          <a:xfrm>
            <a:off x="6486525" y="1338510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76.400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="" xmlns:a16="http://schemas.microsoft.com/office/drawing/2014/main" id="{94CDC2C6-98AF-48AF-975F-34326B6225F8}"/>
              </a:ext>
            </a:extLst>
          </p:cNvPr>
          <p:cNvSpPr txBox="1"/>
          <p:nvPr/>
        </p:nvSpPr>
        <p:spPr>
          <a:xfrm>
            <a:off x="6515100" y="2121850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75.125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="" xmlns:a16="http://schemas.microsoft.com/office/drawing/2014/main" id="{CD147BDB-3D9E-4346-9E7A-1E53842251C3}"/>
              </a:ext>
            </a:extLst>
          </p:cNvPr>
          <p:cNvSpPr txBox="1"/>
          <p:nvPr/>
        </p:nvSpPr>
        <p:spPr>
          <a:xfrm>
            <a:off x="7402925" y="1887531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76.550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="" xmlns:a16="http://schemas.microsoft.com/office/drawing/2014/main" id="{29CF2B1D-5F9E-48E7-A829-432457BAAF8A}"/>
              </a:ext>
            </a:extLst>
          </p:cNvPr>
          <p:cNvSpPr txBox="1"/>
          <p:nvPr/>
        </p:nvSpPr>
        <p:spPr>
          <a:xfrm>
            <a:off x="8340107" y="2302543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77.050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="" xmlns:a16="http://schemas.microsoft.com/office/drawing/2014/main" id="{CA08F892-79C1-4FC7-98EB-358E5D26513D}"/>
              </a:ext>
            </a:extLst>
          </p:cNvPr>
          <p:cNvSpPr txBox="1"/>
          <p:nvPr/>
        </p:nvSpPr>
        <p:spPr>
          <a:xfrm>
            <a:off x="4370987" y="2677753"/>
            <a:ext cx="514350" cy="230832"/>
          </a:xfrm>
          <a:prstGeom prst="rect">
            <a:avLst/>
          </a:prstGeom>
          <a:solidFill>
            <a:srgbClr val="00FFCC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31.350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="" xmlns:a16="http://schemas.microsoft.com/office/drawing/2014/main" id="{431B64C2-15CD-4B06-BC3C-E10827DF5F43}"/>
              </a:ext>
            </a:extLst>
          </p:cNvPr>
          <p:cNvSpPr txBox="1"/>
          <p:nvPr/>
        </p:nvSpPr>
        <p:spPr>
          <a:xfrm>
            <a:off x="4366577" y="2873847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50.325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="" xmlns:a16="http://schemas.microsoft.com/office/drawing/2014/main" id="{3EC2108F-D44D-42B1-8802-5B48F359DAC0}"/>
              </a:ext>
            </a:extLst>
          </p:cNvPr>
          <p:cNvSpPr/>
          <p:nvPr/>
        </p:nvSpPr>
        <p:spPr>
          <a:xfrm>
            <a:off x="2389871" y="2584955"/>
            <a:ext cx="831273" cy="483539"/>
          </a:xfrm>
          <a:custGeom>
            <a:avLst/>
            <a:gdLst>
              <a:gd name="connsiteX0" fmla="*/ 1108364 w 1108364"/>
              <a:gd name="connsiteY0" fmla="*/ 644718 h 644718"/>
              <a:gd name="connsiteX1" fmla="*/ 665018 w 1108364"/>
              <a:gd name="connsiteY1" fmla="*/ 48972 h 644718"/>
              <a:gd name="connsiteX2" fmla="*/ 0 w 1108364"/>
              <a:gd name="connsiteY2" fmla="*/ 76682 h 644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08364" h="644718">
                <a:moveTo>
                  <a:pt x="1108364" y="644718"/>
                </a:moveTo>
                <a:cubicBezTo>
                  <a:pt x="979054" y="394181"/>
                  <a:pt x="849745" y="143645"/>
                  <a:pt x="665018" y="48972"/>
                </a:cubicBezTo>
                <a:cubicBezTo>
                  <a:pt x="480291" y="-45701"/>
                  <a:pt x="240145" y="15490"/>
                  <a:pt x="0" y="76682"/>
                </a:cubicBezTo>
              </a:path>
            </a:pathLst>
          </a:custGeom>
          <a:noFill/>
          <a:ln w="38100">
            <a:solidFill>
              <a:srgbClr val="002060"/>
            </a:solidFill>
            <a:headEnd type="oval"/>
            <a:tail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ID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="" xmlns:a16="http://schemas.microsoft.com/office/drawing/2014/main" id="{38FEDEDF-AEEE-4C42-A34A-082EC678046A}"/>
              </a:ext>
            </a:extLst>
          </p:cNvPr>
          <p:cNvSpPr txBox="1"/>
          <p:nvPr/>
        </p:nvSpPr>
        <p:spPr>
          <a:xfrm>
            <a:off x="2539433" y="2576219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45.125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="" xmlns:a16="http://schemas.microsoft.com/office/drawing/2014/main" id="{C75B5538-7D1D-4309-8089-EDF69BFBD2F5}"/>
              </a:ext>
            </a:extLst>
          </p:cNvPr>
          <p:cNvSpPr/>
          <p:nvPr/>
        </p:nvSpPr>
        <p:spPr>
          <a:xfrm>
            <a:off x="4011651" y="2398415"/>
            <a:ext cx="394076" cy="1024160"/>
          </a:xfrm>
          <a:custGeom>
            <a:avLst/>
            <a:gdLst>
              <a:gd name="connsiteX0" fmla="*/ 789760 w 789760"/>
              <a:gd name="connsiteY0" fmla="*/ 1676400 h 1676400"/>
              <a:gd name="connsiteX1" fmla="*/ 69324 w 789760"/>
              <a:gd name="connsiteY1" fmla="*/ 581891 h 1676400"/>
              <a:gd name="connsiteX2" fmla="*/ 69324 w 789760"/>
              <a:gd name="connsiteY2" fmla="*/ 0 h 167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9760" h="1676400">
                <a:moveTo>
                  <a:pt x="789760" y="1676400"/>
                </a:moveTo>
                <a:cubicBezTo>
                  <a:pt x="489578" y="1268845"/>
                  <a:pt x="189397" y="861291"/>
                  <a:pt x="69324" y="581891"/>
                </a:cubicBezTo>
                <a:cubicBezTo>
                  <a:pt x="-50749" y="302491"/>
                  <a:pt x="9287" y="151245"/>
                  <a:pt x="69324" y="0"/>
                </a:cubicBezTo>
              </a:path>
            </a:pathLst>
          </a:custGeom>
          <a:noFill/>
          <a:ln w="38100">
            <a:solidFill>
              <a:srgbClr val="FFC000"/>
            </a:solidFill>
            <a:headEnd type="oval"/>
            <a:tail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ID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="" xmlns:a16="http://schemas.microsoft.com/office/drawing/2014/main" id="{70A36D31-F30D-43A4-B160-A8F8ADEF56E1}"/>
              </a:ext>
            </a:extLst>
          </p:cNvPr>
          <p:cNvSpPr/>
          <p:nvPr/>
        </p:nvSpPr>
        <p:spPr>
          <a:xfrm rot="972105">
            <a:off x="3967352" y="1822955"/>
            <a:ext cx="666854" cy="1558388"/>
          </a:xfrm>
          <a:custGeom>
            <a:avLst/>
            <a:gdLst>
              <a:gd name="connsiteX0" fmla="*/ 789760 w 789760"/>
              <a:gd name="connsiteY0" fmla="*/ 1676400 h 1676400"/>
              <a:gd name="connsiteX1" fmla="*/ 69324 w 789760"/>
              <a:gd name="connsiteY1" fmla="*/ 581891 h 1676400"/>
              <a:gd name="connsiteX2" fmla="*/ 69324 w 789760"/>
              <a:gd name="connsiteY2" fmla="*/ 0 h 167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9760" h="1676400">
                <a:moveTo>
                  <a:pt x="789760" y="1676400"/>
                </a:moveTo>
                <a:cubicBezTo>
                  <a:pt x="489578" y="1268845"/>
                  <a:pt x="189397" y="861291"/>
                  <a:pt x="69324" y="581891"/>
                </a:cubicBezTo>
                <a:cubicBezTo>
                  <a:pt x="-50749" y="302491"/>
                  <a:pt x="9287" y="151245"/>
                  <a:pt x="69324" y="0"/>
                </a:cubicBezTo>
              </a:path>
            </a:pathLst>
          </a:custGeom>
          <a:noFill/>
          <a:ln w="38100">
            <a:solidFill>
              <a:srgbClr val="FFC000"/>
            </a:solidFill>
            <a:headEnd type="oval"/>
            <a:tail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ID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="" xmlns:a16="http://schemas.microsoft.com/office/drawing/2014/main" id="{39564426-7041-474D-BD51-0BCC66776724}"/>
              </a:ext>
            </a:extLst>
          </p:cNvPr>
          <p:cNvSpPr/>
          <p:nvPr/>
        </p:nvSpPr>
        <p:spPr>
          <a:xfrm rot="20277723">
            <a:off x="3416263" y="1874668"/>
            <a:ext cx="666854" cy="1754360"/>
          </a:xfrm>
          <a:custGeom>
            <a:avLst/>
            <a:gdLst>
              <a:gd name="connsiteX0" fmla="*/ 789760 w 789760"/>
              <a:gd name="connsiteY0" fmla="*/ 1676400 h 1676400"/>
              <a:gd name="connsiteX1" fmla="*/ 69324 w 789760"/>
              <a:gd name="connsiteY1" fmla="*/ 581891 h 1676400"/>
              <a:gd name="connsiteX2" fmla="*/ 69324 w 789760"/>
              <a:gd name="connsiteY2" fmla="*/ 0 h 167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9760" h="1676400">
                <a:moveTo>
                  <a:pt x="789760" y="1676400"/>
                </a:moveTo>
                <a:cubicBezTo>
                  <a:pt x="489578" y="1268845"/>
                  <a:pt x="189397" y="861291"/>
                  <a:pt x="69324" y="581891"/>
                </a:cubicBezTo>
                <a:cubicBezTo>
                  <a:pt x="-50749" y="302491"/>
                  <a:pt x="9287" y="151245"/>
                  <a:pt x="69324" y="0"/>
                </a:cubicBezTo>
              </a:path>
            </a:pathLst>
          </a:custGeom>
          <a:noFill/>
          <a:ln w="38100">
            <a:solidFill>
              <a:srgbClr val="FFC000"/>
            </a:solidFill>
            <a:headEnd type="oval"/>
            <a:tail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ID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="" xmlns:a16="http://schemas.microsoft.com/office/drawing/2014/main" id="{E8349A46-60CD-4549-A648-6DDECECC76CA}"/>
              </a:ext>
            </a:extLst>
          </p:cNvPr>
          <p:cNvSpPr/>
          <p:nvPr/>
        </p:nvSpPr>
        <p:spPr>
          <a:xfrm rot="972105">
            <a:off x="3872362" y="1464935"/>
            <a:ext cx="821004" cy="1893053"/>
          </a:xfrm>
          <a:custGeom>
            <a:avLst/>
            <a:gdLst>
              <a:gd name="connsiteX0" fmla="*/ 789760 w 789760"/>
              <a:gd name="connsiteY0" fmla="*/ 1676400 h 1676400"/>
              <a:gd name="connsiteX1" fmla="*/ 69324 w 789760"/>
              <a:gd name="connsiteY1" fmla="*/ 581891 h 1676400"/>
              <a:gd name="connsiteX2" fmla="*/ 69324 w 789760"/>
              <a:gd name="connsiteY2" fmla="*/ 0 h 167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9760" h="1676400">
                <a:moveTo>
                  <a:pt x="789760" y="1676400"/>
                </a:moveTo>
                <a:cubicBezTo>
                  <a:pt x="489578" y="1268845"/>
                  <a:pt x="189397" y="861291"/>
                  <a:pt x="69324" y="581891"/>
                </a:cubicBezTo>
                <a:cubicBezTo>
                  <a:pt x="-50749" y="302491"/>
                  <a:pt x="9287" y="151245"/>
                  <a:pt x="69324" y="0"/>
                </a:cubicBezTo>
              </a:path>
            </a:pathLst>
          </a:custGeom>
          <a:noFill/>
          <a:ln w="38100">
            <a:solidFill>
              <a:srgbClr val="FFC000"/>
            </a:solidFill>
            <a:headEnd type="oval"/>
            <a:tail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ID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="" xmlns:a16="http://schemas.microsoft.com/office/drawing/2014/main" id="{813C5C98-6440-44CB-A350-FED76EC0E79D}"/>
              </a:ext>
            </a:extLst>
          </p:cNvPr>
          <p:cNvSpPr txBox="1"/>
          <p:nvPr/>
        </p:nvSpPr>
        <p:spPr>
          <a:xfrm>
            <a:off x="3808739" y="2584955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49.825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664427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3B6C085C-309A-4652-AB22-C23C1B11FC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4" y="-1152123"/>
            <a:ext cx="8934093" cy="6316218"/>
          </a:xfrm>
          <a:prstGeom prst="rect">
            <a:avLst/>
          </a:prstGeom>
        </p:spPr>
      </p:pic>
      <p:sp>
        <p:nvSpPr>
          <p:cNvPr id="20" name="Title 1">
            <a:extLst>
              <a:ext uri="{FF2B5EF4-FFF2-40B4-BE49-F238E27FC236}">
                <a16:creationId xmlns="" xmlns:a16="http://schemas.microsoft.com/office/drawing/2014/main" id="{986DA56F-9F07-4060-86B2-3992BE12EA08}"/>
              </a:ext>
            </a:extLst>
          </p:cNvPr>
          <p:cNvSpPr txBox="1">
            <a:spLocks/>
          </p:cNvSpPr>
          <p:nvPr/>
        </p:nvSpPr>
        <p:spPr>
          <a:xfrm>
            <a:off x="49933" y="63101"/>
            <a:ext cx="8634269" cy="389168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defTabSz="342900"/>
            <a:r>
              <a:rPr lang="id-ID" sz="1650" b="1" dirty="0" smtClean="0">
                <a:solidFill>
                  <a:prstClr val="white"/>
                </a:solidFill>
                <a:latin typeface="Arial Black" panose="020B0A04020102020204" pitchFamily="34" charset="0"/>
              </a:rPr>
              <a:t>PETA </a:t>
            </a:r>
            <a:r>
              <a:rPr lang="en-ID" sz="1650" b="1" dirty="0" smtClean="0">
                <a:solidFill>
                  <a:prstClr val="white"/>
                </a:solidFill>
                <a:latin typeface="Arial Black" panose="020B0A04020102020204" pitchFamily="34" charset="0"/>
              </a:rPr>
              <a:t>INTERVENSI </a:t>
            </a:r>
            <a:r>
              <a:rPr lang="en-ID" sz="1650" b="1" dirty="0">
                <a:solidFill>
                  <a:prstClr val="white"/>
                </a:solidFill>
                <a:latin typeface="Arial Black" panose="020B0A04020102020204" pitchFamily="34" charset="0"/>
              </a:rPr>
              <a:t>JAMINAN PASOKAN </a:t>
            </a:r>
            <a:r>
              <a:rPr lang="en-ID" sz="2100" b="1" dirty="0">
                <a:solidFill>
                  <a:srgbClr val="FFFF00"/>
                </a:solidFill>
                <a:latin typeface="Arial Black" panose="020B0A04020102020204" pitchFamily="34" charset="0"/>
              </a:rPr>
              <a:t>TELUR AYAM </a:t>
            </a:r>
            <a:r>
              <a:rPr lang="en-ID" sz="21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(JUNI</a:t>
            </a:r>
            <a:r>
              <a:rPr lang="en-ID" sz="2100" b="1" dirty="0">
                <a:solidFill>
                  <a:srgbClr val="002060"/>
                </a:solidFill>
                <a:latin typeface="Arial Black" panose="020B0A04020102020204" pitchFamily="34" charset="0"/>
              </a:rPr>
              <a:t>)</a:t>
            </a:r>
            <a:r>
              <a:rPr lang="en-ID" sz="2100" b="1" dirty="0">
                <a:solidFill>
                  <a:srgbClr val="FFFF00"/>
                </a:solidFill>
                <a:latin typeface="Arial Black" panose="020B0A04020102020204" pitchFamily="34" charset="0"/>
              </a:rPr>
              <a:t> </a:t>
            </a:r>
            <a:endParaRPr lang="en-US" sz="1650" b="1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B21DD293-03EE-4876-8CC6-BAA90DBBC63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000" r="76506" b="7689"/>
          <a:stretch/>
        </p:blipFill>
        <p:spPr>
          <a:xfrm>
            <a:off x="-118711" y="2819323"/>
            <a:ext cx="2070310" cy="107847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4FC0FD2B-3195-4834-A597-1ED1327A162F}"/>
              </a:ext>
            </a:extLst>
          </p:cNvPr>
          <p:cNvSpPr/>
          <p:nvPr/>
        </p:nvSpPr>
        <p:spPr>
          <a:xfrm>
            <a:off x="-4410" y="4185607"/>
            <a:ext cx="9148410" cy="610910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nn-NO" sz="1050" b="1" dirty="0">
                <a:solidFill>
                  <a:srgbClr val="FF0000"/>
                </a:solidFill>
                <a:latin typeface="Calibri"/>
              </a:rPr>
              <a:t>HAP Telur Rp. 24.000/Kg</a:t>
            </a:r>
          </a:p>
          <a:p>
            <a:pPr algn="ctr" defTabSz="685800"/>
            <a:r>
              <a:rPr lang="nn-NO" sz="1050" b="1" dirty="0">
                <a:solidFill>
                  <a:srgbClr val="FF0000"/>
                </a:solidFill>
                <a:latin typeface="Calibri"/>
              </a:rPr>
              <a:t>Harga eceran di provinsi defisit TERINDIKASI meningkat &gt; 25 % dari harga HAP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A6369396-6122-4545-A7E9-A6407E6A1FB4}"/>
              </a:ext>
            </a:extLst>
          </p:cNvPr>
          <p:cNvSpPr txBox="1"/>
          <p:nvPr/>
        </p:nvSpPr>
        <p:spPr>
          <a:xfrm>
            <a:off x="7464526" y="575910"/>
            <a:ext cx="172740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lnSpc>
                <a:spcPct val="150000"/>
              </a:lnSpc>
            </a:pPr>
            <a:r>
              <a:rPr lang="en-US" sz="900" b="1" dirty="0">
                <a:solidFill>
                  <a:prstClr val="black"/>
                </a:solidFill>
                <a:latin typeface="Calibri"/>
              </a:rPr>
              <a:t>Harga </a:t>
            </a:r>
            <a:r>
              <a:rPr lang="en-US" sz="900" b="1" dirty="0" err="1">
                <a:solidFill>
                  <a:prstClr val="black"/>
                </a:solidFill>
                <a:latin typeface="Calibri"/>
              </a:rPr>
              <a:t>Eceran</a:t>
            </a:r>
            <a:r>
              <a:rPr lang="en-US" sz="900" b="1" dirty="0">
                <a:solidFill>
                  <a:prstClr val="black"/>
                </a:solidFill>
                <a:latin typeface="Calibri"/>
              </a:rPr>
              <a:t> (</a:t>
            </a:r>
            <a:r>
              <a:rPr lang="en-US" sz="1050" b="1" dirty="0">
                <a:solidFill>
                  <a:prstClr val="black"/>
                </a:solidFill>
                <a:latin typeface="Calibri"/>
              </a:rPr>
              <a:t>Rp/kg</a:t>
            </a:r>
            <a:r>
              <a:rPr lang="en-US" sz="900" b="1" dirty="0">
                <a:solidFill>
                  <a:prstClr val="black"/>
                </a:solidFill>
                <a:latin typeface="Calibri"/>
              </a:rPr>
              <a:t>)</a:t>
            </a:r>
            <a:br>
              <a:rPr lang="en-US" sz="900" b="1" dirty="0">
                <a:solidFill>
                  <a:prstClr val="black"/>
                </a:solidFill>
                <a:latin typeface="Calibri"/>
              </a:rPr>
            </a:br>
            <a:r>
              <a:rPr lang="en-US" sz="900" b="1" dirty="0">
                <a:solidFill>
                  <a:prstClr val="black"/>
                </a:solidFill>
                <a:latin typeface="Calibri"/>
              </a:rPr>
              <a:t>Harga </a:t>
            </a:r>
            <a:r>
              <a:rPr lang="en-US" sz="900" b="1" dirty="0" err="1">
                <a:solidFill>
                  <a:prstClr val="black"/>
                </a:solidFill>
                <a:latin typeface="Calibri"/>
              </a:rPr>
              <a:t>Produsen</a:t>
            </a:r>
            <a:r>
              <a:rPr lang="en-US" sz="900" b="1" dirty="0">
                <a:solidFill>
                  <a:prstClr val="black"/>
                </a:solidFill>
                <a:latin typeface="Calibri"/>
              </a:rPr>
              <a:t> (</a:t>
            </a:r>
            <a:r>
              <a:rPr lang="en-US" sz="1050" b="1" dirty="0">
                <a:solidFill>
                  <a:prstClr val="black"/>
                </a:solidFill>
                <a:latin typeface="Calibri"/>
              </a:rPr>
              <a:t>Rp/kg</a:t>
            </a:r>
            <a:r>
              <a:rPr lang="en-US" sz="900" b="1" dirty="0">
                <a:solidFill>
                  <a:prstClr val="black"/>
                </a:solidFill>
                <a:latin typeface="Calibri"/>
              </a:rPr>
              <a:t>)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B45E78D8-233F-4546-B615-A6F3F69DCC15}"/>
              </a:ext>
            </a:extLst>
          </p:cNvPr>
          <p:cNvSpPr/>
          <p:nvPr/>
        </p:nvSpPr>
        <p:spPr>
          <a:xfrm>
            <a:off x="7112411" y="665251"/>
            <a:ext cx="352115" cy="168373"/>
          </a:xfrm>
          <a:prstGeom prst="rect">
            <a:avLst/>
          </a:prstGeom>
          <a:solidFill>
            <a:srgbClr val="FF9933"/>
          </a:solidFill>
          <a:ln w="25400" cap="flat" cmpd="sng" algn="ctr">
            <a:noFill/>
            <a:prstDash val="solid"/>
          </a:ln>
          <a:effectLst/>
        </p:spPr>
        <p:txBody>
          <a:bodyPr rtlCol="0" anchor="t"/>
          <a:lstStyle/>
          <a:p>
            <a:pPr algn="ctr" defTabSz="685800"/>
            <a:endParaRPr lang="en-ID" sz="1350"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0A476F6D-7E71-40A2-8B35-D51F8EC12754}"/>
              </a:ext>
            </a:extLst>
          </p:cNvPr>
          <p:cNvSpPr/>
          <p:nvPr/>
        </p:nvSpPr>
        <p:spPr>
          <a:xfrm>
            <a:off x="7112411" y="889476"/>
            <a:ext cx="352115" cy="168373"/>
          </a:xfrm>
          <a:prstGeom prst="rect">
            <a:avLst/>
          </a:prstGeom>
          <a:solidFill>
            <a:srgbClr val="00FFCC"/>
          </a:solidFill>
          <a:ln w="25400" cap="flat" cmpd="sng" algn="ctr">
            <a:noFill/>
            <a:prstDash val="solid"/>
          </a:ln>
          <a:effectLst/>
        </p:spPr>
        <p:txBody>
          <a:bodyPr rtlCol="0" anchor="t"/>
          <a:lstStyle/>
          <a:p>
            <a:pPr algn="ctr" defTabSz="685800"/>
            <a:endParaRPr lang="en-ID" sz="1350"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="" xmlns:a16="http://schemas.microsoft.com/office/drawing/2014/main" id="{641D718D-4989-4690-B934-6CB19FDE74A8}"/>
              </a:ext>
            </a:extLst>
          </p:cNvPr>
          <p:cNvSpPr/>
          <p:nvPr/>
        </p:nvSpPr>
        <p:spPr>
          <a:xfrm>
            <a:off x="4925292" y="2746375"/>
            <a:ext cx="3501736" cy="571573"/>
          </a:xfrm>
          <a:custGeom>
            <a:avLst/>
            <a:gdLst>
              <a:gd name="connsiteX0" fmla="*/ 0 w 4668981"/>
              <a:gd name="connsiteY0" fmla="*/ 41564 h 762097"/>
              <a:gd name="connsiteX1" fmla="*/ 2479963 w 4668981"/>
              <a:gd name="connsiteY1" fmla="*/ 762000 h 762097"/>
              <a:gd name="connsiteX2" fmla="*/ 4668981 w 4668981"/>
              <a:gd name="connsiteY2" fmla="*/ 0 h 762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68981" h="762097">
                <a:moveTo>
                  <a:pt x="0" y="41564"/>
                </a:moveTo>
                <a:cubicBezTo>
                  <a:pt x="850900" y="405245"/>
                  <a:pt x="1701800" y="768927"/>
                  <a:pt x="2479963" y="762000"/>
                </a:cubicBezTo>
                <a:cubicBezTo>
                  <a:pt x="3258126" y="755073"/>
                  <a:pt x="3963553" y="377536"/>
                  <a:pt x="4668981" y="0"/>
                </a:cubicBezTo>
              </a:path>
            </a:pathLst>
          </a:custGeom>
          <a:noFill/>
          <a:ln w="38100">
            <a:solidFill>
              <a:srgbClr val="FFC000"/>
            </a:solidFill>
            <a:headEnd type="oval"/>
            <a:tail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ID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="" xmlns:a16="http://schemas.microsoft.com/office/drawing/2014/main" id="{C31C3E62-E278-4403-BC2B-32D3DCB9CF52}"/>
              </a:ext>
            </a:extLst>
          </p:cNvPr>
          <p:cNvSpPr/>
          <p:nvPr/>
        </p:nvSpPr>
        <p:spPr>
          <a:xfrm>
            <a:off x="4925291" y="2361912"/>
            <a:ext cx="2483427" cy="801854"/>
          </a:xfrm>
          <a:custGeom>
            <a:avLst/>
            <a:gdLst>
              <a:gd name="connsiteX0" fmla="*/ 0 w 3311236"/>
              <a:gd name="connsiteY0" fmla="*/ 540327 h 1069139"/>
              <a:gd name="connsiteX1" fmla="*/ 1773381 w 3311236"/>
              <a:gd name="connsiteY1" fmla="*/ 1052945 h 1069139"/>
              <a:gd name="connsiteX2" fmla="*/ 3311236 w 3311236"/>
              <a:gd name="connsiteY2" fmla="*/ 0 h 1069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11236" h="1069139">
                <a:moveTo>
                  <a:pt x="0" y="540327"/>
                </a:moveTo>
                <a:cubicBezTo>
                  <a:pt x="610754" y="841663"/>
                  <a:pt x="1221508" y="1142999"/>
                  <a:pt x="1773381" y="1052945"/>
                </a:cubicBezTo>
                <a:cubicBezTo>
                  <a:pt x="2325254" y="962891"/>
                  <a:pt x="2818245" y="481445"/>
                  <a:pt x="3311236" y="0"/>
                </a:cubicBezTo>
              </a:path>
            </a:pathLst>
          </a:custGeom>
          <a:noFill/>
          <a:ln w="38100">
            <a:solidFill>
              <a:srgbClr val="FFC000"/>
            </a:solidFill>
            <a:headEnd type="oval"/>
            <a:tail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ID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="" xmlns:a16="http://schemas.microsoft.com/office/drawing/2014/main" id="{8A96791E-C82A-468C-A996-D88400085199}"/>
              </a:ext>
            </a:extLst>
          </p:cNvPr>
          <p:cNvSpPr/>
          <p:nvPr/>
        </p:nvSpPr>
        <p:spPr>
          <a:xfrm>
            <a:off x="4925291" y="1831975"/>
            <a:ext cx="1527464" cy="1192684"/>
          </a:xfrm>
          <a:custGeom>
            <a:avLst/>
            <a:gdLst>
              <a:gd name="connsiteX0" fmla="*/ 0 w 2036618"/>
              <a:gd name="connsiteY0" fmla="*/ 1246909 h 1590245"/>
              <a:gd name="connsiteX1" fmla="*/ 1233054 w 2036618"/>
              <a:gd name="connsiteY1" fmla="*/ 1510145 h 1590245"/>
              <a:gd name="connsiteX2" fmla="*/ 2036618 w 2036618"/>
              <a:gd name="connsiteY2" fmla="*/ 0 h 1590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36618" h="1590245">
                <a:moveTo>
                  <a:pt x="0" y="1246909"/>
                </a:moveTo>
                <a:cubicBezTo>
                  <a:pt x="446809" y="1482436"/>
                  <a:pt x="893618" y="1717963"/>
                  <a:pt x="1233054" y="1510145"/>
                </a:cubicBezTo>
                <a:cubicBezTo>
                  <a:pt x="1572490" y="1302327"/>
                  <a:pt x="1804554" y="651163"/>
                  <a:pt x="2036618" y="0"/>
                </a:cubicBezTo>
              </a:path>
            </a:pathLst>
          </a:custGeom>
          <a:noFill/>
          <a:ln w="38100">
            <a:solidFill>
              <a:srgbClr val="FFC000"/>
            </a:solidFill>
            <a:headEnd type="oval"/>
            <a:tail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ID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35B36F65-FF4E-4364-A678-3D99D5239C88}"/>
              </a:ext>
            </a:extLst>
          </p:cNvPr>
          <p:cNvSpPr txBox="1"/>
          <p:nvPr/>
        </p:nvSpPr>
        <p:spPr>
          <a:xfrm>
            <a:off x="4218710" y="2715447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20.275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DFFC27D3-1B5B-4781-BDE6-8B7F6655B0A8}"/>
              </a:ext>
            </a:extLst>
          </p:cNvPr>
          <p:cNvSpPr txBox="1"/>
          <p:nvPr/>
        </p:nvSpPr>
        <p:spPr>
          <a:xfrm>
            <a:off x="6195580" y="1257724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32.150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83DEC537-6C72-4F60-ACBA-62A414C47E2A}"/>
              </a:ext>
            </a:extLst>
          </p:cNvPr>
          <p:cNvSpPr txBox="1"/>
          <p:nvPr/>
        </p:nvSpPr>
        <p:spPr>
          <a:xfrm>
            <a:off x="7207351" y="1798237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31.575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A77CE4B7-512D-41F4-B0E1-42886BF8218D}"/>
              </a:ext>
            </a:extLst>
          </p:cNvPr>
          <p:cNvSpPr txBox="1"/>
          <p:nvPr/>
        </p:nvSpPr>
        <p:spPr>
          <a:xfrm>
            <a:off x="8169852" y="2299600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35.750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522005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D1DBFDD2-55B1-443F-9986-1AABCAE92B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54" y="-1157181"/>
            <a:ext cx="8934093" cy="6316218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="" xmlns:a16="http://schemas.microsoft.com/office/drawing/2014/main" id="{986DA56F-9F07-4060-86B2-3992BE12EA08}"/>
              </a:ext>
            </a:extLst>
          </p:cNvPr>
          <p:cNvSpPr txBox="1">
            <a:spLocks/>
          </p:cNvSpPr>
          <p:nvPr/>
        </p:nvSpPr>
        <p:spPr>
          <a:xfrm>
            <a:off x="49933" y="63101"/>
            <a:ext cx="8636867" cy="389168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defTabSz="342900"/>
            <a:r>
              <a:rPr lang="id-ID" sz="1650" b="1" dirty="0" smtClean="0">
                <a:solidFill>
                  <a:prstClr val="white"/>
                </a:solidFill>
                <a:latin typeface="Arial Black" panose="020B0A04020102020204" pitchFamily="34" charset="0"/>
              </a:rPr>
              <a:t>PETA </a:t>
            </a:r>
            <a:r>
              <a:rPr lang="en-ID" sz="1650" b="1" dirty="0" smtClean="0">
                <a:solidFill>
                  <a:prstClr val="white"/>
                </a:solidFill>
                <a:latin typeface="Arial Black" panose="020B0A04020102020204" pitchFamily="34" charset="0"/>
              </a:rPr>
              <a:t>INTERVENSI </a:t>
            </a:r>
            <a:r>
              <a:rPr lang="en-ID" sz="1650" b="1" dirty="0">
                <a:solidFill>
                  <a:prstClr val="white"/>
                </a:solidFill>
                <a:latin typeface="Arial Black" panose="020B0A04020102020204" pitchFamily="34" charset="0"/>
              </a:rPr>
              <a:t>JAMINAN PASOKAN </a:t>
            </a:r>
            <a:r>
              <a:rPr lang="en-ID" sz="2100" b="1" dirty="0">
                <a:solidFill>
                  <a:srgbClr val="FFFF00"/>
                </a:solidFill>
                <a:latin typeface="Arial Black" panose="020B0A04020102020204" pitchFamily="34" charset="0"/>
              </a:rPr>
              <a:t>DAGING AYAM </a:t>
            </a:r>
            <a:r>
              <a:rPr lang="en-ID" sz="21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(JUNI</a:t>
            </a:r>
            <a:r>
              <a:rPr lang="en-ID" sz="2100" b="1" dirty="0">
                <a:solidFill>
                  <a:srgbClr val="002060"/>
                </a:solidFill>
                <a:latin typeface="Arial Black" panose="020B0A04020102020204" pitchFamily="34" charset="0"/>
              </a:rPr>
              <a:t>)</a:t>
            </a:r>
            <a:r>
              <a:rPr lang="en-ID" sz="2100" b="1" dirty="0">
                <a:solidFill>
                  <a:srgbClr val="FFFF00"/>
                </a:solidFill>
                <a:latin typeface="Arial Black" panose="020B0A04020102020204" pitchFamily="34" charset="0"/>
              </a:rPr>
              <a:t> </a:t>
            </a:r>
            <a:endParaRPr lang="en-US" sz="1650" b="1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="" xmlns:a16="http://schemas.microsoft.com/office/drawing/2014/main" id="{79DA5A24-60B7-464C-8B21-1D455205A27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000" r="76506" b="7689"/>
          <a:stretch/>
        </p:blipFill>
        <p:spPr>
          <a:xfrm>
            <a:off x="-118711" y="2819323"/>
            <a:ext cx="2070310" cy="1078477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424CC138-EC58-4D44-B405-38E516F156B0}"/>
              </a:ext>
            </a:extLst>
          </p:cNvPr>
          <p:cNvSpPr/>
          <p:nvPr/>
        </p:nvSpPr>
        <p:spPr>
          <a:xfrm>
            <a:off x="-4410" y="4185607"/>
            <a:ext cx="9148410" cy="610910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en-US" sz="1050" b="1" dirty="0">
                <a:solidFill>
                  <a:prstClr val="black"/>
                </a:solidFill>
                <a:latin typeface="Calibri"/>
              </a:rPr>
              <a:t>HAP </a:t>
            </a:r>
            <a:r>
              <a:rPr lang="en-US" sz="1050" b="1" dirty="0" err="1">
                <a:solidFill>
                  <a:prstClr val="black"/>
                </a:solidFill>
                <a:latin typeface="Calibri"/>
              </a:rPr>
              <a:t>Daging</a:t>
            </a:r>
            <a:r>
              <a:rPr lang="en-US" sz="105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050" b="1" dirty="0" err="1">
                <a:solidFill>
                  <a:prstClr val="black"/>
                </a:solidFill>
                <a:latin typeface="Calibri"/>
              </a:rPr>
              <a:t>Ayam</a:t>
            </a:r>
            <a:r>
              <a:rPr lang="en-US" sz="1050" b="1" dirty="0">
                <a:solidFill>
                  <a:prstClr val="black"/>
                </a:solidFill>
                <a:latin typeface="Calibri"/>
              </a:rPr>
              <a:t> Ras Rp. 35.000/Kg</a:t>
            </a:r>
          </a:p>
          <a:p>
            <a:pPr algn="ctr" defTabSz="685800"/>
            <a:r>
              <a:rPr lang="en-US" sz="1050" b="1" dirty="0">
                <a:solidFill>
                  <a:prstClr val="black"/>
                </a:solidFill>
                <a:latin typeface="Calibri"/>
              </a:rPr>
              <a:t>Harga </a:t>
            </a:r>
            <a:r>
              <a:rPr lang="en-US" sz="1050" b="1" dirty="0" err="1">
                <a:solidFill>
                  <a:prstClr val="black"/>
                </a:solidFill>
                <a:latin typeface="Calibri"/>
              </a:rPr>
              <a:t>eceran</a:t>
            </a:r>
            <a:r>
              <a:rPr lang="en-US" sz="1050" b="1" dirty="0">
                <a:solidFill>
                  <a:prstClr val="black"/>
                </a:solidFill>
                <a:latin typeface="Calibri"/>
              </a:rPr>
              <a:t> di </a:t>
            </a:r>
            <a:r>
              <a:rPr lang="en-US" sz="1050" b="1" dirty="0" err="1">
                <a:solidFill>
                  <a:prstClr val="black"/>
                </a:solidFill>
                <a:latin typeface="Calibri"/>
              </a:rPr>
              <a:t>provinsi</a:t>
            </a:r>
            <a:r>
              <a:rPr lang="en-US" sz="105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050" b="1" dirty="0" err="1">
                <a:solidFill>
                  <a:prstClr val="black"/>
                </a:solidFill>
                <a:latin typeface="Calibri"/>
              </a:rPr>
              <a:t>defisit</a:t>
            </a:r>
            <a:r>
              <a:rPr lang="en-US" sz="1050" b="1" dirty="0">
                <a:solidFill>
                  <a:prstClr val="black"/>
                </a:solidFill>
                <a:latin typeface="Calibri"/>
              </a:rPr>
              <a:t> TERINDIKASI </a:t>
            </a:r>
            <a:r>
              <a:rPr lang="en-US" sz="1050" b="1" dirty="0" err="1">
                <a:solidFill>
                  <a:prstClr val="black"/>
                </a:solidFill>
                <a:latin typeface="Calibri"/>
              </a:rPr>
              <a:t>meningkat</a:t>
            </a:r>
            <a:r>
              <a:rPr lang="en-US" sz="105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050" b="1" u="sng" dirty="0">
                <a:solidFill>
                  <a:prstClr val="black"/>
                </a:solidFill>
                <a:latin typeface="Calibri"/>
              </a:rPr>
              <a:t>&gt; </a:t>
            </a:r>
            <a:r>
              <a:rPr lang="en-US" sz="1050" b="1" dirty="0">
                <a:solidFill>
                  <a:prstClr val="black"/>
                </a:solidFill>
                <a:latin typeface="Calibri"/>
              </a:rPr>
              <a:t>25 % </a:t>
            </a:r>
            <a:r>
              <a:rPr lang="en-US" sz="1050" b="1" dirty="0" err="1">
                <a:solidFill>
                  <a:prstClr val="black"/>
                </a:solidFill>
                <a:latin typeface="Calibri"/>
              </a:rPr>
              <a:t>dari</a:t>
            </a:r>
            <a:r>
              <a:rPr lang="en-US" sz="105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050" b="1" dirty="0" err="1">
                <a:solidFill>
                  <a:prstClr val="black"/>
                </a:solidFill>
                <a:latin typeface="Calibri"/>
              </a:rPr>
              <a:t>harga</a:t>
            </a:r>
            <a:r>
              <a:rPr lang="en-US" sz="1050" b="1" dirty="0">
                <a:solidFill>
                  <a:prstClr val="black"/>
                </a:solidFill>
                <a:latin typeface="Calibri"/>
              </a:rPr>
              <a:t> HAP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F3131A0D-63FA-4638-A114-3C3D03260249}"/>
              </a:ext>
            </a:extLst>
          </p:cNvPr>
          <p:cNvSpPr txBox="1"/>
          <p:nvPr/>
        </p:nvSpPr>
        <p:spPr>
          <a:xfrm>
            <a:off x="7464526" y="575910"/>
            <a:ext cx="172740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lnSpc>
                <a:spcPct val="150000"/>
              </a:lnSpc>
            </a:pPr>
            <a:r>
              <a:rPr lang="en-US" sz="900" b="1" dirty="0">
                <a:solidFill>
                  <a:prstClr val="black"/>
                </a:solidFill>
                <a:latin typeface="Calibri"/>
              </a:rPr>
              <a:t>Harga </a:t>
            </a:r>
            <a:r>
              <a:rPr lang="en-US" sz="900" b="1" dirty="0" err="1">
                <a:solidFill>
                  <a:prstClr val="black"/>
                </a:solidFill>
                <a:latin typeface="Calibri"/>
              </a:rPr>
              <a:t>Eceran</a:t>
            </a:r>
            <a:r>
              <a:rPr lang="en-US" sz="900" b="1" dirty="0">
                <a:solidFill>
                  <a:prstClr val="black"/>
                </a:solidFill>
                <a:latin typeface="Calibri"/>
              </a:rPr>
              <a:t> (</a:t>
            </a:r>
            <a:r>
              <a:rPr lang="en-US" sz="1050" b="1" dirty="0">
                <a:solidFill>
                  <a:prstClr val="black"/>
                </a:solidFill>
                <a:latin typeface="Calibri"/>
              </a:rPr>
              <a:t>Rp/kg</a:t>
            </a:r>
            <a:r>
              <a:rPr lang="en-US" sz="900" b="1" dirty="0">
                <a:solidFill>
                  <a:prstClr val="black"/>
                </a:solidFill>
                <a:latin typeface="Calibri"/>
              </a:rPr>
              <a:t>)</a:t>
            </a:r>
            <a:br>
              <a:rPr lang="en-US" sz="900" b="1" dirty="0">
                <a:solidFill>
                  <a:prstClr val="black"/>
                </a:solidFill>
                <a:latin typeface="Calibri"/>
              </a:rPr>
            </a:br>
            <a:r>
              <a:rPr lang="en-US" sz="900" b="1" dirty="0">
                <a:solidFill>
                  <a:prstClr val="black"/>
                </a:solidFill>
                <a:latin typeface="Calibri"/>
              </a:rPr>
              <a:t>Harga </a:t>
            </a:r>
            <a:r>
              <a:rPr lang="en-US" sz="900" b="1" dirty="0" err="1">
                <a:solidFill>
                  <a:prstClr val="black"/>
                </a:solidFill>
                <a:latin typeface="Calibri"/>
              </a:rPr>
              <a:t>Produsen</a:t>
            </a:r>
            <a:r>
              <a:rPr lang="en-US" sz="900" b="1" dirty="0">
                <a:solidFill>
                  <a:prstClr val="black"/>
                </a:solidFill>
                <a:latin typeface="Calibri"/>
              </a:rPr>
              <a:t> (</a:t>
            </a:r>
            <a:r>
              <a:rPr lang="en-US" sz="1050" b="1" dirty="0">
                <a:solidFill>
                  <a:prstClr val="black"/>
                </a:solidFill>
                <a:latin typeface="Calibri"/>
              </a:rPr>
              <a:t>Rp/kg</a:t>
            </a:r>
            <a:r>
              <a:rPr lang="en-US" sz="900" b="1" dirty="0">
                <a:solidFill>
                  <a:prstClr val="black"/>
                </a:solidFill>
                <a:latin typeface="Calibri"/>
              </a:rPr>
              <a:t>)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6C0C42BA-1364-45A6-9855-BF4CAA159FFF}"/>
              </a:ext>
            </a:extLst>
          </p:cNvPr>
          <p:cNvSpPr/>
          <p:nvPr/>
        </p:nvSpPr>
        <p:spPr>
          <a:xfrm>
            <a:off x="7112411" y="665251"/>
            <a:ext cx="352115" cy="168373"/>
          </a:xfrm>
          <a:prstGeom prst="rect">
            <a:avLst/>
          </a:prstGeom>
          <a:solidFill>
            <a:srgbClr val="FF9933"/>
          </a:solidFill>
          <a:ln w="25400" cap="flat" cmpd="sng" algn="ctr">
            <a:noFill/>
            <a:prstDash val="solid"/>
          </a:ln>
          <a:effectLst/>
        </p:spPr>
        <p:txBody>
          <a:bodyPr rtlCol="0" anchor="t"/>
          <a:lstStyle/>
          <a:p>
            <a:pPr algn="ctr" defTabSz="685800"/>
            <a:endParaRPr lang="en-ID" sz="1350"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4573D7B2-6EC1-4568-8EA8-8A28B4B1246D}"/>
              </a:ext>
            </a:extLst>
          </p:cNvPr>
          <p:cNvSpPr/>
          <p:nvPr/>
        </p:nvSpPr>
        <p:spPr>
          <a:xfrm>
            <a:off x="7112411" y="889476"/>
            <a:ext cx="352115" cy="168373"/>
          </a:xfrm>
          <a:prstGeom prst="rect">
            <a:avLst/>
          </a:prstGeom>
          <a:solidFill>
            <a:srgbClr val="00FFCC"/>
          </a:solidFill>
          <a:ln w="25400" cap="flat" cmpd="sng" algn="ctr">
            <a:noFill/>
            <a:prstDash val="solid"/>
          </a:ln>
          <a:effectLst/>
        </p:spPr>
        <p:txBody>
          <a:bodyPr rtlCol="0" anchor="t"/>
          <a:lstStyle/>
          <a:p>
            <a:pPr algn="ctr" defTabSz="685800"/>
            <a:endParaRPr lang="en-ID" sz="1350"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="" xmlns:a16="http://schemas.microsoft.com/office/drawing/2014/main" id="{5AB42781-98DE-4E71-99B2-01282DC42934}"/>
              </a:ext>
            </a:extLst>
          </p:cNvPr>
          <p:cNvSpPr/>
          <p:nvPr/>
        </p:nvSpPr>
        <p:spPr>
          <a:xfrm rot="2074504">
            <a:off x="3275352" y="2084542"/>
            <a:ext cx="214940" cy="1059572"/>
          </a:xfrm>
          <a:custGeom>
            <a:avLst/>
            <a:gdLst>
              <a:gd name="connsiteX0" fmla="*/ 521559 w 521559"/>
              <a:gd name="connsiteY0" fmla="*/ 1274618 h 1274618"/>
              <a:gd name="connsiteX1" fmla="*/ 8941 w 521559"/>
              <a:gd name="connsiteY1" fmla="*/ 554181 h 1274618"/>
              <a:gd name="connsiteX2" fmla="*/ 244468 w 521559"/>
              <a:gd name="connsiteY2" fmla="*/ 0 h 1274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1559" h="1274618">
                <a:moveTo>
                  <a:pt x="521559" y="1274618"/>
                </a:moveTo>
                <a:cubicBezTo>
                  <a:pt x="288341" y="1020617"/>
                  <a:pt x="55123" y="766617"/>
                  <a:pt x="8941" y="554181"/>
                </a:cubicBezTo>
                <a:cubicBezTo>
                  <a:pt x="-37241" y="341745"/>
                  <a:pt x="103613" y="170872"/>
                  <a:pt x="244468" y="0"/>
                </a:cubicBezTo>
              </a:path>
            </a:pathLst>
          </a:custGeom>
          <a:noFill/>
          <a:ln w="38100">
            <a:solidFill>
              <a:srgbClr val="FFC000"/>
            </a:solidFill>
            <a:headEnd type="oval"/>
            <a:tail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ID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="" xmlns:a16="http://schemas.microsoft.com/office/drawing/2014/main" id="{15670A3A-4F22-4938-AA4D-74D7EC7B5125}"/>
              </a:ext>
            </a:extLst>
          </p:cNvPr>
          <p:cNvSpPr/>
          <p:nvPr/>
        </p:nvSpPr>
        <p:spPr>
          <a:xfrm>
            <a:off x="3165423" y="2807269"/>
            <a:ext cx="1323109" cy="483691"/>
          </a:xfrm>
          <a:custGeom>
            <a:avLst/>
            <a:gdLst>
              <a:gd name="connsiteX0" fmla="*/ 0 w 1357745"/>
              <a:gd name="connsiteY0" fmla="*/ 337264 h 558937"/>
              <a:gd name="connsiteX1" fmla="*/ 762000 w 1357745"/>
              <a:gd name="connsiteY1" fmla="*/ 4755 h 558937"/>
              <a:gd name="connsiteX2" fmla="*/ 1357745 w 1357745"/>
              <a:gd name="connsiteY2" fmla="*/ 558937 h 558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57745" h="558937">
                <a:moveTo>
                  <a:pt x="0" y="337264"/>
                </a:moveTo>
                <a:cubicBezTo>
                  <a:pt x="267854" y="152536"/>
                  <a:pt x="535709" y="-32191"/>
                  <a:pt x="762000" y="4755"/>
                </a:cubicBezTo>
                <a:cubicBezTo>
                  <a:pt x="988291" y="41701"/>
                  <a:pt x="1173018" y="300319"/>
                  <a:pt x="1357745" y="558937"/>
                </a:cubicBezTo>
              </a:path>
            </a:pathLst>
          </a:custGeom>
          <a:noFill/>
          <a:ln w="38100">
            <a:solidFill>
              <a:srgbClr val="FFC000"/>
            </a:solidFill>
            <a:headEnd type="oval"/>
            <a:tail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ID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2E90F1A5-29F1-4FFC-8508-947F4269228C}"/>
              </a:ext>
            </a:extLst>
          </p:cNvPr>
          <p:cNvSpPr txBox="1"/>
          <p:nvPr/>
        </p:nvSpPr>
        <p:spPr>
          <a:xfrm>
            <a:off x="2563014" y="3449819"/>
            <a:ext cx="514350" cy="230832"/>
          </a:xfrm>
          <a:prstGeom prst="rect">
            <a:avLst/>
          </a:prstGeom>
          <a:solidFill>
            <a:srgbClr val="00FFCC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0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647ABF03-B8BA-48E2-8DDF-5C175B185BA7}"/>
              </a:ext>
            </a:extLst>
          </p:cNvPr>
          <p:cNvSpPr txBox="1"/>
          <p:nvPr/>
        </p:nvSpPr>
        <p:spPr>
          <a:xfrm>
            <a:off x="2558604" y="3645913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37.100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1F36C2CA-3B77-4371-BEB7-B5E5FD6C44BD}"/>
              </a:ext>
            </a:extLst>
          </p:cNvPr>
          <p:cNvSpPr txBox="1"/>
          <p:nvPr/>
        </p:nvSpPr>
        <p:spPr>
          <a:xfrm>
            <a:off x="4422436" y="3585804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44.950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B22623C3-9C0C-45FC-9F09-F4F12B1A1085}"/>
              </a:ext>
            </a:extLst>
          </p:cNvPr>
          <p:cNvSpPr txBox="1"/>
          <p:nvPr/>
        </p:nvSpPr>
        <p:spPr>
          <a:xfrm>
            <a:off x="3610841" y="1793179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47.000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232637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76B08B87-98B6-46F8-844B-C478E548C8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9" y="-1141132"/>
            <a:ext cx="8934093" cy="6316218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="" xmlns:a16="http://schemas.microsoft.com/office/drawing/2014/main" id="{986DA56F-9F07-4060-86B2-3992BE12EA08}"/>
              </a:ext>
            </a:extLst>
          </p:cNvPr>
          <p:cNvSpPr txBox="1">
            <a:spLocks/>
          </p:cNvSpPr>
          <p:nvPr/>
        </p:nvSpPr>
        <p:spPr>
          <a:xfrm>
            <a:off x="49933" y="63101"/>
            <a:ext cx="8865467" cy="389168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d-ID" sz="165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PETA </a:t>
            </a:r>
            <a:r>
              <a:rPr lang="en-ID" sz="165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INTERVENSI </a:t>
            </a:r>
            <a:r>
              <a:rPr lang="en-ID" sz="1650" b="1" dirty="0">
                <a:solidFill>
                  <a:schemeClr val="bg1"/>
                </a:solidFill>
                <a:latin typeface="Arial Black" panose="020B0A04020102020204" pitchFamily="34" charset="0"/>
              </a:rPr>
              <a:t>JAMINAN PASOKAN </a:t>
            </a:r>
            <a:r>
              <a:rPr lang="en-ID" sz="2100" b="1" dirty="0">
                <a:solidFill>
                  <a:srgbClr val="FFFF00"/>
                </a:solidFill>
                <a:latin typeface="Arial Black" panose="020B0A04020102020204" pitchFamily="34" charset="0"/>
              </a:rPr>
              <a:t>BAWANG PUTIH </a:t>
            </a:r>
            <a:r>
              <a:rPr lang="en-ID" sz="21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(JUNI</a:t>
            </a:r>
            <a:r>
              <a:rPr lang="en-ID" sz="2100" b="1" dirty="0">
                <a:solidFill>
                  <a:schemeClr val="tx1"/>
                </a:solidFill>
                <a:latin typeface="Arial Black" panose="020B0A04020102020204" pitchFamily="34" charset="0"/>
              </a:rPr>
              <a:t>)</a:t>
            </a:r>
            <a:endParaRPr lang="en-US" sz="1650" b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A38BDA38-3A56-46D0-B2C0-2E49566DFB5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000" r="76506" b="7689"/>
          <a:stretch/>
        </p:blipFill>
        <p:spPr>
          <a:xfrm>
            <a:off x="-118711" y="2819323"/>
            <a:ext cx="2070310" cy="107847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C451AA32-0253-4380-9517-DD1310010FFB}"/>
              </a:ext>
            </a:extLst>
          </p:cNvPr>
          <p:cNvSpPr/>
          <p:nvPr/>
        </p:nvSpPr>
        <p:spPr>
          <a:xfrm>
            <a:off x="-4410" y="4185607"/>
            <a:ext cx="9148410" cy="610910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NL" sz="1050" b="1" dirty="0">
                <a:solidFill>
                  <a:srgbClr val="FF0000"/>
                </a:solidFill>
              </a:rPr>
              <a:t>HET Bawang Putih : Rp 32.000/kg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E522DDE1-259A-454C-8AB1-58F870E94473}"/>
              </a:ext>
            </a:extLst>
          </p:cNvPr>
          <p:cNvSpPr txBox="1"/>
          <p:nvPr/>
        </p:nvSpPr>
        <p:spPr>
          <a:xfrm>
            <a:off x="7464526" y="575910"/>
            <a:ext cx="172740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900" b="1" dirty="0"/>
              <a:t>Harga </a:t>
            </a:r>
            <a:r>
              <a:rPr lang="en-US" sz="900" b="1" dirty="0" err="1"/>
              <a:t>Eceran</a:t>
            </a:r>
            <a:r>
              <a:rPr lang="en-US" sz="900" b="1" dirty="0"/>
              <a:t> (</a:t>
            </a:r>
            <a:r>
              <a:rPr lang="en-US" sz="1050" b="1" dirty="0"/>
              <a:t>Rp/kg</a:t>
            </a:r>
            <a:r>
              <a:rPr lang="en-US" sz="900" b="1" dirty="0"/>
              <a:t>)</a:t>
            </a:r>
            <a:br>
              <a:rPr lang="en-US" sz="900" b="1" dirty="0"/>
            </a:br>
            <a:r>
              <a:rPr lang="en-US" sz="900" b="1" dirty="0"/>
              <a:t>Harga </a:t>
            </a:r>
            <a:r>
              <a:rPr lang="en-US" sz="900" b="1" dirty="0" err="1"/>
              <a:t>Produsen</a:t>
            </a:r>
            <a:r>
              <a:rPr lang="en-US" sz="900" b="1" dirty="0"/>
              <a:t> (</a:t>
            </a:r>
            <a:r>
              <a:rPr lang="en-US" sz="1050" b="1" dirty="0"/>
              <a:t>Rp/kg</a:t>
            </a:r>
            <a:r>
              <a:rPr lang="en-US" sz="900" b="1" dirty="0"/>
              <a:t>)</a:t>
            </a:r>
            <a:endParaRPr lang="en-ID" sz="900" b="1" dirty="0"/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687A5C9E-5259-49D6-86B7-3D3C73DFE6BF}"/>
              </a:ext>
            </a:extLst>
          </p:cNvPr>
          <p:cNvSpPr/>
          <p:nvPr/>
        </p:nvSpPr>
        <p:spPr>
          <a:xfrm>
            <a:off x="7112411" y="665251"/>
            <a:ext cx="352115" cy="168373"/>
          </a:xfrm>
          <a:prstGeom prst="rect">
            <a:avLst/>
          </a:prstGeom>
          <a:solidFill>
            <a:srgbClr val="FF9933"/>
          </a:solidFill>
          <a:ln w="25400" cap="flat" cmpd="sng" algn="ctr">
            <a:noFill/>
            <a:prstDash val="solid"/>
          </a:ln>
          <a:effectLst/>
        </p:spPr>
        <p:txBody>
          <a:bodyPr rtlCol="0" anchor="t"/>
          <a:lstStyle/>
          <a:p>
            <a:pPr algn="ctr" defTabSz="685800"/>
            <a:endParaRPr lang="en-ID" sz="1350" kern="0">
              <a:solidFill>
                <a:sysClr val="windowText" lastClr="0000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1CE25F03-87E6-4984-89C6-991D7FF2E215}"/>
              </a:ext>
            </a:extLst>
          </p:cNvPr>
          <p:cNvSpPr/>
          <p:nvPr/>
        </p:nvSpPr>
        <p:spPr>
          <a:xfrm>
            <a:off x="7112411" y="889476"/>
            <a:ext cx="352115" cy="168373"/>
          </a:xfrm>
          <a:prstGeom prst="rect">
            <a:avLst/>
          </a:prstGeom>
          <a:solidFill>
            <a:srgbClr val="00FFCC"/>
          </a:solidFill>
          <a:ln w="25400" cap="flat" cmpd="sng" algn="ctr">
            <a:noFill/>
            <a:prstDash val="solid"/>
          </a:ln>
          <a:effectLst/>
        </p:spPr>
        <p:txBody>
          <a:bodyPr rtlCol="0" anchor="t"/>
          <a:lstStyle/>
          <a:p>
            <a:pPr algn="ctr" defTabSz="685800"/>
            <a:endParaRPr lang="en-ID" sz="1350" kern="0">
              <a:solidFill>
                <a:sysClr val="windowText" lastClr="000000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="" xmlns:a16="http://schemas.microsoft.com/office/drawing/2014/main" id="{FCDACD65-688B-40B9-8C29-E3DDCE021AD0}"/>
              </a:ext>
            </a:extLst>
          </p:cNvPr>
          <p:cNvSpPr/>
          <p:nvPr/>
        </p:nvSpPr>
        <p:spPr>
          <a:xfrm>
            <a:off x="3770995" y="1399154"/>
            <a:ext cx="2660978" cy="1714348"/>
          </a:xfrm>
          <a:custGeom>
            <a:avLst/>
            <a:gdLst>
              <a:gd name="connsiteX0" fmla="*/ 0 w 2452255"/>
              <a:gd name="connsiteY0" fmla="*/ 2696840 h 2696840"/>
              <a:gd name="connsiteX1" fmla="*/ 484909 w 2452255"/>
              <a:gd name="connsiteY1" fmla="*/ 258440 h 2696840"/>
              <a:gd name="connsiteX2" fmla="*/ 2452255 w 2452255"/>
              <a:gd name="connsiteY2" fmla="*/ 189168 h 2696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52255" h="2696840">
                <a:moveTo>
                  <a:pt x="0" y="2696840"/>
                </a:moveTo>
                <a:cubicBezTo>
                  <a:pt x="38100" y="1686612"/>
                  <a:pt x="76200" y="676385"/>
                  <a:pt x="484909" y="258440"/>
                </a:cubicBezTo>
                <a:cubicBezTo>
                  <a:pt x="893618" y="-159505"/>
                  <a:pt x="1672936" y="14831"/>
                  <a:pt x="2452255" y="189168"/>
                </a:cubicBezTo>
              </a:path>
            </a:pathLst>
          </a:custGeom>
          <a:noFill/>
          <a:ln w="38100">
            <a:solidFill>
              <a:srgbClr val="0070C0"/>
            </a:solidFill>
            <a:headEnd type="oval"/>
            <a:tail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350"/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45AAE5A1-7C54-4370-933C-E5A31EC42DF3}"/>
              </a:ext>
            </a:extLst>
          </p:cNvPr>
          <p:cNvSpPr txBox="1"/>
          <p:nvPr/>
        </p:nvSpPr>
        <p:spPr>
          <a:xfrm>
            <a:off x="3256645" y="3492072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/>
              <a:t>16.050</a:t>
            </a:r>
            <a:endParaRPr lang="en-ID" sz="900" b="1" dirty="0"/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F8A6002E-90E4-4A3D-B55E-4DD10B2A42BB}"/>
              </a:ext>
            </a:extLst>
          </p:cNvPr>
          <p:cNvSpPr txBox="1"/>
          <p:nvPr/>
        </p:nvSpPr>
        <p:spPr>
          <a:xfrm>
            <a:off x="6658341" y="2686907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/>
              <a:t>40.825</a:t>
            </a:r>
            <a:endParaRPr lang="en-ID" sz="900" b="1" dirty="0"/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A352D152-4D14-464E-AD16-54E9A9448B0E}"/>
              </a:ext>
            </a:extLst>
          </p:cNvPr>
          <p:cNvSpPr txBox="1"/>
          <p:nvPr/>
        </p:nvSpPr>
        <p:spPr>
          <a:xfrm>
            <a:off x="5342267" y="2342634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/>
              <a:t>42.400</a:t>
            </a:r>
            <a:endParaRPr lang="en-ID" sz="900" b="1" dirty="0"/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CB6036DC-C5BA-4D1C-A403-D74665AAF6FD}"/>
              </a:ext>
            </a:extLst>
          </p:cNvPr>
          <p:cNvSpPr txBox="1"/>
          <p:nvPr/>
        </p:nvSpPr>
        <p:spPr>
          <a:xfrm>
            <a:off x="6488417" y="1289483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/>
              <a:t>49.500</a:t>
            </a:r>
            <a:endParaRPr lang="en-ID" sz="900" b="1" dirty="0"/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84D4A123-79D3-4D76-99AB-EE2018B04536}"/>
              </a:ext>
            </a:extLst>
          </p:cNvPr>
          <p:cNvSpPr txBox="1"/>
          <p:nvPr/>
        </p:nvSpPr>
        <p:spPr>
          <a:xfrm>
            <a:off x="7359791" y="1809228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/>
              <a:t>49.750</a:t>
            </a:r>
            <a:endParaRPr lang="en-ID" sz="900" b="1" dirty="0"/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24EDEF98-F91B-4186-9BC1-90B9FE66B17D}"/>
              </a:ext>
            </a:extLst>
          </p:cNvPr>
          <p:cNvSpPr txBox="1"/>
          <p:nvPr/>
        </p:nvSpPr>
        <p:spPr>
          <a:xfrm>
            <a:off x="8227868" y="2306939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/>
              <a:t>43.175</a:t>
            </a:r>
            <a:endParaRPr lang="en-ID" sz="900" b="1" dirty="0"/>
          </a:p>
        </p:txBody>
      </p:sp>
      <p:sp>
        <p:nvSpPr>
          <p:cNvPr id="4" name="Freeform: Shape 3">
            <a:extLst>
              <a:ext uri="{FF2B5EF4-FFF2-40B4-BE49-F238E27FC236}">
                <a16:creationId xmlns="" xmlns:a16="http://schemas.microsoft.com/office/drawing/2014/main" id="{AA81700E-33AB-48F3-A99C-4CF0958E6607}"/>
              </a:ext>
            </a:extLst>
          </p:cNvPr>
          <p:cNvSpPr/>
          <p:nvPr/>
        </p:nvSpPr>
        <p:spPr>
          <a:xfrm>
            <a:off x="3782292" y="2850284"/>
            <a:ext cx="4748645" cy="1210491"/>
          </a:xfrm>
          <a:custGeom>
            <a:avLst/>
            <a:gdLst>
              <a:gd name="connsiteX0" fmla="*/ 0 w 6331527"/>
              <a:gd name="connsiteY0" fmla="*/ 762000 h 1613988"/>
              <a:gd name="connsiteX1" fmla="*/ 3865418 w 6331527"/>
              <a:gd name="connsiteY1" fmla="*/ 1593273 h 1613988"/>
              <a:gd name="connsiteX2" fmla="*/ 6331527 w 6331527"/>
              <a:gd name="connsiteY2" fmla="*/ 0 h 1613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31527" h="1613988">
                <a:moveTo>
                  <a:pt x="0" y="762000"/>
                </a:moveTo>
                <a:cubicBezTo>
                  <a:pt x="1405082" y="1241136"/>
                  <a:pt x="2810164" y="1720273"/>
                  <a:pt x="3865418" y="1593273"/>
                </a:cubicBezTo>
                <a:cubicBezTo>
                  <a:pt x="4920672" y="1466273"/>
                  <a:pt x="5626099" y="733136"/>
                  <a:pt x="6331527" y="0"/>
                </a:cubicBezTo>
              </a:path>
            </a:pathLst>
          </a:custGeom>
          <a:noFill/>
          <a:ln w="38100">
            <a:solidFill>
              <a:srgbClr val="0070C0"/>
            </a:solidFill>
            <a:headEnd type="oval"/>
            <a:tail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350"/>
          </a:p>
        </p:txBody>
      </p:sp>
      <p:sp>
        <p:nvSpPr>
          <p:cNvPr id="7" name="Freeform: Shape 6">
            <a:extLst>
              <a:ext uri="{FF2B5EF4-FFF2-40B4-BE49-F238E27FC236}">
                <a16:creationId xmlns="" xmlns:a16="http://schemas.microsoft.com/office/drawing/2014/main" id="{DC064F14-15B9-4DF4-9437-652E43BBC72A}"/>
              </a:ext>
            </a:extLst>
          </p:cNvPr>
          <p:cNvSpPr/>
          <p:nvPr/>
        </p:nvSpPr>
        <p:spPr>
          <a:xfrm rot="21254522">
            <a:off x="3785241" y="2502763"/>
            <a:ext cx="4024808" cy="1553582"/>
          </a:xfrm>
          <a:custGeom>
            <a:avLst/>
            <a:gdLst>
              <a:gd name="connsiteX0" fmla="*/ 0 w 6331527"/>
              <a:gd name="connsiteY0" fmla="*/ 762000 h 1613988"/>
              <a:gd name="connsiteX1" fmla="*/ 3865418 w 6331527"/>
              <a:gd name="connsiteY1" fmla="*/ 1593273 h 1613988"/>
              <a:gd name="connsiteX2" fmla="*/ 6331527 w 6331527"/>
              <a:gd name="connsiteY2" fmla="*/ 0 h 1613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31527" h="1613988">
                <a:moveTo>
                  <a:pt x="0" y="762000"/>
                </a:moveTo>
                <a:cubicBezTo>
                  <a:pt x="1405082" y="1241136"/>
                  <a:pt x="2810164" y="1720273"/>
                  <a:pt x="3865418" y="1593273"/>
                </a:cubicBezTo>
                <a:cubicBezTo>
                  <a:pt x="4920672" y="1466273"/>
                  <a:pt x="5626099" y="733136"/>
                  <a:pt x="6331527" y="0"/>
                </a:cubicBezTo>
              </a:path>
            </a:pathLst>
          </a:custGeom>
          <a:noFill/>
          <a:ln w="38100">
            <a:solidFill>
              <a:srgbClr val="0070C0"/>
            </a:solidFill>
            <a:headEnd type="oval"/>
            <a:tail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350"/>
          </a:p>
        </p:txBody>
      </p:sp>
      <p:sp>
        <p:nvSpPr>
          <p:cNvPr id="10" name="Freeform: Shape 9">
            <a:extLst>
              <a:ext uri="{FF2B5EF4-FFF2-40B4-BE49-F238E27FC236}">
                <a16:creationId xmlns="" xmlns:a16="http://schemas.microsoft.com/office/drawing/2014/main" id="{CAED0981-0390-44BC-A4E0-6A203F7CA6E8}"/>
              </a:ext>
            </a:extLst>
          </p:cNvPr>
          <p:cNvSpPr/>
          <p:nvPr/>
        </p:nvSpPr>
        <p:spPr>
          <a:xfrm rot="21069140">
            <a:off x="3808529" y="2747800"/>
            <a:ext cx="3067475" cy="987643"/>
          </a:xfrm>
          <a:custGeom>
            <a:avLst/>
            <a:gdLst>
              <a:gd name="connsiteX0" fmla="*/ 0 w 6331527"/>
              <a:gd name="connsiteY0" fmla="*/ 762000 h 1613988"/>
              <a:gd name="connsiteX1" fmla="*/ 3865418 w 6331527"/>
              <a:gd name="connsiteY1" fmla="*/ 1593273 h 1613988"/>
              <a:gd name="connsiteX2" fmla="*/ 6331527 w 6331527"/>
              <a:gd name="connsiteY2" fmla="*/ 0 h 1613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31527" h="1613988">
                <a:moveTo>
                  <a:pt x="0" y="762000"/>
                </a:moveTo>
                <a:cubicBezTo>
                  <a:pt x="1405082" y="1241136"/>
                  <a:pt x="2810164" y="1720273"/>
                  <a:pt x="3865418" y="1593273"/>
                </a:cubicBezTo>
                <a:cubicBezTo>
                  <a:pt x="4920672" y="1466273"/>
                  <a:pt x="5626099" y="733136"/>
                  <a:pt x="6331527" y="0"/>
                </a:cubicBezTo>
              </a:path>
            </a:pathLst>
          </a:custGeom>
          <a:noFill/>
          <a:ln w="38100">
            <a:solidFill>
              <a:srgbClr val="0070C0"/>
            </a:solidFill>
            <a:headEnd type="oval"/>
            <a:tail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350"/>
          </a:p>
        </p:txBody>
      </p:sp>
      <p:sp>
        <p:nvSpPr>
          <p:cNvPr id="12" name="Freeform: Shape 11">
            <a:extLst>
              <a:ext uri="{FF2B5EF4-FFF2-40B4-BE49-F238E27FC236}">
                <a16:creationId xmlns="" xmlns:a16="http://schemas.microsoft.com/office/drawing/2014/main" id="{492C95A6-E7D0-4000-BFD2-852E05EB4107}"/>
              </a:ext>
            </a:extLst>
          </p:cNvPr>
          <p:cNvSpPr/>
          <p:nvPr/>
        </p:nvSpPr>
        <p:spPr>
          <a:xfrm rot="21069140">
            <a:off x="3796832" y="2876014"/>
            <a:ext cx="1892575" cy="758107"/>
          </a:xfrm>
          <a:custGeom>
            <a:avLst/>
            <a:gdLst>
              <a:gd name="connsiteX0" fmla="*/ 0 w 6331527"/>
              <a:gd name="connsiteY0" fmla="*/ 762000 h 1613988"/>
              <a:gd name="connsiteX1" fmla="*/ 3865418 w 6331527"/>
              <a:gd name="connsiteY1" fmla="*/ 1593273 h 1613988"/>
              <a:gd name="connsiteX2" fmla="*/ 6331527 w 6331527"/>
              <a:gd name="connsiteY2" fmla="*/ 0 h 1613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31527" h="1613988">
                <a:moveTo>
                  <a:pt x="0" y="762000"/>
                </a:moveTo>
                <a:cubicBezTo>
                  <a:pt x="1405082" y="1241136"/>
                  <a:pt x="2810164" y="1720273"/>
                  <a:pt x="3865418" y="1593273"/>
                </a:cubicBezTo>
                <a:cubicBezTo>
                  <a:pt x="4920672" y="1466273"/>
                  <a:pt x="5626099" y="733136"/>
                  <a:pt x="6331527" y="0"/>
                </a:cubicBezTo>
              </a:path>
            </a:pathLst>
          </a:custGeom>
          <a:noFill/>
          <a:ln w="38100">
            <a:solidFill>
              <a:srgbClr val="0070C0"/>
            </a:solidFill>
            <a:headEnd type="oval"/>
            <a:tail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350"/>
          </a:p>
        </p:txBody>
      </p:sp>
    </p:spTree>
    <p:extLst>
      <p:ext uri="{BB962C8B-B14F-4D97-AF65-F5344CB8AC3E}">
        <p14:creationId xmlns:p14="http://schemas.microsoft.com/office/powerpoint/2010/main" val="9144522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134F1F0E-C630-4EB8-A183-9D5C5F4B36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23" y="-881498"/>
            <a:ext cx="8921453" cy="6307282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="" xmlns:a16="http://schemas.microsoft.com/office/drawing/2014/main" id="{986DA56F-9F07-4060-86B2-3992BE12EA08}"/>
              </a:ext>
            </a:extLst>
          </p:cNvPr>
          <p:cNvSpPr txBox="1">
            <a:spLocks/>
          </p:cNvSpPr>
          <p:nvPr/>
        </p:nvSpPr>
        <p:spPr>
          <a:xfrm>
            <a:off x="49933" y="63101"/>
            <a:ext cx="8692285" cy="389168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defTabSz="342900"/>
            <a:r>
              <a:rPr lang="en-ID" sz="1650" b="1" dirty="0">
                <a:solidFill>
                  <a:prstClr val="white"/>
                </a:solidFill>
                <a:latin typeface="Arial Black" panose="020B0A04020102020204" pitchFamily="34" charset="0"/>
              </a:rPr>
              <a:t>HARGA </a:t>
            </a:r>
            <a:r>
              <a:rPr lang="en-ID" sz="2100" b="1" dirty="0">
                <a:solidFill>
                  <a:srgbClr val="FFFF00"/>
                </a:solidFill>
                <a:latin typeface="Arial Black" panose="020B0A04020102020204" pitchFamily="34" charset="0"/>
              </a:rPr>
              <a:t>GULA PASIR </a:t>
            </a:r>
            <a:r>
              <a:rPr lang="en-ID" sz="2100" b="1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(JUNI</a:t>
            </a:r>
            <a:r>
              <a:rPr lang="en-ID" sz="2100" b="1" dirty="0">
                <a:solidFill>
                  <a:srgbClr val="FFC000"/>
                </a:solidFill>
                <a:latin typeface="Arial Black" panose="020B0A04020102020204" pitchFamily="34" charset="0"/>
              </a:rPr>
              <a:t>)</a:t>
            </a:r>
            <a:endParaRPr lang="en-US" sz="1650" b="1" dirty="0">
              <a:solidFill>
                <a:srgbClr val="FFC000"/>
              </a:solidFill>
              <a:latin typeface="Arial Black" panose="020B0A040201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899D41F7-17FE-4BB4-98F7-6319F9193B3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000" r="76506" b="7689"/>
          <a:stretch/>
        </p:blipFill>
        <p:spPr>
          <a:xfrm>
            <a:off x="-118711" y="2819323"/>
            <a:ext cx="2070310" cy="107847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CBBB5907-F6FF-46AF-8E54-DA65452B3ADB}"/>
              </a:ext>
            </a:extLst>
          </p:cNvPr>
          <p:cNvSpPr/>
          <p:nvPr/>
        </p:nvSpPr>
        <p:spPr>
          <a:xfrm>
            <a:off x="-4410" y="4185607"/>
            <a:ext cx="9148410" cy="610910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r>
              <a:rPr lang="nl-NL" sz="1050" b="1" dirty="0">
                <a:solidFill>
                  <a:srgbClr val="FF0000"/>
                </a:solidFill>
                <a:latin typeface="Calibri"/>
              </a:rPr>
              <a:t>HET GULA PASIR: Rp 12.500/kg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E3BE1E2E-4A24-4FAC-AEB3-54AB07E5B94C}"/>
              </a:ext>
            </a:extLst>
          </p:cNvPr>
          <p:cNvSpPr txBox="1"/>
          <p:nvPr/>
        </p:nvSpPr>
        <p:spPr>
          <a:xfrm>
            <a:off x="298853" y="551264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15.725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767137CA-8666-4F0D-9370-EA89ED7B0554}"/>
              </a:ext>
            </a:extLst>
          </p:cNvPr>
          <p:cNvSpPr txBox="1"/>
          <p:nvPr/>
        </p:nvSpPr>
        <p:spPr>
          <a:xfrm>
            <a:off x="916443" y="940891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15.500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88CD9383-49D3-485F-95CF-60222CAF6864}"/>
              </a:ext>
            </a:extLst>
          </p:cNvPr>
          <p:cNvSpPr txBox="1"/>
          <p:nvPr/>
        </p:nvSpPr>
        <p:spPr>
          <a:xfrm>
            <a:off x="1437248" y="1377677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15.700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91F4A666-9616-4408-9497-605E90105E3B}"/>
              </a:ext>
            </a:extLst>
          </p:cNvPr>
          <p:cNvSpPr txBox="1"/>
          <p:nvPr/>
        </p:nvSpPr>
        <p:spPr>
          <a:xfrm>
            <a:off x="1694423" y="1802775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14.675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04B85970-B66A-4F55-A8C6-EAFC826AD2E5}"/>
              </a:ext>
            </a:extLst>
          </p:cNvPr>
          <p:cNvSpPr txBox="1"/>
          <p:nvPr/>
        </p:nvSpPr>
        <p:spPr>
          <a:xfrm>
            <a:off x="2208773" y="2024726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15.450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573FD59F-9AE9-45A2-9956-EA065452ADE9}"/>
              </a:ext>
            </a:extLst>
          </p:cNvPr>
          <p:cNvSpPr txBox="1"/>
          <p:nvPr/>
        </p:nvSpPr>
        <p:spPr>
          <a:xfrm>
            <a:off x="331317" y="1712642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16.000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739F22EB-276E-4B2D-9D38-6ADD367CE96D}"/>
              </a:ext>
            </a:extLst>
          </p:cNvPr>
          <p:cNvSpPr txBox="1"/>
          <p:nvPr/>
        </p:nvSpPr>
        <p:spPr>
          <a:xfrm>
            <a:off x="636786" y="2383464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16.075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25099CE9-C211-4BC9-8C64-7BB64210BD74}"/>
              </a:ext>
            </a:extLst>
          </p:cNvPr>
          <p:cNvSpPr txBox="1"/>
          <p:nvPr/>
        </p:nvSpPr>
        <p:spPr>
          <a:xfrm>
            <a:off x="2208773" y="2390016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15.225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416CF586-E869-45F9-9FA5-6EF26F5A6F16}"/>
              </a:ext>
            </a:extLst>
          </p:cNvPr>
          <p:cNvSpPr txBox="1"/>
          <p:nvPr/>
        </p:nvSpPr>
        <p:spPr>
          <a:xfrm>
            <a:off x="1430793" y="2685561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15.375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D984D8CB-8380-4594-BB8E-053BB8307895}"/>
              </a:ext>
            </a:extLst>
          </p:cNvPr>
          <p:cNvSpPr txBox="1"/>
          <p:nvPr/>
        </p:nvSpPr>
        <p:spPr>
          <a:xfrm>
            <a:off x="1555960" y="3148633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15.650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539FA23B-19FA-44BC-91D8-549856BBFA68}"/>
              </a:ext>
            </a:extLst>
          </p:cNvPr>
          <p:cNvSpPr txBox="1"/>
          <p:nvPr/>
        </p:nvSpPr>
        <p:spPr>
          <a:xfrm>
            <a:off x="2541938" y="2685561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16.825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3B779F38-7D02-4513-8E19-2AC52842A5FD}"/>
              </a:ext>
            </a:extLst>
          </p:cNvPr>
          <p:cNvSpPr txBox="1"/>
          <p:nvPr/>
        </p:nvSpPr>
        <p:spPr>
          <a:xfrm>
            <a:off x="2077886" y="3276236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15.725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CE433389-EE24-42C7-B1EC-C3A048AA1583}"/>
              </a:ext>
            </a:extLst>
          </p:cNvPr>
          <p:cNvSpPr txBox="1"/>
          <p:nvPr/>
        </p:nvSpPr>
        <p:spPr>
          <a:xfrm>
            <a:off x="2613639" y="3498187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15.275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FA8E6BCF-3B09-4925-94C3-13576FD3588B}"/>
              </a:ext>
            </a:extLst>
          </p:cNvPr>
          <p:cNvSpPr txBox="1"/>
          <p:nvPr/>
        </p:nvSpPr>
        <p:spPr>
          <a:xfrm>
            <a:off x="2881156" y="2893310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14.775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CF0D9D2A-6C97-4E6F-B33C-128A52CBCE02}"/>
              </a:ext>
            </a:extLst>
          </p:cNvPr>
          <p:cNvSpPr txBox="1"/>
          <p:nvPr/>
        </p:nvSpPr>
        <p:spPr>
          <a:xfrm>
            <a:off x="3546682" y="2973627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14.175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962F71BF-8A18-47CF-B23F-83AF5D67AABD}"/>
              </a:ext>
            </a:extLst>
          </p:cNvPr>
          <p:cNvSpPr txBox="1"/>
          <p:nvPr/>
        </p:nvSpPr>
        <p:spPr>
          <a:xfrm>
            <a:off x="3673348" y="3602061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15.200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9AAC1BB0-9686-480E-A957-F8B3D658FBF6}"/>
              </a:ext>
            </a:extLst>
          </p:cNvPr>
          <p:cNvSpPr txBox="1"/>
          <p:nvPr/>
        </p:nvSpPr>
        <p:spPr>
          <a:xfrm>
            <a:off x="4268372" y="3144273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15.275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6C02EA21-C272-47FD-9F27-9B6CEB76C11E}"/>
              </a:ext>
            </a:extLst>
          </p:cNvPr>
          <p:cNvSpPr txBox="1"/>
          <p:nvPr/>
        </p:nvSpPr>
        <p:spPr>
          <a:xfrm>
            <a:off x="5177684" y="3593523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18.375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0B7BAC87-4F96-451B-8948-913874D572EE}"/>
              </a:ext>
            </a:extLst>
          </p:cNvPr>
          <p:cNvSpPr txBox="1"/>
          <p:nvPr/>
        </p:nvSpPr>
        <p:spPr>
          <a:xfrm>
            <a:off x="2099289" y="733142"/>
            <a:ext cx="514350" cy="230832"/>
          </a:xfrm>
          <a:prstGeom prst="rect">
            <a:avLst/>
          </a:prstGeom>
          <a:solidFill>
            <a:srgbClr val="00FFCC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12.875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7B325152-9250-4033-916B-207D4B32D80A}"/>
              </a:ext>
            </a:extLst>
          </p:cNvPr>
          <p:cNvSpPr txBox="1"/>
          <p:nvPr/>
        </p:nvSpPr>
        <p:spPr>
          <a:xfrm>
            <a:off x="2551561" y="1489545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15.075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D78046A3-9532-4DAB-AA07-271E4322082A}"/>
              </a:ext>
            </a:extLst>
          </p:cNvPr>
          <p:cNvSpPr txBox="1"/>
          <p:nvPr/>
        </p:nvSpPr>
        <p:spPr>
          <a:xfrm>
            <a:off x="3803857" y="903000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17.075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00BF1C8D-A3EC-4BA6-9759-3F3D995EE259}"/>
              </a:ext>
            </a:extLst>
          </p:cNvPr>
          <p:cNvSpPr txBox="1"/>
          <p:nvPr/>
        </p:nvSpPr>
        <p:spPr>
          <a:xfrm>
            <a:off x="4503159" y="1388178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14.925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28057DAD-63F6-4500-A847-FD97585B0CD9}"/>
              </a:ext>
            </a:extLst>
          </p:cNvPr>
          <p:cNvSpPr txBox="1"/>
          <p:nvPr/>
        </p:nvSpPr>
        <p:spPr>
          <a:xfrm>
            <a:off x="3076253" y="2191428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16.000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F4F9D3E9-B85B-47A4-90BB-380456543A04}"/>
              </a:ext>
            </a:extLst>
          </p:cNvPr>
          <p:cNvSpPr txBox="1"/>
          <p:nvPr/>
        </p:nvSpPr>
        <p:spPr>
          <a:xfrm>
            <a:off x="3889214" y="2451345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15.825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EC419C33-B1A3-4DEA-A580-5A7B22EEFCE6}"/>
              </a:ext>
            </a:extLst>
          </p:cNvPr>
          <p:cNvSpPr txBox="1"/>
          <p:nvPr/>
        </p:nvSpPr>
        <p:spPr>
          <a:xfrm>
            <a:off x="4339610" y="1961241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16.425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AEFA0DC7-E3A0-46EB-B62F-18B71BC88877}"/>
              </a:ext>
            </a:extLst>
          </p:cNvPr>
          <p:cNvSpPr txBox="1"/>
          <p:nvPr/>
        </p:nvSpPr>
        <p:spPr>
          <a:xfrm>
            <a:off x="5184230" y="1321603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17.925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B7BB1C45-8C55-4B6E-811D-C276E82AD039}"/>
              </a:ext>
            </a:extLst>
          </p:cNvPr>
          <p:cNvSpPr txBox="1"/>
          <p:nvPr/>
        </p:nvSpPr>
        <p:spPr>
          <a:xfrm>
            <a:off x="5779679" y="1311552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16.075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="" xmlns:a16="http://schemas.microsoft.com/office/drawing/2014/main" id="{3D11C082-791B-496B-8A97-8CE06EC6B185}"/>
              </a:ext>
            </a:extLst>
          </p:cNvPr>
          <p:cNvSpPr txBox="1"/>
          <p:nvPr/>
        </p:nvSpPr>
        <p:spPr>
          <a:xfrm>
            <a:off x="5434859" y="2026732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17.200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="" xmlns:a16="http://schemas.microsoft.com/office/drawing/2014/main" id="{D99147F2-8759-426F-986D-07EB81D6D192}"/>
              </a:ext>
            </a:extLst>
          </p:cNvPr>
          <p:cNvSpPr txBox="1"/>
          <p:nvPr/>
        </p:nvSpPr>
        <p:spPr>
          <a:xfrm>
            <a:off x="4474649" y="2661101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16.000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="" xmlns:a16="http://schemas.microsoft.com/office/drawing/2014/main" id="{2429C18E-E42C-48C7-8038-7C8AB9D97FE6}"/>
              </a:ext>
            </a:extLst>
          </p:cNvPr>
          <p:cNvSpPr txBox="1"/>
          <p:nvPr/>
        </p:nvSpPr>
        <p:spPr>
          <a:xfrm>
            <a:off x="5523629" y="2670594"/>
            <a:ext cx="514350" cy="2308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19.025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="" xmlns:a16="http://schemas.microsoft.com/office/drawing/2014/main" id="{723F2552-90A5-4BCE-B515-57C7444ABF52}"/>
              </a:ext>
            </a:extLst>
          </p:cNvPr>
          <p:cNvSpPr txBox="1"/>
          <p:nvPr/>
        </p:nvSpPr>
        <p:spPr>
          <a:xfrm>
            <a:off x="6648854" y="1670349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18.675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="" xmlns:a16="http://schemas.microsoft.com/office/drawing/2014/main" id="{F540320E-1CED-43C5-A611-F9D98D71DF9C}"/>
              </a:ext>
            </a:extLst>
          </p:cNvPr>
          <p:cNvSpPr txBox="1"/>
          <p:nvPr/>
        </p:nvSpPr>
        <p:spPr>
          <a:xfrm>
            <a:off x="6579157" y="2541955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18.925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="" xmlns:a16="http://schemas.microsoft.com/office/drawing/2014/main" id="{112D8B3E-8F36-4D0D-8968-72EDA5AF9173}"/>
              </a:ext>
            </a:extLst>
          </p:cNvPr>
          <p:cNvSpPr txBox="1"/>
          <p:nvPr/>
        </p:nvSpPr>
        <p:spPr>
          <a:xfrm>
            <a:off x="7565695" y="1857366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17.975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="" xmlns:a16="http://schemas.microsoft.com/office/drawing/2014/main" id="{2D09659D-D11F-4385-B3A7-1A8CD363F484}"/>
              </a:ext>
            </a:extLst>
          </p:cNvPr>
          <p:cNvSpPr txBox="1"/>
          <p:nvPr/>
        </p:nvSpPr>
        <p:spPr>
          <a:xfrm>
            <a:off x="8086592" y="2715024"/>
            <a:ext cx="514350" cy="230832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900" b="1" dirty="0">
                <a:solidFill>
                  <a:prstClr val="black"/>
                </a:solidFill>
                <a:latin typeface="Calibri"/>
              </a:rPr>
              <a:t>18.825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="" xmlns:a16="http://schemas.microsoft.com/office/drawing/2014/main" id="{2DC5EEA5-570F-47CF-86CE-2B75DA7EB2EF}"/>
              </a:ext>
            </a:extLst>
          </p:cNvPr>
          <p:cNvSpPr txBox="1"/>
          <p:nvPr/>
        </p:nvSpPr>
        <p:spPr>
          <a:xfrm>
            <a:off x="7464526" y="710992"/>
            <a:ext cx="172740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lnSpc>
                <a:spcPct val="150000"/>
              </a:lnSpc>
            </a:pPr>
            <a:r>
              <a:rPr lang="en-US" sz="900" b="1" dirty="0">
                <a:solidFill>
                  <a:prstClr val="black"/>
                </a:solidFill>
                <a:latin typeface="Calibri"/>
              </a:rPr>
              <a:t>Harga </a:t>
            </a:r>
            <a:r>
              <a:rPr lang="en-US" sz="900" b="1" dirty="0" err="1">
                <a:solidFill>
                  <a:prstClr val="black"/>
                </a:solidFill>
                <a:latin typeface="Calibri"/>
              </a:rPr>
              <a:t>Terendah</a:t>
            </a:r>
            <a:r>
              <a:rPr lang="en-US" sz="900" b="1" dirty="0">
                <a:solidFill>
                  <a:prstClr val="black"/>
                </a:solidFill>
                <a:latin typeface="Calibri"/>
              </a:rPr>
              <a:t> (</a:t>
            </a:r>
            <a:r>
              <a:rPr lang="en-US" sz="1050" b="1" dirty="0">
                <a:solidFill>
                  <a:prstClr val="black"/>
                </a:solidFill>
                <a:latin typeface="Calibri"/>
              </a:rPr>
              <a:t>Rp/kg</a:t>
            </a:r>
            <a:r>
              <a:rPr lang="en-US" sz="900" b="1" dirty="0">
                <a:solidFill>
                  <a:prstClr val="black"/>
                </a:solidFill>
                <a:latin typeface="Calibri"/>
              </a:rPr>
              <a:t>)</a:t>
            </a:r>
            <a:br>
              <a:rPr lang="en-US" sz="900" b="1" dirty="0">
                <a:solidFill>
                  <a:prstClr val="black"/>
                </a:solidFill>
                <a:latin typeface="Calibri"/>
              </a:rPr>
            </a:br>
            <a:r>
              <a:rPr lang="en-US" sz="900" b="1" dirty="0">
                <a:solidFill>
                  <a:prstClr val="black"/>
                </a:solidFill>
                <a:latin typeface="Calibri"/>
              </a:rPr>
              <a:t>Harga </a:t>
            </a:r>
            <a:r>
              <a:rPr lang="en-US" sz="900" b="1" dirty="0" err="1">
                <a:solidFill>
                  <a:prstClr val="black"/>
                </a:solidFill>
                <a:latin typeface="Calibri"/>
              </a:rPr>
              <a:t>Tertinggi</a:t>
            </a:r>
            <a:r>
              <a:rPr lang="en-US" sz="900" b="1" dirty="0">
                <a:solidFill>
                  <a:prstClr val="black"/>
                </a:solidFill>
                <a:latin typeface="Calibri"/>
              </a:rPr>
              <a:t> (</a:t>
            </a:r>
            <a:r>
              <a:rPr lang="en-US" sz="1050" b="1" dirty="0">
                <a:solidFill>
                  <a:prstClr val="black"/>
                </a:solidFill>
                <a:latin typeface="Calibri"/>
              </a:rPr>
              <a:t>Rp/kg</a:t>
            </a:r>
            <a:r>
              <a:rPr lang="en-US" sz="900" b="1" dirty="0">
                <a:solidFill>
                  <a:prstClr val="black"/>
                </a:solidFill>
                <a:latin typeface="Calibri"/>
              </a:rPr>
              <a:t>)</a:t>
            </a:r>
            <a:endParaRPr lang="en-ID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="" xmlns:a16="http://schemas.microsoft.com/office/drawing/2014/main" id="{2AC730CA-BFD2-442D-9DC5-2CE68CD198A5}"/>
              </a:ext>
            </a:extLst>
          </p:cNvPr>
          <p:cNvSpPr/>
          <p:nvPr/>
        </p:nvSpPr>
        <p:spPr>
          <a:xfrm>
            <a:off x="7112411" y="800332"/>
            <a:ext cx="352115" cy="168373"/>
          </a:xfrm>
          <a:prstGeom prst="rect">
            <a:avLst/>
          </a:prstGeom>
          <a:solidFill>
            <a:srgbClr val="00FFCC"/>
          </a:solidFill>
          <a:ln w="25400" cap="flat" cmpd="sng" algn="ctr">
            <a:noFill/>
            <a:prstDash val="solid"/>
          </a:ln>
          <a:effectLst/>
        </p:spPr>
        <p:txBody>
          <a:bodyPr rtlCol="0" anchor="t"/>
          <a:lstStyle/>
          <a:p>
            <a:pPr algn="ctr" defTabSz="685800"/>
            <a:endParaRPr lang="en-ID" sz="1350" kern="0">
              <a:solidFill>
                <a:srgbClr val="00FFCC"/>
              </a:solidFill>
              <a:latin typeface="Calibri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="" xmlns:a16="http://schemas.microsoft.com/office/drawing/2014/main" id="{E025141C-FB40-42FF-A585-601D39838AA4}"/>
              </a:ext>
            </a:extLst>
          </p:cNvPr>
          <p:cNvSpPr/>
          <p:nvPr/>
        </p:nvSpPr>
        <p:spPr>
          <a:xfrm>
            <a:off x="7112411" y="1024558"/>
            <a:ext cx="352115" cy="168373"/>
          </a:xfrm>
          <a:prstGeom prst="rect">
            <a:avLst/>
          </a:prstGeom>
          <a:solidFill>
            <a:srgbClr val="FFFF00"/>
          </a:solidFill>
          <a:ln w="25400" cap="flat" cmpd="sng" algn="ctr">
            <a:noFill/>
            <a:prstDash val="solid"/>
          </a:ln>
          <a:effectLst/>
        </p:spPr>
        <p:txBody>
          <a:bodyPr rtlCol="0" anchor="t"/>
          <a:lstStyle/>
          <a:p>
            <a:pPr algn="ctr" defTabSz="685800"/>
            <a:endParaRPr lang="en-ID" sz="1350" kern="0">
              <a:solidFill>
                <a:sysClr val="windowText" lastClr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866606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220979" y="758951"/>
            <a:ext cx="8819515" cy="3139440"/>
            <a:chOff x="220979" y="758951"/>
            <a:chExt cx="8819515" cy="3139440"/>
          </a:xfrm>
        </p:grpSpPr>
        <p:sp>
          <p:nvSpPr>
            <p:cNvPr id="4" name="object 4"/>
            <p:cNvSpPr/>
            <p:nvPr/>
          </p:nvSpPr>
          <p:spPr>
            <a:xfrm>
              <a:off x="220979" y="1071374"/>
              <a:ext cx="8759952" cy="28270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" name="object 5"/>
            <p:cNvSpPr/>
            <p:nvPr/>
          </p:nvSpPr>
          <p:spPr>
            <a:xfrm>
              <a:off x="7287768" y="758951"/>
              <a:ext cx="1752600" cy="131368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146807" y="1367485"/>
            <a:ext cx="4355465" cy="7137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500" spc="5" dirty="0">
                <a:latin typeface="Tahoma"/>
                <a:cs typeface="Tahoma"/>
              </a:rPr>
              <a:t>TERIMA</a:t>
            </a:r>
            <a:r>
              <a:rPr sz="4500" spc="-130" dirty="0">
                <a:latin typeface="Tahoma"/>
                <a:cs typeface="Tahoma"/>
              </a:rPr>
              <a:t> </a:t>
            </a:r>
            <a:r>
              <a:rPr sz="4500" dirty="0">
                <a:latin typeface="Tahoma"/>
                <a:cs typeface="Tahoma"/>
              </a:rPr>
              <a:t>KASIH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Office Them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Office Them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5_Office Them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6_Office Them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7_Office Them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8_Office Them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552</TotalTime>
  <Words>547</Words>
  <Application>Microsoft Office PowerPoint</Application>
  <PresentationFormat>Custom</PresentationFormat>
  <Paragraphs>175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7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Office Theme</vt:lpstr>
      <vt:lpstr>3_Office Theme</vt:lpstr>
      <vt:lpstr>4_Office Theme</vt:lpstr>
      <vt:lpstr>5_Office Theme</vt:lpstr>
      <vt:lpstr>6_Office Theme</vt:lpstr>
      <vt:lpstr>7_Office Theme</vt:lpstr>
      <vt:lpstr>8_Office Theme</vt:lpstr>
      <vt:lpstr>PowerPoint Presentation</vt:lpstr>
      <vt:lpstr>PowerPoint Presentation</vt:lpstr>
      <vt:lpstr>PowerPoint Presentation</vt:lpstr>
      <vt:lpstr>PowerPoint Presentation</vt:lpstr>
      <vt:lpstr>III. INTERVENSI DISTRIBUSI BAHAN PANGAN POKOK</vt:lpstr>
      <vt:lpstr>REALISASI INTERVENSI DISTRIBUSI BAHAN PANGAN POKOK</vt:lpstr>
      <vt:lpstr>1. Realisasi Intervensi Distribusi Bawang Merah (Jan s/d Juni)</vt:lpstr>
      <vt:lpstr>2. Realisasi Intervensi Distribusi Cabe Merah Keriting (Jan s/d Juni)</vt:lpstr>
      <vt:lpstr>4. Realisasi Intervensi Distribusi Telur Ayam (Jan s/d Juni)</vt:lpstr>
      <vt:lpstr>6. Realisasi Intervensi Distribusi Bawang Putih (Jan s/d Juni)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TERIMA KASIH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BAHAN RAKORTAN</dc:title>
  <dc:creator>Windows User</dc:creator>
  <cp:lastModifiedBy>IND</cp:lastModifiedBy>
  <cp:revision>76</cp:revision>
  <dcterms:created xsi:type="dcterms:W3CDTF">2020-06-05T16:24:18Z</dcterms:created>
  <dcterms:modified xsi:type="dcterms:W3CDTF">2020-07-03T06:17:58Z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2020-05-22T00:00:00Z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2020-06-05T00:00:00Z</vt:filetime>
  </property>
</Properties>
</file>